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comments+xml" PartName="/ppt/comments/comment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commentAuthors+xml" PartName="/ppt/commentAuthor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Євгенія Матейчук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3.xml"/><Relationship Id="rId22" Type="http://schemas.openxmlformats.org/officeDocument/2006/relationships/slide" Target="slides/slide16.xml"/><Relationship Id="rId4" Type="http://schemas.openxmlformats.org/officeDocument/2006/relationships/commentAuthors" Target="commentAuthors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вписати нашу команду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uk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ANQ79uU2zPXHiCMt-j98H1TYwmv7ttffMOLi8btT7_o/edit" TargetMode="External"/><Relationship Id="rId3" Type="http://schemas.openxmlformats.org/officeDocument/2006/relationships/hyperlink" Target="https://docs.google.com/document/d/1ANQ79uU2zPXHiCMt-j98H1TYwmv7ttffMOLi8btT7_o/edit" TargetMode="External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maps/d/edit?hl=uk&amp;authuser=0&amp;mid=zUeZTn5GlIwc.kq6AOBZPQmDw" TargetMode="External"/><Relationship Id="rId3" Type="http://schemas.openxmlformats.org/officeDocument/2006/relationships/hyperlink" Target="https://www.google.com/maps/d/edit?hl=uk&amp;authuser=0&amp;mid=zUeZTn5GlIwc.kq6AOBZPQmDw" TargetMode="Externa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maps/d/u/0/viewer?mid=zUeZTn5GlIwc.kq6AOBZPQmDw" TargetMode="External"/><Relationship Id="rId3" Type="http://schemas.openxmlformats.org/officeDocument/2006/relationships/hyperlink" Target="https://www.google.com/maps/d/u/0/viewer?mid=zUeZTn5GlIwc.kq6AOBZPQmDw" TargetMode="External"/><Relationship Id="rId5" Type="http://schemas.openxmlformats.org/officeDocument/2006/relationships/hyperlink" Target="https://www.google.com/maps/d/u/0/viewer?mid=zUeZTn5GlIwc.kq6AOBZPQmDw" TargetMode="Externa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RPiNChdxM5Sd9YuAkawSvJ983Bce-sHv4MlXDoTOc68/edit?usp=drive_web" TargetMode="External"/><Relationship Id="rId3" Type="http://schemas.openxmlformats.org/officeDocument/2006/relationships/hyperlink" Target="https://docs.google.com/spreadsheets/d/1RPiNChdxM5Sd9YuAkawSvJ983Bce-sHv4MlXDoTOc68/edit?usp=drive_web" TargetMode="External"/><Relationship Id="rId6" Type="http://schemas.openxmlformats.org/officeDocument/2006/relationships/image" Target="../media/image09.gif"/><Relationship Id="rId5" Type="http://schemas.openxmlformats.org/officeDocument/2006/relationships/hyperlink" Target="https://docs.google.com/spreadsheets/d/1RPiNChdxM5Sd9YuAkawSvJ983Bce-sHv4MlXDoTOc68/edit?usp=drive_web" TargetMode="Externa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RPiNChdxM5Sd9YuAkawSvJ983Bce-sHv4MlXDoTOc68/edit" TargetMode="External"/><Relationship Id="rId3" Type="http://schemas.openxmlformats.org/officeDocument/2006/relationships/hyperlink" Target="https://docs.google.com/spreadsheets/d/1RPiNChdxM5Sd9YuAkawSvJ983Bce-sHv4MlXDoTOc68/edit" TargetMode="Externa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F71wtJeDbYXJfSXVnATqgtAQrhF0McGiJxaR9OHgXyk/edit?usp=drive_web" TargetMode="External"/><Relationship Id="rId3" Type="http://schemas.openxmlformats.org/officeDocument/2006/relationships/hyperlink" Target="https://docs.google.com/document/d/1F71wtJeDbYXJfSXVnATqgtAQrhF0McGiJxaR9OHgXyk/edit?usp=drive_web" TargetMode="External"/><Relationship Id="rId5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3" Type="http://schemas.openxmlformats.org/officeDocument/2006/relationships/hyperlink" Target="https://www.youtube.com/watch?v=2HGGWionqzU" TargetMode="Externa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bi.pp.ua/dbcae" TargetMode="External"/><Relationship Id="rId3" Type="http://schemas.openxmlformats.org/officeDocument/2006/relationships/hyperlink" Target="http://on.fb.me/1IcS0T2" TargetMode="Externa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1.png"/><Relationship Id="rId3" Type="http://schemas.openxmlformats.org/officeDocument/2006/relationships/image" Target="../media/image02.png"/><Relationship Id="rId5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hyperlink" Target="https://docs.google.com/presentation/d/1cV8vKJh0eTbFBQYR56yPsEQmnl7pEJwA9oGsUsQVtcg/edit?usp=drive_web" TargetMode="Externa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jpg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600">
                <a:solidFill>
                  <a:srgbClr val="FFFFFF"/>
                </a:solidFill>
              </a:rPr>
              <a:t>Транспортна кампанія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700">
              <a:solidFill>
                <a:srgbClr val="DC9E1F"/>
              </a:solidFill>
            </a:endParaRPr>
          </a:p>
          <a:p>
            <a:pPr lvl="0" rtl="0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t/>
            </a:r>
            <a:endParaRPr sz="1700">
              <a:solidFill>
                <a:srgbClr val="DC9E1F"/>
              </a:solidFill>
            </a:endParaRPr>
          </a:p>
          <a:p>
            <a:pPr lvl="0" rtl="0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t/>
            </a:r>
            <a:endParaRPr sz="1700">
              <a:solidFill>
                <a:srgbClr val="DC9E1F"/>
              </a:solidFill>
            </a:endParaRPr>
          </a:p>
          <a:p>
            <a:pPr lvl="0" rtl="0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t/>
            </a:r>
            <a:endParaRPr sz="1700">
              <a:solidFill>
                <a:srgbClr val="DC9E1F"/>
              </a:solidFill>
            </a:endParaRPr>
          </a:p>
          <a:p>
            <a:pPr lvl="0" rtl="0">
              <a:lnSpc>
                <a:spcPct val="115000"/>
              </a:lnSpc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uk" sz="1700">
                <a:solidFill>
                  <a:srgbClr val="DC9E1F"/>
                </a:solidFill>
              </a:rPr>
              <a:t>Миколаїв 2015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4000">
                <a:solidFill>
                  <a:srgbClr val="FFFFFF"/>
                </a:solidFill>
              </a:rPr>
              <a:t>Ціль №4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uk" sz="3200">
                <a:solidFill>
                  <a:srgbClr val="FFFFFF"/>
                </a:solidFill>
              </a:rPr>
              <a:t>Нова карта-схема маршрутної мережі громадського транспорту.</a:t>
            </a:r>
          </a:p>
          <a:p>
            <a:pPr lvl="0" rtl="0" algn="ctr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1800">
              <a:solidFill>
                <a:srgbClr val="FFFFFF"/>
              </a:solidFill>
            </a:endParaRPr>
          </a:p>
          <a:p>
            <a:pPr lvl="0" rtl="0" algn="l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i="1" lang="uk" sz="1800">
                <a:solidFill>
                  <a:srgbClr val="FFFFFF"/>
                </a:solidFill>
              </a:rPr>
              <a:t>Терміни: березень 2015 - червень 2015</a:t>
            </a:r>
            <a:r>
              <a:rPr b="1" lang="uk" sz="3200">
                <a:solidFill>
                  <a:srgbClr val="FFFFFF"/>
                </a:solidFill>
              </a:rPr>
              <a:t>  </a:t>
            </a:r>
          </a:p>
          <a:p>
            <a:pPr lvl="0" rtl="0" algn="ctr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uk" sz="3200">
                <a:solidFill>
                  <a:srgbClr val="A6A6A6"/>
                </a:solidFill>
              </a:rPr>
              <a:t>  </a:t>
            </a:r>
          </a:p>
          <a:p>
            <a:pPr lvl="0" rtl="0" algn="ctr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rgbClr val="A6A6A6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rgbClr val="A6A6A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2"/>
            <a:ext cx="8229600" cy="1419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000">
                <a:solidFill>
                  <a:srgbClr val="FFFFFF"/>
                </a:solidFill>
              </a:rPr>
              <a:t>Блок 1. Договір між виконавчим комітетом 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uk"/>
              <a:t>і перевізниками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096" y="2167075"/>
            <a:ext cx="2690950" cy="236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05973"/>
            <a:ext cx="8229600" cy="1301099"/>
          </a:xfrm>
          <a:prstGeom prst="rect">
            <a:avLst/>
          </a:prstGeom>
          <a:ln cap="flat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2800">
                <a:solidFill>
                  <a:srgbClr val="FFFFFF"/>
                </a:solidFill>
              </a:rPr>
              <a:t>Крок 1. Аналіз порушень умов договору перевізниками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1597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lang="uk" sz="1700">
                <a:solidFill>
                  <a:srgbClr val="FFFFFF"/>
                </a:solidFill>
              </a:rPr>
              <a:t>Дивіться</a:t>
            </a:r>
            <a:r>
              <a:rPr b="1" lang="uk" sz="1700">
                <a:solidFill>
                  <a:srgbClr val="FFFFFF"/>
                </a:solidFill>
                <a:hlinkClick r:id="rId3"/>
              </a:rPr>
              <a:t> </a:t>
            </a:r>
            <a:r>
              <a:rPr b="1" lang="uk" sz="1700" u="sng">
                <a:solidFill>
                  <a:schemeClr val="hlink"/>
                </a:solidFill>
                <a:hlinkClick r:id="rId4"/>
              </a:rPr>
              <a:t>тут</a:t>
            </a:r>
            <a:r>
              <a:rPr b="1" lang="uk" sz="1700">
                <a:solidFill>
                  <a:srgbClr val="FFFFFF"/>
                </a:solidFill>
              </a:rPr>
              <a:t> результат нашого аналізу порушення перевізниками умов договор</a:t>
            </a:r>
            <a:r>
              <a:rPr lang="uk" sz="1700">
                <a:solidFill>
                  <a:srgbClr val="FFFFFF"/>
                </a:solidFill>
              </a:rPr>
              <a:t>у </a:t>
            </a:r>
          </a:p>
          <a:p>
            <a:pPr rtl="0">
              <a:spcBef>
                <a:spcPts val="0"/>
              </a:spcBef>
              <a:buNone/>
            </a:pPr>
            <a:r>
              <a:rPr lang="uk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200">
                <a:solidFill>
                  <a:srgbClr val="FFFFFF"/>
                </a:solidFill>
              </a:rPr>
              <a:t>Крок 2. Збір даних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Кінцеві зупинки повинні облаштовувати перевізники відповідно до умов договору.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i="1" lang="uk" sz="2400" u="sng">
                <a:solidFill>
                  <a:srgbClr val="FFFFFF"/>
                </a:solidFill>
              </a:rPr>
              <a:t>Результати</a:t>
            </a:r>
            <a:r>
              <a:rPr b="1" i="1" lang="uk" sz="2400">
                <a:solidFill>
                  <a:srgbClr val="FFFFFF"/>
                </a:solidFill>
              </a:rPr>
              <a:t> дивіться на</a:t>
            </a:r>
            <a:r>
              <a:rPr b="1" i="1" lang="uk" sz="2400">
                <a:solidFill>
                  <a:srgbClr val="FFFFFF"/>
                </a:solidFill>
                <a:hlinkClick r:id="rId3"/>
              </a:rPr>
              <a:t> </a:t>
            </a:r>
            <a:r>
              <a:rPr b="1" i="1" lang="uk" sz="2400" u="sng">
                <a:solidFill>
                  <a:schemeClr val="hlink"/>
                </a:solidFill>
                <a:hlinkClick r:id="rId4"/>
              </a:rPr>
              <a:t>гугл-карті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A6A6A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i="1" lang="uk">
                <a:solidFill>
                  <a:srgbClr val="A6A6A6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000">
                <a:solidFill>
                  <a:srgbClr val="FFFFFF"/>
                </a:solidFill>
              </a:rPr>
              <a:t>Блок 2. Тариф на проїзд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875" y="1255087"/>
            <a:ext cx="4565926" cy="334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200">
                <a:solidFill>
                  <a:srgbClr val="FFFFFF"/>
                </a:solidFill>
              </a:rPr>
              <a:t>Крок 1. Візуалізація 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Розроблена інтерактивна карта, в якій показано нинішню ситуацію транспортної системи міста.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400" u="sng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i="1" lang="uk" sz="2400" u="sng">
                <a:solidFill>
                  <a:srgbClr val="FFFFFF"/>
                </a:solidFill>
              </a:rPr>
              <a:t>Результати</a:t>
            </a:r>
            <a:r>
              <a:rPr b="1" i="1" lang="uk" sz="2400">
                <a:solidFill>
                  <a:srgbClr val="FFFFFF"/>
                </a:solidFill>
              </a:rPr>
              <a:t> дивитись</a:t>
            </a:r>
            <a:r>
              <a:rPr b="1" i="1" lang="uk" sz="2400">
                <a:solidFill>
                  <a:srgbClr val="FFFFFF"/>
                </a:solidFill>
                <a:hlinkClick r:id="rId3"/>
              </a:rPr>
              <a:t> </a:t>
            </a:r>
            <a:r>
              <a:rPr b="1" i="1" lang="uk" sz="2400" u="sng">
                <a:solidFill>
                  <a:schemeClr val="hlink"/>
                </a:solidFill>
                <a:hlinkClick r:id="rId4"/>
              </a:rPr>
              <a:t> тут.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rgbClr val="A6A6A6"/>
              </a:solidFill>
              <a:hlinkClick r:id="rId5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200">
                <a:solidFill>
                  <a:srgbClr val="FFFFFF"/>
                </a:solidFill>
              </a:rPr>
              <a:t>Крок 2. Збір даних 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Порахували пасажиропотік на 8-ми маршрутах міста.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400" u="sng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i="1" lang="uk" sz="2400" u="sng">
                <a:solidFill>
                  <a:srgbClr val="FFFFFF"/>
                </a:solidFill>
              </a:rPr>
              <a:t>Результати</a:t>
            </a:r>
            <a:r>
              <a:rPr b="1" i="1" lang="uk" sz="2400">
                <a:solidFill>
                  <a:srgbClr val="FFFFFF"/>
                </a:solidFill>
              </a:rPr>
              <a:t> дивіться</a:t>
            </a:r>
            <a:r>
              <a:rPr b="1" i="1" lang="uk" sz="2400">
                <a:solidFill>
                  <a:srgbClr val="FFFFFF"/>
                </a:solidFill>
                <a:hlinkClick r:id="rId3"/>
              </a:rPr>
              <a:t> </a:t>
            </a:r>
            <a:r>
              <a:rPr b="1" i="1" lang="uk" sz="2400" u="sng">
                <a:solidFill>
                  <a:schemeClr val="hlink"/>
                </a:solidFill>
                <a:hlinkClick r:id="rId4"/>
              </a:rPr>
              <a:t>тут.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rgbClr val="A6A6A6"/>
              </a:solidFill>
              <a:hlinkClick r:id="rId5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6650" y="3042900"/>
            <a:ext cx="2550149" cy="170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200">
                <a:solidFill>
                  <a:srgbClr val="FFFFFF"/>
                </a:solidFill>
              </a:rPr>
              <a:t>Крок 2. Збір даних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В ході перевірок було виявлено, що кількість авто на маршрутах перевищена в 2 - 2,5 рази від офіційно виданих ліцензій.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i="1" lang="uk" sz="2400" u="sng">
                <a:solidFill>
                  <a:srgbClr val="FFFFFF"/>
                </a:solidFill>
              </a:rPr>
              <a:t>Результати</a:t>
            </a:r>
            <a:r>
              <a:rPr b="1" i="1" lang="uk" sz="2400">
                <a:solidFill>
                  <a:srgbClr val="FFFFFF"/>
                </a:solidFill>
              </a:rPr>
              <a:t> дивіться</a:t>
            </a:r>
            <a:r>
              <a:rPr b="1" i="1" lang="uk" sz="2400" u="sng">
                <a:solidFill>
                  <a:schemeClr val="hlink"/>
                </a:solidFill>
                <a:hlinkClick r:id="rId3"/>
              </a:rPr>
              <a:t> тут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rgbClr val="A6A6A6"/>
              </a:solidFill>
              <a:hlinkClick r:id="rId4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200">
                <a:solidFill>
                  <a:srgbClr val="FFFFFF"/>
                </a:solidFill>
              </a:rPr>
              <a:t>Крок 3. Підрахували тариф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В результаті зібраних даних і обрахування вартість проїзду, за нашими підрахунками, склала </a:t>
            </a:r>
            <a:r>
              <a:rPr b="1" lang="uk" u="sng">
                <a:solidFill>
                  <a:srgbClr val="FFFFFF"/>
                </a:solidFill>
              </a:rPr>
              <a:t>3,50 грн</a:t>
            </a:r>
            <a:r>
              <a:rPr b="1" lang="uk">
                <a:solidFill>
                  <a:srgbClr val="FFFFFF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i="1" lang="uk" sz="2400" u="sng">
                <a:solidFill>
                  <a:srgbClr val="FFFFFF"/>
                </a:solidFill>
              </a:rPr>
              <a:t>Результати </a:t>
            </a:r>
            <a:r>
              <a:rPr b="1" i="1" lang="uk" sz="2400">
                <a:solidFill>
                  <a:srgbClr val="FFFFFF"/>
                </a:solidFill>
              </a:rPr>
              <a:t>підрахунку дивитись</a:t>
            </a:r>
            <a:r>
              <a:rPr b="1" i="1" lang="uk" sz="2400" u="sng">
                <a:solidFill>
                  <a:schemeClr val="hlink"/>
                </a:solidFill>
                <a:hlinkClick r:id="rId3"/>
              </a:rPr>
              <a:t> тут.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rgbClr val="A6A6A6"/>
              </a:solidFill>
              <a:hlinkClick r:id="rId4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1524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05972"/>
            <a:ext cx="8229600" cy="15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200">
                <a:solidFill>
                  <a:srgbClr val="FFFFFF"/>
                </a:solidFill>
              </a:rPr>
              <a:t>Крок 4. Подача заяв по результатам роботи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https://www.youtube.com/watch?v=2HGGWionqzU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uk" sz="3600"/>
              <a:t>Пролог…</a:t>
            </a:r>
            <a:r>
              <a:rPr lang="uk"/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"/>
              <a:t>Хто ми: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833125"/>
            <a:ext cx="8412599" cy="4173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Демократичний Альянс - </a:t>
            </a:r>
            <a:r>
              <a:rPr b="1" lang="uk" sz="2400" u="sng">
                <a:solidFill>
                  <a:schemeClr val="hlink"/>
                </a:solidFill>
                <a:hlinkClick r:id="rId3"/>
              </a:rPr>
              <a:t>http://on.fb.me/1IcS0T2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uk" sz="2400">
                <a:solidFill>
                  <a:srgbClr val="FFFFFF"/>
                </a:solidFill>
              </a:rPr>
              <a:t>Центр антикорупційних розслідувань - </a:t>
            </a:r>
            <a:r>
              <a:rPr b="1" lang="uk" sz="2400" u="sng">
                <a:solidFill>
                  <a:schemeClr val="hlink"/>
                </a:solidFill>
                <a:hlinkClick r:id="rId4"/>
              </a:rPr>
              <a:t>http://fbi.pp.ua/dbcae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Громадські активісти Миколаєва - Жданова Катерина, Сісін Денис , Барк Юрій, Перро Олексій, Валенков Василь.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000">
                <a:solidFill>
                  <a:srgbClr val="FFFFFF"/>
                </a:solidFill>
              </a:rPr>
              <a:t>Місія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900"/>
              </a:spcBef>
              <a:spcAft>
                <a:spcPts val="6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uk" sz="3600">
                <a:solidFill>
                  <a:srgbClr val="FFFFFF"/>
                </a:solidFill>
              </a:rPr>
              <a:t>Безпечна та комфортна транспортна система для мешканців Миколаєва</a:t>
            </a:r>
          </a:p>
          <a:p>
            <a:pPr lvl="0" rtl="0" algn="ctr">
              <a:lnSpc>
                <a:spcPct val="115000"/>
              </a:lnSpc>
              <a:spcBef>
                <a:spcPts val="9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600">
              <a:solidFill>
                <a:srgbClr val="A6A6A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36325"/>
            <a:ext cx="3038950" cy="247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950" y="2636324"/>
            <a:ext cx="2803437" cy="247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2400" y="2636325"/>
            <a:ext cx="3313417" cy="247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000">
                <a:solidFill>
                  <a:srgbClr val="FFFFFF"/>
                </a:solidFill>
              </a:rPr>
              <a:t>Ціль №1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b="1" lang="uk" sz="3200">
                <a:solidFill>
                  <a:srgbClr val="FFFFFF"/>
                </a:solidFill>
              </a:rPr>
              <a:t>Порахувати реальну вартість проїзду в громадському транспорті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2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b="1" i="1" lang="uk" sz="1700">
                <a:solidFill>
                  <a:srgbClr val="FFFFFF"/>
                </a:solidFill>
              </a:rPr>
              <a:t>Терміни: серпень 2014 - вересень 2014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320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000">
                <a:solidFill>
                  <a:srgbClr val="FFFFFF"/>
                </a:solidFill>
              </a:rPr>
              <a:t>Кроки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uk" sz="1500">
                <a:solidFill>
                  <a:schemeClr val="dk1"/>
                </a:solidFill>
              </a:rPr>
              <a:t>•</a:t>
            </a:r>
            <a:r>
              <a:rPr b="1" lang="uk" sz="2400">
                <a:solidFill>
                  <a:srgbClr val="FFFFFF"/>
                </a:solidFill>
              </a:rPr>
              <a:t>1. Підрахували реальну вартість тарифу   - </a:t>
            </a:r>
            <a:r>
              <a:rPr lang="uk" sz="2400">
                <a:solidFill>
                  <a:srgbClr val="FFFFFF"/>
                </a:solidFill>
              </a:rPr>
              <a:t> 2, 15 грн.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uk" sz="1500">
                <a:solidFill>
                  <a:schemeClr val="dk1"/>
                </a:solidFill>
              </a:rPr>
              <a:t>•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uk" sz="1500">
                <a:solidFill>
                  <a:schemeClr val="dk1"/>
                </a:solidFill>
              </a:rPr>
              <a:t>•</a:t>
            </a:r>
            <a:r>
              <a:rPr b="1" lang="uk" sz="2400">
                <a:solidFill>
                  <a:srgbClr val="FFFFFF"/>
                </a:solidFill>
              </a:rPr>
              <a:t>2. Виявили  тіньові схеми</a:t>
            </a:r>
            <a:r>
              <a:rPr lang="uk" sz="2400">
                <a:solidFill>
                  <a:srgbClr val="FFFFFF"/>
                </a:solidFill>
              </a:rPr>
              <a:t>–  </a:t>
            </a:r>
            <a:r>
              <a:rPr i="1" lang="uk" sz="2400" u="sng">
                <a:solidFill>
                  <a:srgbClr val="FFFFFF"/>
                </a:solidFill>
              </a:rPr>
              <a:t>дивіться</a:t>
            </a:r>
            <a:r>
              <a:rPr i="1" lang="uk" sz="2400" u="sng">
                <a:solidFill>
                  <a:schemeClr val="hlink"/>
                </a:solidFill>
                <a:hlinkClick r:id="rId3"/>
              </a:rPr>
              <a:t> тут</a:t>
            </a:r>
            <a:r>
              <a:rPr i="1" lang="uk" sz="2400" u="sng">
                <a:solidFill>
                  <a:srgbClr val="FFFFFF"/>
                </a:solidFill>
              </a:rPr>
              <a:t> результати роботи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uk" sz="1500">
                <a:solidFill>
                  <a:schemeClr val="dk1"/>
                </a:solidFill>
              </a:rPr>
              <a:t>•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uk" sz="1500">
                <a:solidFill>
                  <a:schemeClr val="dk1"/>
                </a:solidFill>
              </a:rPr>
              <a:t>•</a:t>
            </a:r>
            <a:r>
              <a:rPr b="1" lang="uk" sz="2400">
                <a:solidFill>
                  <a:srgbClr val="FFFFFF"/>
                </a:solidFill>
              </a:rPr>
              <a:t>3. Подали заяви </a:t>
            </a:r>
            <a:r>
              <a:rPr lang="uk" sz="2400">
                <a:solidFill>
                  <a:srgbClr val="FFFFFF"/>
                </a:solidFill>
              </a:rPr>
              <a:t>в правоохоронні і контролюючі органи по фактам порушення перевізниками умов договору.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000">
                <a:solidFill>
                  <a:srgbClr val="FFFFFF"/>
                </a:solidFill>
              </a:rPr>
              <a:t>Результати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uk" sz="1200">
                <a:solidFill>
                  <a:schemeClr val="dk1"/>
                </a:solidFill>
              </a:rPr>
              <a:t>•</a:t>
            </a:r>
            <a:r>
              <a:rPr lang="uk" sz="2000">
                <a:solidFill>
                  <a:srgbClr val="FFFFFF"/>
                </a:solidFill>
              </a:rPr>
              <a:t>На рішення виконкому мер наклав вето. Замовили послуги аудиторської фірми, яка «підтвердила», що тариф запропонований виконкомом – вірний.(по коштам  виділеним на аудит йде наше розслідування)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uk" sz="1200">
                <a:solidFill>
                  <a:schemeClr val="dk1"/>
                </a:solidFill>
              </a:rPr>
              <a:t>•</a:t>
            </a:r>
            <a:r>
              <a:rPr lang="uk" sz="2000" u="sng">
                <a:solidFill>
                  <a:srgbClr val="FFFFFF"/>
                </a:solidFill>
              </a:rPr>
              <a:t>02.12.2014 -  тариф підняли до 3 грн</a:t>
            </a:r>
            <a:r>
              <a:rPr lang="uk" sz="2000">
                <a:solidFill>
                  <a:srgbClr val="FFFFFF"/>
                </a:solidFill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uk" sz="1200">
                <a:solidFill>
                  <a:schemeClr val="dk1"/>
                </a:solidFill>
              </a:rPr>
              <a:t>•</a:t>
            </a:r>
            <a:r>
              <a:rPr lang="uk" sz="2000">
                <a:solidFill>
                  <a:srgbClr val="FFFFFF"/>
                </a:solidFill>
              </a:rPr>
              <a:t>Тариф в 2.50 протримався 4 місяці від початку роботи групи.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uk" sz="1200">
                <a:solidFill>
                  <a:schemeClr val="dk1"/>
                </a:solidFill>
              </a:rPr>
              <a:t>•</a:t>
            </a:r>
            <a:r>
              <a:rPr lang="uk" sz="2000">
                <a:solidFill>
                  <a:srgbClr val="FFFFFF"/>
                </a:solidFill>
              </a:rPr>
              <a:t>Результати  відповідей від контролюючих органів тут . Жодного адміністративної штрафу не накладено. Не відкрито кримінальна справи по нашим заявам не порушено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3000">
                <a:solidFill>
                  <a:srgbClr val="FFFFFF"/>
                </a:solidFill>
              </a:rPr>
              <a:t>Ціль №2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853450"/>
            <a:ext cx="8229600" cy="4072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uk" sz="3200">
                <a:solidFill>
                  <a:srgbClr val="FFFFFF"/>
                </a:solidFill>
              </a:rPr>
              <a:t>Перенести зупинки, які утворили водії на місцях пішохідних переходів </a:t>
            </a:r>
            <a:r>
              <a:rPr b="1" lang="uk" sz="2400">
                <a:solidFill>
                  <a:srgbClr val="FFFFFF"/>
                </a:solidFill>
              </a:rPr>
              <a:t>(фото зуп. Фалеївська) </a:t>
            </a:r>
          </a:p>
          <a:p>
            <a:pPr lvl="0" rtl="0" algn="ctr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uk" sz="3200">
                <a:solidFill>
                  <a:srgbClr val="A6A6A6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675" y="2611025"/>
            <a:ext cx="2605600" cy="19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375" y="2611025"/>
            <a:ext cx="2605600" cy="19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lang="uk" sz="4000">
                <a:solidFill>
                  <a:srgbClr val="FFFFFF"/>
                </a:solidFill>
              </a:rPr>
              <a:t>Суди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792475"/>
            <a:ext cx="8229600" cy="413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A6A6A6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uk" sz="2400">
                <a:solidFill>
                  <a:srgbClr val="FFFFFF"/>
                </a:solidFill>
              </a:rPr>
              <a:t>4 та 6 березня 2015 року подано дві позовні заяви до Центральног суду м. Миколаєва, в яких висунуті вимоги щодо  скасування рішеннь виконкому по підняттю тарифу до 3 грн. і до 4 грн., які приймались з «голосу».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ln cap="flat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"/>
              <a:t>Ціль 3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ln cap="flat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uk"/>
              <a:t>Проїзд для дітей віком 6-14 років знизити на 25%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5737" y="2310100"/>
            <a:ext cx="4652525" cy="26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