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80" r:id="rId2"/>
    <p:sldMasterId id="2147483826" r:id="rId3"/>
  </p:sldMasterIdLst>
  <p:sldIdLst>
    <p:sldId id="280" r:id="rId4"/>
    <p:sldId id="256" r:id="rId5"/>
    <p:sldId id="257" r:id="rId6"/>
    <p:sldId id="259" r:id="rId7"/>
    <p:sldId id="264" r:id="rId8"/>
    <p:sldId id="266" r:id="rId9"/>
    <p:sldId id="282" r:id="rId10"/>
    <p:sldId id="283" r:id="rId11"/>
    <p:sldId id="270" r:id="rId12"/>
    <p:sldId id="273" r:id="rId13"/>
    <p:sldId id="285" r:id="rId14"/>
    <p:sldId id="284" r:id="rId15"/>
    <p:sldId id="286" r:id="rId16"/>
    <p:sldId id="288" r:id="rId17"/>
    <p:sldId id="289" r:id="rId18"/>
    <p:sldId id="290" r:id="rId19"/>
    <p:sldId id="291" r:id="rId20"/>
    <p:sldId id="292" r:id="rId21"/>
    <p:sldId id="294" r:id="rId22"/>
    <p:sldId id="295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36E7E-D062-4FFF-847F-CB189E2A3362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B8B23-05FF-404A-A983-24E059D761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74E40-D25A-49EC-90B9-11B9EFADD868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6CE93-2E19-4BA2-AA05-1F8FA61A47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75630-16D6-4514-8E48-BDCC5741B314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CC21C-8D8E-4A03-8656-D2BE220548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632FE-90DA-407E-AF0D-ED8E2CFA062C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0B87B-59C6-4872-9D91-C9E8CF3BB8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66A8DFD-1EA6-4FA0-9794-4263E1FD5888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E5C0E19-E8C0-4651-BBCB-A100A38E9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2A949-F2A3-45E2-B4C8-F75DBA07DA59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20A97-36A4-4459-9F47-23D517D436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7D635-E2CA-49EC-98B8-D9B180699A6A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49354-2938-49CC-9F19-9E4F9B68A6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8B240-F274-4D50-B74A-D38461BE410C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B2E0A-7CD6-4D5E-A37A-FFEF3B3B4A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B4F6379-AE31-4632-B37F-0A70BB515235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AA70F95-13FF-422E-B3AA-3A784E3141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7160F-57C3-4F13-BC02-6C1A070DF0F7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B8F2B-6FF2-4A2B-A0AF-25719B44DC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0DB0C71-2A95-401F-8CCD-6240242F7DF5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8AB34A-134A-4568-A379-F5C0635692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38A9E-608C-4C74-A6CE-717294ED8D47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2F807-99E4-4B7D-8B9D-341030CD0B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EC27F49-0D32-4FE5-BE8A-9BD6BF54AD15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06A0F35-2550-4C82-99BC-1CC2B44DBC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86483-AC71-461E-8C69-C25D1465BD3C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4F2BA-93F0-4C60-9BAB-6E3A188999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D7563-88D5-4D1B-AD36-0A79AD65E459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2AD47-D59C-4DF9-907D-49001F0619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78F4D4-573B-4841-9884-2C7044344951}" type="datetimeFigureOut">
              <a:rPr lang="ru-RU" smtClean="0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DB99EA-9339-4112-B6CA-932E0B3A55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283752-AC60-40AD-94C6-C902B56B0C5E}" type="datetimeFigureOut">
              <a:rPr lang="ru-RU" smtClean="0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2A579F-359E-4530-9C81-C9BB42CC4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CC7AA3-83A5-49A2-B19B-09DBB616DB59}" type="datetimeFigureOut">
              <a:rPr lang="ru-RU" smtClean="0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BC9BA1-78AE-490B-9BA1-254E29F1DA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9CCE15-0D69-4A1A-BCB2-64C7984C0B8C}" type="datetimeFigureOut">
              <a:rPr lang="ru-RU" smtClean="0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069C2-24DA-4170-A51F-C900C3BA77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3682CA-150B-496D-8BDD-D5BA9FA2336C}" type="datetimeFigureOut">
              <a:rPr lang="ru-RU" smtClean="0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91BDB4-E6DA-409C-905C-CC3792CCD9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CE3098-25F6-4CDA-BFC1-758A9C15B9ED}" type="datetimeFigureOut">
              <a:rPr lang="ru-RU" smtClean="0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B15AF-89E9-4CA4-93E7-5A147F2469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0BD45F-1F4A-4F80-9526-55C6D57B02AC}" type="datetimeFigureOut">
              <a:rPr lang="ru-RU" smtClean="0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66A3B-FDD3-4686-8E5A-589ECFF9B9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4E340-434C-49D6-9C44-0FB815A0D849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E8B35-2952-4992-956C-843322B797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54446F-1377-4C1E-9EB4-F7357C5792AD}" type="datetimeFigureOut">
              <a:rPr lang="ru-RU" smtClean="0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19410C-49D2-4508-9995-BDC9D3B4DA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B4018E-50E0-4C52-962F-81D28547FD70}" type="datetimeFigureOut">
              <a:rPr lang="ru-RU" smtClean="0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BC772364-9239-44D7-A74E-974B18B941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8E3495-E814-4A86-9F9C-37646F52F993}" type="datetimeFigureOut">
              <a:rPr lang="ru-RU" smtClean="0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03CA24-FDD3-415D-A80B-82CC70AD3A8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BDEA9E-B9CF-410D-8DD5-E7BFDD8BF964}" type="datetimeFigureOut">
              <a:rPr lang="ru-RU" smtClean="0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1AAC43-7112-4922-9D0F-B217CD3450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84AE6-E3CA-43BE-B9EE-FD20EE725CF9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D4849-224C-4CB2-886C-C2019A1C80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0DE0A-BB2B-42EC-A787-FFC982BB37AE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6AE26-C0D1-4C4C-99E1-B3870C818B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C4D64-2702-46FC-8862-1134143D6B7C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B5CBF-EF1A-4ADE-9D5A-A9866BC1A4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5E0D2-446F-4D94-AB30-F8450C0D3B8F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52A51-E8B4-4C24-B925-59AFEC0711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06397-22D5-4F36-AFC3-86EA2AF06733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DAFDA-50C8-48DC-A7A9-FF5F8FF778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40210-A312-4BB8-A63A-81FF78779465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16546-5F88-43E1-B6F2-2DCA0F3556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D9381E-5A1F-4CEF-8149-381BB63DC974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CDBB4F-5BB3-42C0-B5D6-DE64FAA9A8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00" r:id="rId2"/>
    <p:sldLayoutId id="2147483815" r:id="rId3"/>
    <p:sldLayoutId id="2147483799" r:id="rId4"/>
    <p:sldLayoutId id="2147483798" r:id="rId5"/>
    <p:sldLayoutId id="2147483797" r:id="rId6"/>
    <p:sldLayoutId id="2147483796" r:id="rId7"/>
    <p:sldLayoutId id="2147483795" r:id="rId8"/>
    <p:sldLayoutId id="2147483816" r:id="rId9"/>
    <p:sldLayoutId id="2147483794" r:id="rId10"/>
    <p:sldLayoutId id="214748379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60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79021949-BDDD-425F-8024-4036C576419E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CA960365-FF48-4B23-A6B3-705EE2874A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13" r:id="rId4"/>
    <p:sldLayoutId id="2147483812" r:id="rId5"/>
    <p:sldLayoutId id="2147483823" r:id="rId6"/>
    <p:sldLayoutId id="2147483811" r:id="rId7"/>
    <p:sldLayoutId id="2147483824" r:id="rId8"/>
    <p:sldLayoutId id="2147483825" r:id="rId9"/>
    <p:sldLayoutId id="2147483810" r:id="rId10"/>
    <p:sldLayoutId id="214748380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A9D9381E-5A1F-4CEF-8149-381BB63DC974}" type="datetimeFigureOut">
              <a:rPr lang="ru-RU" smtClean="0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DCDBB4F-5BB3-42C0-B5D6-DE64FAA9A8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14282" y="571480"/>
            <a:ext cx="8569325" cy="1296988"/>
          </a:xfrm>
          <a:prstGeom prst="rect">
            <a:avLst/>
          </a:prstGeom>
        </p:spPr>
        <p:txBody>
          <a:bodyPr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6500" b="1" dirty="0" smtClean="0">
                <a:solidFill>
                  <a:schemeClr val="accent5">
                    <a:lumMod val="50000"/>
                  </a:schemeClr>
                </a:solidFill>
              </a:rPr>
              <a:t>Орган </a:t>
            </a:r>
            <a:r>
              <a:rPr lang="ru-RU" sz="6500" b="1" dirty="0" err="1" smtClean="0">
                <a:solidFill>
                  <a:schemeClr val="accent5">
                    <a:lumMod val="50000"/>
                  </a:schemeClr>
                </a:solidFill>
              </a:rPr>
              <a:t>самоорганізації</a:t>
            </a:r>
            <a:r>
              <a:rPr lang="ru-RU" sz="65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6500" b="1" dirty="0" err="1" smtClean="0">
                <a:solidFill>
                  <a:schemeClr val="accent5">
                    <a:lumMod val="50000"/>
                  </a:schemeClr>
                </a:solidFill>
              </a:rPr>
              <a:t>населення</a:t>
            </a:r>
            <a:endParaRPr lang="ru-RU" sz="65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6500" b="1" dirty="0" smtClean="0">
                <a:solidFill>
                  <a:schemeClr val="accent5">
                    <a:lumMod val="50000"/>
                  </a:schemeClr>
                </a:solidFill>
              </a:rPr>
              <a:t>«Перлина Гая»</a:t>
            </a:r>
            <a:endParaRPr lang="ru-RU" sz="59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 descr="E:\CD\`ОСН\ПРОЕКТЫ\Сильна громада - відповідальна влада!\Презентация\1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86314" y="1928802"/>
            <a:ext cx="4068969" cy="438943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3" cstate="print"/>
          <a:srcRect l="49844" t="29114" r="17239" b="17259"/>
          <a:stretch>
            <a:fillRect/>
          </a:stretch>
        </p:blipFill>
        <p:spPr bwMode="auto">
          <a:xfrm>
            <a:off x="5857884" y="2071678"/>
            <a:ext cx="2881312" cy="436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42844" y="1785926"/>
            <a:ext cx="4857784" cy="207170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363" indent="-273050" algn="l" fontAlgn="auto">
              <a:spcAft>
                <a:spcPts val="0"/>
              </a:spcAft>
              <a:defRPr/>
            </a:pPr>
            <a:r>
              <a:rPr lang="en-US" sz="3400" b="1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uk-UA" sz="3400" b="1" dirty="0" smtClean="0">
                <a:solidFill>
                  <a:schemeClr val="accent1">
                    <a:lumMod val="75000"/>
                  </a:schemeClr>
                </a:solidFill>
              </a:rPr>
              <a:t>Зареєстровано  17.04.2012 р. у мікрорайоні </a:t>
            </a:r>
            <a:r>
              <a:rPr lang="uk-UA" sz="3400" b="1" dirty="0" err="1" smtClean="0">
                <a:solidFill>
                  <a:schemeClr val="accent1">
                    <a:lumMod val="75000"/>
                  </a:schemeClr>
                </a:solidFill>
              </a:rPr>
              <a:t>“Пряме”</a:t>
            </a:r>
            <a:r>
              <a:rPr lang="uk-UA" sz="3400" b="1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ru-RU" sz="3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85720" y="5072074"/>
            <a:ext cx="4429155" cy="150019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363" indent="-360363" algn="l" fontAlgn="auto">
              <a:spcAft>
                <a:spcPts val="0"/>
              </a:spcAft>
              <a:defRPr/>
            </a:pPr>
            <a:r>
              <a:rPr lang="en-US" sz="3400" b="1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en-US" sz="3400" b="1" dirty="0" smtClean="0"/>
              <a:t> </a:t>
            </a:r>
            <a:r>
              <a:rPr lang="uk-UA" sz="3400" b="1" dirty="0" smtClean="0">
                <a:solidFill>
                  <a:schemeClr val="accent1">
                    <a:lumMod val="75000"/>
                  </a:schemeClr>
                </a:solidFill>
              </a:rPr>
              <a:t>Населення 630 жителів;</a:t>
            </a:r>
            <a:endParaRPr lang="ru-RU" sz="3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85720" y="3643314"/>
            <a:ext cx="4429155" cy="150019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363" indent="-360363" algn="l" fontAlgn="auto">
              <a:spcAft>
                <a:spcPts val="0"/>
              </a:spcAft>
              <a:defRPr/>
            </a:pPr>
            <a:r>
              <a:rPr lang="en-US" sz="3400" b="1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en-US" sz="3400" b="1" dirty="0" smtClean="0"/>
              <a:t> </a:t>
            </a:r>
            <a:r>
              <a:rPr lang="uk-UA" sz="3400" b="1" dirty="0" smtClean="0">
                <a:solidFill>
                  <a:schemeClr val="accent1">
                    <a:lumMod val="75000"/>
                  </a:schemeClr>
                </a:solidFill>
              </a:rPr>
              <a:t>В компетенцію входять 10 вулиць;</a:t>
            </a:r>
            <a:endParaRPr lang="ru-RU" sz="3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000628" y="2071678"/>
            <a:ext cx="714380" cy="9286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7467600" cy="8699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dirty="0" smtClean="0"/>
              <a:t>Результат</a:t>
            </a:r>
            <a:endParaRPr lang="ru-RU" sz="5400" b="1" dirty="0"/>
          </a:p>
        </p:txBody>
      </p:sp>
      <p:sp>
        <p:nvSpPr>
          <p:cNvPr id="45058" name="Объект 2"/>
          <p:cNvSpPr>
            <a:spLocks noGrp="1"/>
          </p:cNvSpPr>
          <p:nvPr>
            <p:ph sz="quarter" idx="1"/>
          </p:nvPr>
        </p:nvSpPr>
        <p:spPr>
          <a:xfrm>
            <a:off x="179512" y="548680"/>
            <a:ext cx="8640960" cy="604867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b="1" dirty="0" smtClean="0"/>
              <a:t>1. </a:t>
            </a:r>
            <a:r>
              <a:rPr lang="ru-RU" sz="2000" b="1" dirty="0" err="1" smtClean="0"/>
              <a:t>Прийнято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рішення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Вознесенського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міської</a:t>
            </a:r>
            <a:r>
              <a:rPr lang="ru-RU" sz="2000" b="1" dirty="0" smtClean="0"/>
              <a:t> ради. №10 </a:t>
            </a:r>
            <a:r>
              <a:rPr lang="ru-RU" sz="2000" b="1" dirty="0" err="1" smtClean="0"/>
              <a:t>від</a:t>
            </a:r>
            <a:r>
              <a:rPr lang="ru-RU" sz="2000" b="1" dirty="0" smtClean="0"/>
              <a:t> 24 </a:t>
            </a:r>
            <a:r>
              <a:rPr lang="ru-RU" sz="2000" b="1" dirty="0" err="1" smtClean="0"/>
              <a:t>травня</a:t>
            </a:r>
            <a:r>
              <a:rPr lang="ru-RU" sz="2000" b="1" dirty="0" smtClean="0"/>
              <a:t> 2013</a:t>
            </a:r>
          </a:p>
          <a:p>
            <a:pPr eaLnBrk="1" hangingPunct="1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- «Про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розгляд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місцевої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ініціативи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органу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самоорганізації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населення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« Перлина Гаю »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згідно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якого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доручено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Управлінню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житлово-комунального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господарства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капітального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будівництва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міської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ради -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розробнику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Програми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реформування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розвитку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житлово-комунального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господарства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м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Вознесенська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на 2011-2014 роки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підготувати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зміни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до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цієї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Програми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частині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надання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поточних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трансфертів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КП «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Регспод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» на оплату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робіт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виготовлення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проекту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землеустрою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щодо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відведення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земельної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ділянки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для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передачі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постійне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користування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під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кладовище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мікрорайону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Пряме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Прийнято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рішення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Вознесенського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міської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ради</a:t>
            </a:r>
          </a:p>
          <a:p>
            <a:pPr eaLnBrk="1" hangingPunct="1"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№ 3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від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21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червня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2013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р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-   «Про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внесення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змін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до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Програми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реформування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розвитку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житлово-комунального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господарства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м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Вознесенська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на 2011-2014 роки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надати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поточних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трансфертів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КП«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Регспод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»на оплату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робіт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виготовлення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проекту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землеустрою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щодо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відведення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земельної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ділянки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для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передачі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постійне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користування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під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кладовище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мікрорайону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»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en-US" sz="2000" dirty="0"/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ru-RU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dirty="0" smtClean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0" name="Picture 6" descr="E:\CD\`ОСН\Фото\`2015\NEW\1\CAM008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786058"/>
            <a:ext cx="5072098" cy="3804074"/>
          </a:xfrm>
          <a:prstGeom prst="rect">
            <a:avLst/>
          </a:prstGeom>
          <a:noFill/>
        </p:spPr>
      </p:pic>
      <p:pic>
        <p:nvPicPr>
          <p:cNvPr id="1029" name="Picture 5" descr="E:\CD\`ОСН\Фото\`2015\NEW\1\CAM008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4857752" cy="3643314"/>
          </a:xfrm>
          <a:prstGeom prst="rect">
            <a:avLst/>
          </a:prstGeom>
          <a:noFill/>
        </p:spPr>
      </p:pic>
      <p:pic>
        <p:nvPicPr>
          <p:cNvPr id="1028" name="Picture 4" descr="E:\CD\`ОСН\Фото\`2015\NEW\1\CAM008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642918"/>
            <a:ext cx="5048285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1928802"/>
            <a:ext cx="5508612" cy="1430470"/>
          </a:xfrm>
        </p:spPr>
        <p:txBody>
          <a:bodyPr>
            <a:normAutofit fontScale="90000"/>
          </a:bodyPr>
          <a:lstStyle/>
          <a:p>
            <a:pPr marL="0" lvl="7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u="sng" cap="all" dirty="0"/>
              <a:t>НАЗВА ПРОЕКТУ: «СИЛЬНА ГРОМАДА - ВІДПОВІДАЛЬНА ВЛАДА!»</a:t>
            </a:r>
            <a:endParaRPr lang="ru-RU" sz="3600" b="1" u="sng" cap="all" dirty="0">
              <a:solidFill>
                <a:sysClr val="windowText" lastClr="0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3789363"/>
            <a:ext cx="5689600" cy="2640033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sz="1800" dirty="0" smtClean="0"/>
              <a:t>Проект </a:t>
            </a:r>
            <a:r>
              <a:rPr lang="uk-UA" sz="1800" dirty="0" smtClean="0"/>
              <a:t>реалізується в рамках конкурсу малих грантів «</a:t>
            </a:r>
            <a:r>
              <a:rPr lang="uk-UA" sz="1800" dirty="0" err="1" smtClean="0"/>
              <a:t>Мікрогрантів</a:t>
            </a:r>
            <a:r>
              <a:rPr lang="uk-UA" sz="1800" dirty="0" smtClean="0"/>
              <a:t> для представницької (</a:t>
            </a:r>
            <a:r>
              <a:rPr lang="uk-UA" sz="1800" dirty="0" err="1" smtClean="0"/>
              <a:t>адвокаційної</a:t>
            </a:r>
            <a:r>
              <a:rPr lang="uk-UA" sz="1800" dirty="0" smtClean="0"/>
              <a:t>) діяльності ОСН в селах і містах Миколаївщини», організованого Миколаївською міською Громадською організацією «Фонд розвитку міста Миколаєва» та фінансованого за рахунок коштів Міжнародного фонду «Відродження».</a:t>
            </a:r>
            <a:endParaRPr lang="ru-RU" sz="1800" dirty="0" smtClean="0"/>
          </a:p>
          <a:p>
            <a:pPr algn="l">
              <a:defRPr/>
            </a:pPr>
            <a:endParaRPr lang="ru-RU" sz="1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85720" y="428604"/>
            <a:ext cx="8569325" cy="1296988"/>
          </a:xfrm>
          <a:prstGeom prst="rect">
            <a:avLst/>
          </a:prstGeom>
        </p:spPr>
        <p:txBody>
          <a:bodyPr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5900" b="1" dirty="0" smtClean="0"/>
              <a:t>Орган </a:t>
            </a:r>
            <a:r>
              <a:rPr lang="ru-RU" sz="5900" b="1" dirty="0" err="1" smtClean="0"/>
              <a:t>самоорганізації</a:t>
            </a:r>
            <a:r>
              <a:rPr lang="ru-RU" sz="5900" b="1" dirty="0" smtClean="0"/>
              <a:t> </a:t>
            </a:r>
            <a:r>
              <a:rPr lang="ru-RU" sz="5900" b="1" dirty="0" err="1" smtClean="0"/>
              <a:t>населення</a:t>
            </a:r>
            <a:endParaRPr lang="ru-RU" sz="5900" b="1" dirty="0" smtClean="0"/>
          </a:p>
          <a:p>
            <a:pPr fontAlgn="auto">
              <a:spcAft>
                <a:spcPts val="0"/>
              </a:spcAft>
              <a:defRPr/>
            </a:pPr>
            <a:r>
              <a:rPr lang="ru-RU" sz="5900" b="1" dirty="0" smtClean="0"/>
              <a:t>«Перлина Гая»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3400" b="1" dirty="0" smtClean="0"/>
              <a:t>56500, </a:t>
            </a:r>
            <a:r>
              <a:rPr lang="ru-RU" sz="3400" b="1" dirty="0" err="1" smtClean="0"/>
              <a:t>Миколаївська</a:t>
            </a:r>
            <a:r>
              <a:rPr lang="ru-RU" sz="3400" b="1" dirty="0" smtClean="0"/>
              <a:t> обл., М </a:t>
            </a:r>
            <a:r>
              <a:rPr lang="ru-RU" sz="3400" b="1" dirty="0" err="1" smtClean="0"/>
              <a:t>Вознесенськ</a:t>
            </a:r>
            <a:r>
              <a:rPr lang="ru-RU" sz="3400" b="1" dirty="0" smtClean="0"/>
              <a:t>, </a:t>
            </a:r>
            <a:r>
              <a:rPr lang="ru-RU" sz="3400" b="1" dirty="0" err="1" smtClean="0"/>
              <a:t>вул</a:t>
            </a:r>
            <a:r>
              <a:rPr lang="ru-RU" sz="3400" b="1" dirty="0" smtClean="0"/>
              <a:t>. </a:t>
            </a:r>
            <a:r>
              <a:rPr lang="ru-RU" sz="3400" b="1" dirty="0" err="1" smtClean="0"/>
              <a:t>Будьонного</a:t>
            </a:r>
            <a:r>
              <a:rPr lang="ru-RU" sz="3400" b="1" dirty="0" smtClean="0"/>
              <a:t>, 4. т: (097) 99-233-94</a:t>
            </a:r>
            <a:endParaRPr lang="ru-RU" sz="1900" dirty="0"/>
          </a:p>
        </p:txBody>
      </p:sp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2" cstate="print"/>
          <a:srcRect l="49844" t="29114" r="17239" b="17259"/>
          <a:stretch>
            <a:fillRect/>
          </a:stretch>
        </p:blipFill>
        <p:spPr bwMode="auto">
          <a:xfrm>
            <a:off x="6011863" y="1587500"/>
            <a:ext cx="2881312" cy="436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1857364"/>
            <a:ext cx="5143536" cy="6381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Мета проекту «С</a:t>
            </a:r>
            <a:r>
              <a:rPr lang="uk-UA" sz="3600" dirty="0" smtClean="0"/>
              <a:t>п</a:t>
            </a:r>
            <a:r>
              <a:rPr lang="ru-RU" sz="3600" dirty="0" err="1" smtClean="0"/>
              <a:t>ільна</a:t>
            </a:r>
            <a:r>
              <a:rPr lang="ru-RU" sz="3600" dirty="0" smtClean="0"/>
              <a:t> громада - </a:t>
            </a:r>
            <a:r>
              <a:rPr lang="ru-RU" sz="3600" dirty="0" err="1" smtClean="0"/>
              <a:t>відповідальна</a:t>
            </a:r>
            <a:r>
              <a:rPr lang="ru-RU" sz="3600" dirty="0" smtClean="0"/>
              <a:t> </a:t>
            </a:r>
            <a:r>
              <a:rPr lang="ru-RU" sz="3600" dirty="0" err="1" smtClean="0"/>
              <a:t>влада</a:t>
            </a:r>
            <a:r>
              <a:rPr lang="ru-RU" sz="3600" dirty="0" smtClean="0"/>
              <a:t>»</a:t>
            </a:r>
            <a:endParaRPr lang="ru-RU" sz="3600" dirty="0"/>
          </a:p>
        </p:txBody>
      </p:sp>
      <p:sp>
        <p:nvSpPr>
          <p:cNvPr id="38914" name="Объект 1"/>
          <p:cNvSpPr>
            <a:spLocks noGrp="1"/>
          </p:cNvSpPr>
          <p:nvPr>
            <p:ph idx="1"/>
          </p:nvPr>
        </p:nvSpPr>
        <p:spPr>
          <a:xfrm>
            <a:off x="4857752" y="1428736"/>
            <a:ext cx="4286248" cy="564360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dirty="0" err="1" smtClean="0"/>
              <a:t>Залучення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мешканців</a:t>
            </a:r>
            <a:r>
              <a:rPr lang="ru-RU" sz="2400" dirty="0" smtClean="0"/>
              <a:t> </a:t>
            </a:r>
            <a:r>
              <a:rPr lang="ru-RU" sz="2400" dirty="0" err="1" smtClean="0"/>
              <a:t>мікрорайону</a:t>
            </a:r>
            <a:r>
              <a:rPr lang="ru-RU" sz="2400" dirty="0" smtClean="0"/>
              <a:t> </a:t>
            </a:r>
            <a:r>
              <a:rPr lang="ru-RU" sz="2400" dirty="0" err="1" smtClean="0"/>
              <a:t>Пряме</a:t>
            </a:r>
            <a:r>
              <a:rPr lang="ru-RU" sz="2400" dirty="0" smtClean="0"/>
              <a:t> до </a:t>
            </a:r>
            <a:r>
              <a:rPr lang="ru-RU" sz="2400" dirty="0" err="1" smtClean="0"/>
              <a:t>захисту</a:t>
            </a:r>
            <a:r>
              <a:rPr lang="ru-RU" sz="2400" dirty="0" smtClean="0"/>
              <a:t> </a:t>
            </a:r>
            <a:r>
              <a:rPr lang="ru-RU" sz="2400" dirty="0" err="1" smtClean="0"/>
              <a:t>своїх</a:t>
            </a:r>
            <a:r>
              <a:rPr lang="ru-RU" sz="2400" dirty="0" smtClean="0"/>
              <a:t> прав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законних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інтересів</a:t>
            </a:r>
            <a:r>
              <a:rPr lang="ru-RU" sz="2400" dirty="0" smtClean="0"/>
              <a:t> у </a:t>
            </a:r>
            <a:r>
              <a:rPr lang="ru-RU" sz="2400" dirty="0" err="1" smtClean="0"/>
              <a:t>житлово</a:t>
            </a:r>
            <a:r>
              <a:rPr lang="ru-RU" sz="2400" dirty="0" smtClean="0"/>
              <a:t> - </a:t>
            </a:r>
            <a:r>
              <a:rPr lang="ru-RU" sz="2400" dirty="0" err="1" smtClean="0"/>
              <a:t>комунальній</a:t>
            </a:r>
            <a:r>
              <a:rPr lang="ru-RU" sz="2400" dirty="0" smtClean="0"/>
              <a:t> </a:t>
            </a:r>
            <a:r>
              <a:rPr lang="ru-RU" sz="2400" dirty="0" err="1" smtClean="0"/>
              <a:t>сфері</a:t>
            </a:r>
            <a:r>
              <a:rPr lang="ru-RU" sz="2400" dirty="0" smtClean="0"/>
              <a:t> </a:t>
            </a:r>
            <a:r>
              <a:rPr lang="ru-RU" sz="2400" dirty="0" err="1" smtClean="0"/>
              <a:t>у</a:t>
            </a:r>
            <a:r>
              <a:rPr lang="ru-RU" sz="2400" dirty="0" smtClean="0"/>
              <a:t> </a:t>
            </a:r>
            <a:r>
              <a:rPr lang="ru-RU" sz="2400" dirty="0" err="1" smtClean="0"/>
              <a:t>взаєминах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органами </a:t>
            </a:r>
            <a:r>
              <a:rPr lang="ru-RU" sz="2400" dirty="0" err="1" smtClean="0"/>
              <a:t>місцевого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самоврядування</a:t>
            </a:r>
            <a:r>
              <a:rPr lang="ru-RU" sz="2400" dirty="0" smtClean="0"/>
              <a:t>, шляхом </a:t>
            </a:r>
            <a:r>
              <a:rPr lang="ru-RU" sz="2400" dirty="0" err="1" smtClean="0"/>
              <a:t>проведення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адвокасі</a:t>
            </a:r>
            <a:r>
              <a:rPr lang="ru-RU" sz="2400" dirty="0" smtClean="0"/>
              <a:t> </a:t>
            </a:r>
            <a:r>
              <a:rPr lang="ru-RU" sz="2400" dirty="0" err="1" smtClean="0"/>
              <a:t>компанії</a:t>
            </a:r>
            <a:r>
              <a:rPr lang="ru-RU" sz="2400" dirty="0" smtClean="0"/>
              <a:t> </a:t>
            </a:r>
            <a:r>
              <a:rPr lang="ru-RU" sz="2400" dirty="0" err="1" smtClean="0"/>
              <a:t>спрямованої</a:t>
            </a:r>
            <a:r>
              <a:rPr lang="ru-RU" sz="2400" dirty="0" smtClean="0"/>
              <a:t> на </a:t>
            </a:r>
            <a:r>
              <a:rPr lang="ru-RU" sz="2400" dirty="0" err="1" smtClean="0"/>
              <a:t>формування</a:t>
            </a:r>
            <a:r>
              <a:rPr lang="ru-RU" sz="2400" dirty="0" smtClean="0"/>
              <a:t> у </a:t>
            </a:r>
            <a:r>
              <a:rPr lang="ru-RU" sz="2400" dirty="0" err="1" smtClean="0"/>
              <a:t>місцевих</a:t>
            </a:r>
            <a:r>
              <a:rPr lang="ru-RU" sz="2400" dirty="0" smtClean="0"/>
              <a:t> та </a:t>
            </a:r>
            <a:r>
              <a:rPr lang="ru-RU" sz="2400" dirty="0" err="1" smtClean="0"/>
              <a:t>районних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цільових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програм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подальшим</a:t>
            </a:r>
            <a:r>
              <a:rPr lang="ru-RU" sz="2400" dirty="0" smtClean="0"/>
              <a:t> </a:t>
            </a:r>
            <a:r>
              <a:rPr lang="ru-RU" sz="2400" dirty="0" err="1" smtClean="0"/>
              <a:t>виділенням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бюджетних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коштів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їх</a:t>
            </a:r>
            <a:r>
              <a:rPr lang="ru-RU" sz="2400" dirty="0" smtClean="0"/>
              <a:t> </a:t>
            </a:r>
            <a:r>
              <a:rPr lang="ru-RU" sz="2400" dirty="0" err="1" smtClean="0"/>
              <a:t>реалізації</a:t>
            </a:r>
            <a:r>
              <a:rPr lang="ru-RU" sz="2400" dirty="0" smtClean="0"/>
              <a:t>.</a:t>
            </a:r>
          </a:p>
        </p:txBody>
      </p:sp>
      <p:pic>
        <p:nvPicPr>
          <p:cNvPr id="2050" name="Picture 2" descr="K:\ОСН\ПРОЕКТИ\ММГО Фонд розвитку Миколаїва\Звит\Отчет творческий\Фото\Заседания ОСН\2\nYsDbh2An8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928934"/>
            <a:ext cx="4762490" cy="35718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 bwMode="auto">
          <a:xfrm>
            <a:off x="350838" y="142852"/>
            <a:ext cx="8436004" cy="107157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ru-RU" sz="2400" b="1" dirty="0" smtClean="0">
                <a:latin typeface="Arial" charset="0"/>
              </a:rPr>
              <a:t>Створено </a:t>
            </a:r>
            <a:r>
              <a:rPr lang="ru-RU" sz="2400" b="1" dirty="0" err="1" smtClean="0">
                <a:latin typeface="Arial" charset="0"/>
              </a:rPr>
              <a:t>робочу</a:t>
            </a:r>
            <a:r>
              <a:rPr lang="ru-RU" sz="2400" b="1" dirty="0" smtClean="0">
                <a:latin typeface="Arial" charset="0"/>
              </a:rPr>
              <a:t> </a:t>
            </a:r>
            <a:r>
              <a:rPr lang="ru-RU" sz="2400" b="1" dirty="0" err="1" smtClean="0">
                <a:latin typeface="Arial" charset="0"/>
              </a:rPr>
              <a:t>групу</a:t>
            </a:r>
            <a:r>
              <a:rPr lang="ru-RU" sz="2400" b="1" dirty="0" smtClean="0">
                <a:latin typeface="Arial" charset="0"/>
              </a:rPr>
              <a:t> у </a:t>
            </a:r>
            <a:r>
              <a:rPr lang="ru-RU" sz="2400" b="1" dirty="0" err="1" smtClean="0">
                <a:latin typeface="Arial" charset="0"/>
              </a:rPr>
              <a:t>складі</a:t>
            </a:r>
            <a:r>
              <a:rPr lang="ru-RU" sz="2400" b="1" dirty="0" smtClean="0">
                <a:latin typeface="Arial" charset="0"/>
              </a:rPr>
              <a:t> 5 </a:t>
            </a:r>
            <a:r>
              <a:rPr lang="ru-RU" sz="2400" b="1" dirty="0" err="1" smtClean="0">
                <a:latin typeface="Arial" charset="0"/>
              </a:rPr>
              <a:t>осіб</a:t>
            </a:r>
            <a:r>
              <a:rPr lang="ru-RU" sz="2400" b="1" dirty="0" smtClean="0">
                <a:latin typeface="Arial" charset="0"/>
              </a:rPr>
              <a:t> </a:t>
            </a:r>
            <a:br>
              <a:rPr lang="ru-RU" sz="2400" b="1" dirty="0" smtClean="0">
                <a:latin typeface="Arial" charset="0"/>
              </a:rPr>
            </a:br>
            <a:endParaRPr lang="ru-RU" sz="2400" cap="none" dirty="0" smtClean="0"/>
          </a:p>
        </p:txBody>
      </p:sp>
      <p:sp>
        <p:nvSpPr>
          <p:cNvPr id="39938" name="Объект 2"/>
          <p:cNvSpPr>
            <a:spLocks noGrp="1"/>
          </p:cNvSpPr>
          <p:nvPr>
            <p:ph sz="quarter" idx="1"/>
          </p:nvPr>
        </p:nvSpPr>
        <p:spPr>
          <a:xfrm>
            <a:off x="357158" y="2071678"/>
            <a:ext cx="8383588" cy="2879725"/>
          </a:xfrm>
        </p:spPr>
        <p:txBody>
          <a:bodyPr/>
          <a:lstStyle/>
          <a:p>
            <a:pPr lvl="8"/>
            <a:endParaRPr lang="en-US" sz="400" i="1" dirty="0" smtClean="0"/>
          </a:p>
          <a:p>
            <a:pPr eaLnBrk="1" hangingPunct="1">
              <a:spcBef>
                <a:spcPts val="1800"/>
              </a:spcBef>
            </a:pPr>
            <a:r>
              <a:rPr lang="ru-RU" sz="2000" b="1" dirty="0" smtClean="0">
                <a:latin typeface="Arial" charset="0"/>
              </a:rPr>
              <a:t>Проблема </a:t>
            </a:r>
            <a:r>
              <a:rPr lang="ru-RU" sz="2000" b="1" dirty="0" err="1" smtClean="0">
                <a:latin typeface="Arial" charset="0"/>
              </a:rPr>
              <a:t>переповнення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err="1" smtClean="0">
                <a:latin typeface="Arial" charset="0"/>
              </a:rPr>
              <a:t>існуючих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err="1" smtClean="0">
                <a:latin typeface="Arial" charset="0"/>
              </a:rPr>
              <a:t>маршрутних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err="1" smtClean="0">
                <a:latin typeface="Arial" charset="0"/>
              </a:rPr>
              <a:t>перевезень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err="1" smtClean="0">
                <a:latin typeface="Arial" charset="0"/>
              </a:rPr>
              <a:t>і</a:t>
            </a:r>
            <a:r>
              <a:rPr lang="ru-RU" sz="2000" b="1" dirty="0" smtClean="0">
                <a:latin typeface="Arial" charset="0"/>
              </a:rPr>
              <a:t> часу </a:t>
            </a:r>
            <a:r>
              <a:rPr lang="ru-RU" sz="2000" b="1" dirty="0" err="1" smtClean="0">
                <a:latin typeface="Arial" charset="0"/>
              </a:rPr>
              <a:t>відправлення</a:t>
            </a:r>
            <a:r>
              <a:rPr lang="ru-RU" sz="2000" b="1" dirty="0" smtClean="0">
                <a:latin typeface="Arial" charset="0"/>
              </a:rPr>
              <a:t>;</a:t>
            </a:r>
          </a:p>
          <a:p>
            <a:pPr eaLnBrk="1" hangingPunct="1">
              <a:spcBef>
                <a:spcPts val="1800"/>
              </a:spcBef>
            </a:pPr>
            <a:r>
              <a:rPr lang="ru-RU" sz="2000" b="1" dirty="0" err="1" smtClean="0">
                <a:latin typeface="Arial" charset="0"/>
              </a:rPr>
              <a:t>Організація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err="1" smtClean="0">
                <a:latin typeface="Arial" charset="0"/>
              </a:rPr>
              <a:t>бомбосховища</a:t>
            </a:r>
            <a:r>
              <a:rPr lang="ru-RU" sz="2000" b="1" dirty="0" smtClean="0">
                <a:latin typeface="Arial" charset="0"/>
              </a:rPr>
              <a:t>  на </a:t>
            </a:r>
            <a:r>
              <a:rPr lang="ru-RU" sz="2000" b="1" dirty="0" err="1" smtClean="0">
                <a:latin typeface="Arial" charset="0"/>
              </a:rPr>
              <a:t>випадок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err="1" smtClean="0">
                <a:latin typeface="Arial" charset="0"/>
              </a:rPr>
              <a:t>надзвичайних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err="1" smtClean="0">
                <a:latin typeface="Arial" charset="0"/>
              </a:rPr>
              <a:t>ситуацій</a:t>
            </a:r>
            <a:r>
              <a:rPr lang="ru-RU" sz="2000" b="1" dirty="0" smtClean="0">
                <a:latin typeface="Arial" charset="0"/>
              </a:rPr>
              <a:t>;</a:t>
            </a:r>
          </a:p>
          <a:p>
            <a:pPr eaLnBrk="1" hangingPunct="1">
              <a:spcBef>
                <a:spcPts val="1800"/>
              </a:spcBef>
            </a:pPr>
            <a:r>
              <a:rPr lang="ru-RU" sz="2000" b="1" dirty="0" err="1" smtClean="0">
                <a:latin typeface="Arial" charset="0"/>
              </a:rPr>
              <a:t>Створення</a:t>
            </a:r>
            <a:r>
              <a:rPr lang="ru-RU" sz="2000" b="1" dirty="0" smtClean="0">
                <a:latin typeface="Arial" charset="0"/>
              </a:rPr>
              <a:t> на </a:t>
            </a:r>
            <a:r>
              <a:rPr lang="ru-RU" sz="2000" b="1" dirty="0" err="1" smtClean="0">
                <a:latin typeface="Arial" charset="0"/>
              </a:rPr>
              <a:t>базі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err="1" smtClean="0">
                <a:latin typeface="Arial" charset="0"/>
              </a:rPr>
              <a:t>бібліотеці</a:t>
            </a:r>
            <a:r>
              <a:rPr lang="ru-RU" sz="2000" b="1" dirty="0" smtClean="0">
                <a:latin typeface="Arial" charset="0"/>
              </a:rPr>
              <a:t>                                          «</a:t>
            </a:r>
            <a:r>
              <a:rPr lang="ru-RU" sz="2000" b="1" dirty="0" err="1" smtClean="0">
                <a:latin typeface="Arial" charset="0"/>
              </a:rPr>
              <a:t>інформаційно</a:t>
            </a:r>
            <a:r>
              <a:rPr lang="ru-RU" sz="2000" b="1" dirty="0" smtClean="0">
                <a:latin typeface="Arial" charset="0"/>
              </a:rPr>
              <a:t>-                                                            консультативного центру»;</a:t>
            </a:r>
          </a:p>
          <a:p>
            <a:pPr eaLnBrk="1" hangingPunct="1">
              <a:spcBef>
                <a:spcPts val="1800"/>
              </a:spcBef>
            </a:pPr>
            <a:r>
              <a:rPr lang="ru-RU" sz="2000" b="1" dirty="0" err="1" smtClean="0">
                <a:latin typeface="Arial" charset="0"/>
              </a:rPr>
              <a:t>Неналежна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err="1" smtClean="0">
                <a:latin typeface="Arial" charset="0"/>
              </a:rPr>
              <a:t>якість</a:t>
            </a:r>
            <a:r>
              <a:rPr lang="ru-RU" sz="2000" b="1" dirty="0" smtClean="0">
                <a:latin typeface="Arial" charset="0"/>
              </a:rPr>
              <a:t>                                                                   </a:t>
            </a:r>
            <a:r>
              <a:rPr lang="ru-RU" sz="2000" b="1" dirty="0" err="1" smtClean="0">
                <a:latin typeface="Arial" charset="0"/>
              </a:rPr>
              <a:t>водопровідної</a:t>
            </a:r>
            <a:r>
              <a:rPr lang="ru-RU" sz="2000" b="1" dirty="0" smtClean="0">
                <a:latin typeface="Arial" charset="0"/>
              </a:rPr>
              <a:t> води. </a:t>
            </a:r>
          </a:p>
          <a:p>
            <a:pPr eaLnBrk="1" hangingPunct="1">
              <a:spcBef>
                <a:spcPts val="1200"/>
              </a:spcBef>
            </a:pPr>
            <a:endParaRPr lang="ru-RU" sz="1800" b="1" dirty="0" smtClean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ru-RU" sz="1200" dirty="0" smtClean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57158" y="857232"/>
            <a:ext cx="8436004" cy="107157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z="2400" b="1" cap="small" dirty="0" err="1" smtClean="0">
                <a:solidFill>
                  <a:schemeClr val="tx2"/>
                </a:solidFill>
                <a:ea typeface="+mj-ea"/>
                <a:cs typeface="+mj-cs"/>
              </a:rPr>
              <a:t>виділені</a:t>
            </a:r>
            <a:r>
              <a:rPr lang="ru-RU" sz="2400" b="1" cap="small" dirty="0" smtClean="0">
                <a:solidFill>
                  <a:schemeClr val="tx2"/>
                </a:solidFill>
                <a:ea typeface="+mj-ea"/>
                <a:cs typeface="+mj-cs"/>
              </a:rPr>
              <a:t> </a:t>
            </a:r>
            <a:r>
              <a:rPr lang="ru-RU" sz="2400" b="1" cap="small" dirty="0" err="1" smtClean="0">
                <a:solidFill>
                  <a:schemeClr val="tx2"/>
                </a:solidFill>
                <a:ea typeface="+mj-ea"/>
                <a:cs typeface="+mj-cs"/>
              </a:rPr>
              <a:t>найбільш</a:t>
            </a:r>
            <a:r>
              <a:rPr lang="ru-RU" sz="2400" b="1" cap="small" dirty="0" smtClean="0">
                <a:solidFill>
                  <a:schemeClr val="tx2"/>
                </a:solidFill>
                <a:ea typeface="+mj-ea"/>
                <a:cs typeface="+mj-cs"/>
              </a:rPr>
              <a:t> </a:t>
            </a:r>
            <a:r>
              <a:rPr lang="ru-RU" sz="2400" b="1" cap="small" dirty="0" err="1" smtClean="0">
                <a:solidFill>
                  <a:schemeClr val="tx2"/>
                </a:solidFill>
                <a:ea typeface="+mj-ea"/>
                <a:cs typeface="+mj-cs"/>
              </a:rPr>
              <a:t>проблемні</a:t>
            </a:r>
            <a:r>
              <a:rPr lang="ru-RU" sz="2400" b="1" cap="small" dirty="0" smtClean="0">
                <a:solidFill>
                  <a:schemeClr val="tx2"/>
                </a:solidFill>
                <a:ea typeface="+mj-ea"/>
                <a:cs typeface="+mj-cs"/>
              </a:rPr>
              <a:t> </a:t>
            </a:r>
            <a:r>
              <a:rPr lang="ru-RU" sz="2400" b="1" cap="small" dirty="0" err="1" smtClean="0">
                <a:solidFill>
                  <a:schemeClr val="tx2"/>
                </a:solidFill>
                <a:ea typeface="+mj-ea"/>
                <a:cs typeface="+mj-cs"/>
              </a:rPr>
              <a:t>питання</a:t>
            </a:r>
            <a:r>
              <a:rPr lang="ru-RU" sz="2400" b="1" cap="small" dirty="0" smtClean="0">
                <a:solidFill>
                  <a:schemeClr val="tx2"/>
                </a:solidFill>
                <a:ea typeface="+mj-ea"/>
                <a:cs typeface="+mj-cs"/>
              </a:rPr>
              <a:t> </a:t>
            </a:r>
            <a:r>
              <a:rPr lang="ru-RU" sz="2400" b="1" cap="small" dirty="0" err="1" smtClean="0">
                <a:solidFill>
                  <a:schemeClr val="tx2"/>
                </a:solidFill>
                <a:ea typeface="+mj-ea"/>
                <a:cs typeface="+mj-cs"/>
              </a:rPr>
              <a:t>життєдіяльності</a:t>
            </a:r>
            <a:r>
              <a:rPr lang="ru-RU" sz="2400" b="1" cap="small" dirty="0" smtClean="0">
                <a:solidFill>
                  <a:schemeClr val="tx2"/>
                </a:solidFill>
                <a:ea typeface="+mj-ea"/>
                <a:cs typeface="+mj-cs"/>
              </a:rPr>
              <a:t> району, </a:t>
            </a:r>
            <a:r>
              <a:rPr lang="ru-RU" sz="2400" b="1" cap="small" dirty="0" err="1" smtClean="0">
                <a:solidFill>
                  <a:schemeClr val="tx2"/>
                </a:solidFill>
                <a:ea typeface="+mj-ea"/>
                <a:cs typeface="+mj-cs"/>
              </a:rPr>
              <a:t>такі</a:t>
            </a:r>
            <a:r>
              <a:rPr lang="ru-RU" sz="2400" b="1" cap="small" dirty="0" smtClean="0">
                <a:solidFill>
                  <a:schemeClr val="tx2"/>
                </a:solidFill>
                <a:ea typeface="+mj-ea"/>
                <a:cs typeface="+mj-cs"/>
              </a:rPr>
              <a:t> як:</a:t>
            </a:r>
          </a:p>
        </p:txBody>
      </p:sp>
      <p:pic>
        <p:nvPicPr>
          <p:cNvPr id="10" name="Picture 2" descr="K:\ОСН\ПРОЕКТИ\ММГО Фонд розвитку Миколаїва\Звит\Отчет творческий\Фото\Заседания ОСН\2\DSC067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500438"/>
            <a:ext cx="4286280" cy="321471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 bwMode="auto">
          <a:xfrm>
            <a:off x="350838" y="142852"/>
            <a:ext cx="8436004" cy="107157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ru-RU" sz="2400" b="1" dirty="0" smtClean="0">
                <a:latin typeface="Arial" charset="0"/>
              </a:rPr>
              <a:t/>
            </a:r>
            <a:br>
              <a:rPr lang="ru-RU" sz="2400" b="1" dirty="0" smtClean="0">
                <a:latin typeface="Arial" charset="0"/>
              </a:rPr>
            </a:br>
            <a:endParaRPr lang="ru-RU" sz="2400" cap="none" dirty="0" smtClean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57158" y="857232"/>
            <a:ext cx="8436004" cy="107157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endParaRPr lang="ru-RU" sz="2400" b="1" cap="small" dirty="0" smtClean="0">
              <a:solidFill>
                <a:schemeClr val="tx2"/>
              </a:solidFill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214282" y="285728"/>
            <a:ext cx="4071966" cy="17145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ts val="1800"/>
              </a:spcBef>
            </a:pPr>
            <a:r>
              <a:rPr lang="ru-RU" sz="2400" b="1" dirty="0" smtClean="0">
                <a:solidFill>
                  <a:srgbClr val="0070C0"/>
                </a:solidFill>
              </a:rPr>
              <a:t>Проблема </a:t>
            </a:r>
            <a:r>
              <a:rPr lang="ru-RU" sz="2400" b="1" dirty="0" err="1" smtClean="0">
                <a:solidFill>
                  <a:srgbClr val="0070C0"/>
                </a:solidFill>
              </a:rPr>
              <a:t>переповнення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існуючих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маршрутних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перевезень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і</a:t>
            </a:r>
            <a:r>
              <a:rPr lang="ru-RU" sz="2400" b="1" dirty="0" smtClean="0">
                <a:solidFill>
                  <a:srgbClr val="0070C0"/>
                </a:solidFill>
              </a:rPr>
              <a:t> часу </a:t>
            </a:r>
            <a:r>
              <a:rPr lang="ru-RU" sz="2400" b="1" dirty="0" err="1" smtClean="0">
                <a:solidFill>
                  <a:srgbClr val="0070C0"/>
                </a:solidFill>
              </a:rPr>
              <a:t>відправлення</a:t>
            </a:r>
            <a:r>
              <a:rPr lang="ru-RU" sz="2400" b="1" dirty="0" smtClean="0">
                <a:solidFill>
                  <a:srgbClr val="0070C0"/>
                </a:solidFill>
              </a:rPr>
              <a:t>;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"/>
          </p:nvPr>
        </p:nvSpPr>
        <p:spPr>
          <a:xfrm>
            <a:off x="357158" y="2428868"/>
            <a:ext cx="3757610" cy="3545018"/>
          </a:xfrm>
        </p:spPr>
        <p:txBody>
          <a:bodyPr/>
          <a:lstStyle/>
          <a:p>
            <a:r>
              <a:rPr lang="uk-UA" dirty="0" smtClean="0"/>
              <a:t>Вирішення:</a:t>
            </a:r>
          </a:p>
          <a:p>
            <a:pPr>
              <a:buFontTx/>
              <a:buChar char="-"/>
            </a:pPr>
            <a:r>
              <a:rPr lang="uk-UA" dirty="0" smtClean="0"/>
              <a:t>Заміна маршруток на більш великі;</a:t>
            </a:r>
          </a:p>
          <a:p>
            <a:pPr>
              <a:buFontTx/>
              <a:buChar char="-"/>
            </a:pPr>
            <a:r>
              <a:rPr lang="uk-UA" dirty="0" smtClean="0"/>
              <a:t>Додавання додаткових маршрутних перевезень. </a:t>
            </a:r>
            <a:endParaRPr lang="ru-RU" dirty="0"/>
          </a:p>
        </p:txBody>
      </p:sp>
      <p:pic>
        <p:nvPicPr>
          <p:cNvPr id="4100" name="Picture 4" descr="E:\CD\`ОСН\ПРОЕКТЫ\Сильна громада - відповідальна влада!\Презентация\2.bmp"/>
          <p:cNvPicPr>
            <a:picLocks noChangeAspect="1" noChangeArrowheads="1"/>
          </p:cNvPicPr>
          <p:nvPr/>
        </p:nvPicPr>
        <p:blipFill>
          <a:blip r:embed="rId2" cstate="print"/>
          <a:srcRect l="6410" r="14102"/>
          <a:stretch>
            <a:fillRect/>
          </a:stretch>
        </p:blipFill>
        <p:spPr bwMode="auto">
          <a:xfrm>
            <a:off x="4500562" y="285728"/>
            <a:ext cx="4429156" cy="62103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 bwMode="auto">
          <a:xfrm>
            <a:off x="350838" y="142852"/>
            <a:ext cx="8436004" cy="107157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ru-RU" sz="2400" b="1" dirty="0" smtClean="0">
                <a:latin typeface="Arial" charset="0"/>
              </a:rPr>
              <a:t/>
            </a:r>
            <a:br>
              <a:rPr lang="ru-RU" sz="2400" b="1" dirty="0" smtClean="0">
                <a:latin typeface="Arial" charset="0"/>
              </a:rPr>
            </a:br>
            <a:endParaRPr lang="ru-RU" sz="2400" cap="none" dirty="0" smtClean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57158" y="857232"/>
            <a:ext cx="8436004" cy="107157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endParaRPr lang="ru-RU" sz="2400" b="1" cap="small" dirty="0" smtClean="0">
              <a:solidFill>
                <a:schemeClr val="tx2"/>
              </a:solidFill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214282" y="285728"/>
            <a:ext cx="4071966" cy="17145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ts val="1800"/>
              </a:spcBef>
            </a:pPr>
            <a:r>
              <a:rPr lang="ru-RU" sz="2400" b="1" dirty="0" err="1" smtClean="0">
                <a:solidFill>
                  <a:srgbClr val="0070C0"/>
                </a:solidFill>
              </a:rPr>
              <a:t>Організація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бомбосховища</a:t>
            </a:r>
            <a:r>
              <a:rPr lang="ru-RU" sz="2400" b="1" dirty="0" smtClean="0">
                <a:solidFill>
                  <a:srgbClr val="0070C0"/>
                </a:solidFill>
              </a:rPr>
              <a:t>  на </a:t>
            </a:r>
            <a:r>
              <a:rPr lang="ru-RU" sz="2400" b="1" dirty="0" err="1" smtClean="0">
                <a:solidFill>
                  <a:srgbClr val="0070C0"/>
                </a:solidFill>
              </a:rPr>
              <a:t>випадок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надзвичайних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ситуацій</a:t>
            </a:r>
            <a:r>
              <a:rPr lang="ru-RU" sz="2400" b="1" dirty="0" smtClean="0">
                <a:solidFill>
                  <a:srgbClr val="0070C0"/>
                </a:solidFill>
              </a:rPr>
              <a:t>;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"/>
          </p:nvPr>
        </p:nvSpPr>
        <p:spPr>
          <a:xfrm>
            <a:off x="5857852" y="1071546"/>
            <a:ext cx="3286148" cy="4714908"/>
          </a:xfrm>
        </p:spPr>
        <p:txBody>
          <a:bodyPr/>
          <a:lstStyle/>
          <a:p>
            <a:r>
              <a:rPr lang="uk-UA" dirty="0" smtClean="0"/>
              <a:t>Вирішення:</a:t>
            </a:r>
          </a:p>
          <a:p>
            <a:pPr>
              <a:buFontTx/>
              <a:buChar char="-"/>
            </a:pPr>
            <a:r>
              <a:rPr lang="uk-UA" dirty="0" smtClean="0"/>
              <a:t>Укладено договір безкоштовної позички з ВАТ </a:t>
            </a:r>
            <a:r>
              <a:rPr lang="uk-UA" dirty="0" err="1" smtClean="0"/>
              <a:t>“Зелений</a:t>
            </a:r>
            <a:r>
              <a:rPr lang="uk-UA" dirty="0" smtClean="0"/>
              <a:t> </a:t>
            </a:r>
            <a:r>
              <a:rPr lang="uk-UA" dirty="0" err="1" smtClean="0"/>
              <a:t>Гай”</a:t>
            </a:r>
            <a:r>
              <a:rPr lang="uk-UA" dirty="0" smtClean="0"/>
              <a:t> на передачу ОСН </a:t>
            </a:r>
            <a:r>
              <a:rPr lang="uk-UA" dirty="0" err="1" smtClean="0"/>
              <a:t>“Перлина</a:t>
            </a:r>
            <a:r>
              <a:rPr lang="uk-UA" dirty="0" smtClean="0"/>
              <a:t> </a:t>
            </a:r>
            <a:r>
              <a:rPr lang="uk-UA" dirty="0" err="1" smtClean="0"/>
              <a:t>Гаю”</a:t>
            </a:r>
            <a:r>
              <a:rPr lang="uk-UA" dirty="0" smtClean="0"/>
              <a:t> частини підвального приміщення.</a:t>
            </a:r>
            <a:endParaRPr lang="ru-RU" dirty="0"/>
          </a:p>
        </p:txBody>
      </p:sp>
      <p:pic>
        <p:nvPicPr>
          <p:cNvPr id="5122" name="Picture 2" descr="E:\CD\`ОСН\Фото\`2015\NEW\Копия CAM008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500306"/>
            <a:ext cx="5643602" cy="42327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 bwMode="auto">
          <a:xfrm>
            <a:off x="350838" y="142852"/>
            <a:ext cx="8436004" cy="107157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ru-RU" sz="2400" b="1" dirty="0" smtClean="0">
                <a:latin typeface="Arial" charset="0"/>
              </a:rPr>
              <a:t/>
            </a:r>
            <a:br>
              <a:rPr lang="ru-RU" sz="2400" b="1" dirty="0" smtClean="0">
                <a:latin typeface="Arial" charset="0"/>
              </a:rPr>
            </a:br>
            <a:endParaRPr lang="ru-RU" sz="2400" cap="none" dirty="0" smtClean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57158" y="857232"/>
            <a:ext cx="8436004" cy="107157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endParaRPr lang="ru-RU" sz="2400" b="1" cap="small" dirty="0" smtClean="0">
              <a:solidFill>
                <a:schemeClr val="tx2"/>
              </a:solidFill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214282" y="285728"/>
            <a:ext cx="8358246" cy="85725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ts val="1800"/>
              </a:spcBef>
            </a:pPr>
            <a:r>
              <a:rPr lang="ru-RU" sz="2400" b="1" dirty="0" err="1" smtClean="0">
                <a:solidFill>
                  <a:srgbClr val="0070C0"/>
                </a:solidFill>
              </a:rPr>
              <a:t>Створення</a:t>
            </a:r>
            <a:r>
              <a:rPr lang="ru-RU" sz="2400" b="1" dirty="0" smtClean="0">
                <a:solidFill>
                  <a:srgbClr val="0070C0"/>
                </a:solidFill>
              </a:rPr>
              <a:t> на </a:t>
            </a:r>
            <a:r>
              <a:rPr lang="ru-RU" sz="2400" b="1" dirty="0" err="1" smtClean="0">
                <a:solidFill>
                  <a:srgbClr val="0070C0"/>
                </a:solidFill>
              </a:rPr>
              <a:t>базі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бібліотеці</a:t>
            </a:r>
            <a:r>
              <a:rPr lang="ru-RU" sz="2400" b="1" dirty="0" smtClean="0">
                <a:solidFill>
                  <a:srgbClr val="0070C0"/>
                </a:solidFill>
              </a:rPr>
              <a:t> «</a:t>
            </a:r>
            <a:r>
              <a:rPr lang="ru-RU" sz="2400" b="1" dirty="0" err="1" smtClean="0">
                <a:solidFill>
                  <a:srgbClr val="0070C0"/>
                </a:solidFill>
              </a:rPr>
              <a:t>інформаційно-консультативного</a:t>
            </a:r>
            <a:r>
              <a:rPr lang="ru-RU" sz="2400" b="1" dirty="0" smtClean="0">
                <a:solidFill>
                  <a:srgbClr val="0070C0"/>
                </a:solidFill>
              </a:rPr>
              <a:t> центру»;</a:t>
            </a:r>
          </a:p>
        </p:txBody>
      </p:sp>
      <p:pic>
        <p:nvPicPr>
          <p:cNvPr id="6146" name="Picture 2" descr="K:\ОСН\ПРОЕКТИ\ММГО Фонд розвитку Миколаїва\Звит\Отчет творческий\Фото\Заседания ОСН\3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6"/>
            <a:ext cx="4429156" cy="2955215"/>
          </a:xfrm>
          <a:prstGeom prst="rect">
            <a:avLst/>
          </a:prstGeom>
          <a:noFill/>
        </p:spPr>
      </p:pic>
      <p:pic>
        <p:nvPicPr>
          <p:cNvPr id="6147" name="Picture 3" descr="K:\ОСН\ПРОЕКТИ\ММГО Фонд розвитку Миколаїва\Звит\Отчет творческий\Фото\Заседания ОСН\3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000108"/>
            <a:ext cx="4496872" cy="3000396"/>
          </a:xfrm>
          <a:prstGeom prst="rect">
            <a:avLst/>
          </a:prstGeom>
          <a:noFill/>
        </p:spPr>
      </p:pic>
      <p:pic>
        <p:nvPicPr>
          <p:cNvPr id="6148" name="Picture 4" descr="E:\CD\`ОСН\ПРОЕКТЫ\Сильна громада - відповідальна влада!\Презентация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000504"/>
            <a:ext cx="4524364" cy="2714644"/>
          </a:xfrm>
          <a:prstGeom prst="rect">
            <a:avLst/>
          </a:prstGeom>
          <a:noFill/>
        </p:spPr>
      </p:pic>
      <p:pic>
        <p:nvPicPr>
          <p:cNvPr id="6149" name="Picture 5" descr="E:\CD\`ОСН\ПРОЕКТЫ\Сильна громада - відповідальна влада!\Презентация\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643314"/>
            <a:ext cx="4095736" cy="307180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 bwMode="auto">
          <a:xfrm>
            <a:off x="350838" y="142852"/>
            <a:ext cx="8436004" cy="107157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ru-RU" sz="2400" b="1" dirty="0" smtClean="0">
                <a:latin typeface="Arial" charset="0"/>
              </a:rPr>
              <a:t/>
            </a:r>
            <a:br>
              <a:rPr lang="ru-RU" sz="2400" b="1" dirty="0" smtClean="0">
                <a:latin typeface="Arial" charset="0"/>
              </a:rPr>
            </a:br>
            <a:endParaRPr lang="ru-RU" sz="2400" cap="none" dirty="0" smtClean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57158" y="857232"/>
            <a:ext cx="8436004" cy="107157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endParaRPr lang="ru-RU" sz="2400" b="1" cap="small" dirty="0" smtClean="0">
              <a:solidFill>
                <a:schemeClr val="tx2"/>
              </a:solidFill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214282" y="285728"/>
            <a:ext cx="3000396" cy="150019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ts val="1800"/>
              </a:spcBef>
            </a:pPr>
            <a:r>
              <a:rPr lang="ru-RU" sz="2400" b="1" dirty="0" err="1" smtClean="0">
                <a:solidFill>
                  <a:srgbClr val="0070C0"/>
                </a:solidFill>
              </a:rPr>
              <a:t>Неналежна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якість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водопровідної</a:t>
            </a:r>
            <a:r>
              <a:rPr lang="ru-RU" sz="2400" b="1" dirty="0" smtClean="0">
                <a:solidFill>
                  <a:srgbClr val="0070C0"/>
                </a:solidFill>
              </a:rPr>
              <a:t> води. </a:t>
            </a:r>
          </a:p>
        </p:txBody>
      </p:sp>
      <p:pic>
        <p:nvPicPr>
          <p:cNvPr id="7171" name="Picture 3" descr="E:\CD\`ОСН\ПРОЕКТЫ\Сильна громада - відповідальна влада!\Презентация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214290"/>
            <a:ext cx="4714865" cy="3536149"/>
          </a:xfrm>
          <a:prstGeom prst="rect">
            <a:avLst/>
          </a:prstGeom>
          <a:noFill/>
        </p:spPr>
      </p:pic>
      <p:pic>
        <p:nvPicPr>
          <p:cNvPr id="7170" name="Picture 2" descr="E:\CD\`ОСН\ПРОЕКТЫ\Сильна громада - відповідальна влада!\Презентация\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571744"/>
            <a:ext cx="4953035" cy="3714776"/>
          </a:xfrm>
          <a:prstGeom prst="rect">
            <a:avLst/>
          </a:prstGeom>
          <a:noFill/>
        </p:spPr>
      </p:pic>
      <p:sp>
        <p:nvSpPr>
          <p:cNvPr id="11" name="Содержимое 9"/>
          <p:cNvSpPr>
            <a:spLocks noGrp="1"/>
          </p:cNvSpPr>
          <p:nvPr>
            <p:ph sz="quarter" idx="1"/>
          </p:nvPr>
        </p:nvSpPr>
        <p:spPr>
          <a:xfrm>
            <a:off x="5286380" y="3786190"/>
            <a:ext cx="3643338" cy="2714644"/>
          </a:xfrm>
        </p:spPr>
        <p:txBody>
          <a:bodyPr/>
          <a:lstStyle/>
          <a:p>
            <a:r>
              <a:rPr lang="uk-UA" dirty="0" smtClean="0">
                <a:solidFill>
                  <a:srgbClr val="00B050"/>
                </a:solidFill>
              </a:rPr>
              <a:t>Вирішення:</a:t>
            </a:r>
          </a:p>
          <a:p>
            <a:pPr>
              <a:buFontTx/>
              <a:buChar char="-"/>
            </a:pPr>
            <a:r>
              <a:rPr lang="uk-UA" dirty="0" smtClean="0"/>
              <a:t>Провести аналіз якості води;</a:t>
            </a:r>
          </a:p>
          <a:p>
            <a:pPr>
              <a:buFontTx/>
              <a:buChar char="-"/>
            </a:pPr>
            <a:r>
              <a:rPr lang="uk-UA" dirty="0" smtClean="0"/>
              <a:t>Пошук шляхів поліпшення існуючого </a:t>
            </a:r>
            <a:r>
              <a:rPr lang="uk-UA" dirty="0" err="1" smtClean="0"/>
              <a:t>водозабезпечення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ъект 2"/>
          <p:cNvSpPr>
            <a:spLocks noGrp="1"/>
          </p:cNvSpPr>
          <p:nvPr>
            <p:ph sz="quarter" idx="1"/>
          </p:nvPr>
        </p:nvSpPr>
        <p:spPr>
          <a:xfrm>
            <a:off x="395288" y="404813"/>
            <a:ext cx="8353425" cy="6192837"/>
          </a:xfrm>
        </p:spPr>
        <p:txBody>
          <a:bodyPr/>
          <a:lstStyle/>
          <a:p>
            <a:pPr eaLnBrk="1" hangingPunct="1"/>
            <a:r>
              <a:rPr lang="ru-RU" sz="3200" b="1" dirty="0" smtClean="0"/>
              <a:t> Процедура </a:t>
            </a:r>
            <a:r>
              <a:rPr lang="ru-RU" sz="3200" b="1" dirty="0" err="1" smtClean="0"/>
              <a:t>місцевої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ініціативи</a:t>
            </a:r>
            <a:r>
              <a:rPr lang="ru-RU" sz="3200" b="1" dirty="0" smtClean="0"/>
              <a:t>.</a:t>
            </a:r>
          </a:p>
          <a:p>
            <a:pPr eaLnBrk="1" hangingPunct="1">
              <a:buNone/>
            </a:pPr>
            <a:r>
              <a:rPr lang="ru-RU" b="1" dirty="0" smtClean="0"/>
              <a:t>  </a:t>
            </a:r>
            <a:r>
              <a:rPr lang="ru-RU" sz="1800" b="1" dirty="0" smtClean="0"/>
              <a:t>1) </a:t>
            </a:r>
            <a:r>
              <a:rPr lang="ru-RU" sz="1800" b="1" dirty="0" err="1" smtClean="0"/>
              <a:t>Створення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ініціативної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групи</a:t>
            </a:r>
            <a:endParaRPr lang="ru-RU" sz="1800" b="1" dirty="0" smtClean="0"/>
          </a:p>
          <a:p>
            <a:pPr eaLnBrk="1" hangingPunct="1">
              <a:buNone/>
            </a:pPr>
            <a:r>
              <a:rPr lang="ru-RU" sz="1800" dirty="0" smtClean="0"/>
              <a:t>1 </a:t>
            </a:r>
            <a:r>
              <a:rPr lang="ru-RU" sz="1800" dirty="0" err="1" smtClean="0"/>
              <a:t>грудня</a:t>
            </a:r>
            <a:r>
              <a:rPr lang="ru-RU" sz="1800" dirty="0" smtClean="0"/>
              <a:t> 2014 на </a:t>
            </a:r>
            <a:r>
              <a:rPr lang="ru-RU" sz="1800" dirty="0" err="1" smtClean="0"/>
              <a:t>засіданні</a:t>
            </a:r>
            <a:r>
              <a:rPr lang="ru-RU" sz="1800" dirty="0" smtClean="0"/>
              <a:t> ОСН «Перлина Гая»;</a:t>
            </a:r>
          </a:p>
          <a:p>
            <a:pPr eaLnBrk="1" hangingPunct="1">
              <a:buNone/>
            </a:pPr>
            <a:r>
              <a:rPr lang="ru-RU" sz="1800" dirty="0" err="1" smtClean="0"/>
              <a:t>Ініціативна</a:t>
            </a:r>
            <a:r>
              <a:rPr lang="ru-RU" sz="1800" dirty="0" smtClean="0"/>
              <a:t> </a:t>
            </a:r>
            <a:r>
              <a:rPr lang="ru-RU" sz="1800" dirty="0" err="1" smtClean="0"/>
              <a:t>група</a:t>
            </a:r>
            <a:r>
              <a:rPr lang="ru-RU" sz="1800" dirty="0" smtClean="0"/>
              <a:t> у </a:t>
            </a:r>
            <a:r>
              <a:rPr lang="ru-RU" sz="1800" dirty="0" err="1" smtClean="0"/>
              <a:t>складі</a:t>
            </a:r>
            <a:r>
              <a:rPr lang="ru-RU" sz="1800" dirty="0" smtClean="0"/>
              <a:t> 20 </a:t>
            </a:r>
            <a:r>
              <a:rPr lang="ru-RU" sz="1800" dirty="0" err="1" smtClean="0"/>
              <a:t>чол</a:t>
            </a:r>
            <a:r>
              <a:rPr lang="ru-RU" sz="1800" dirty="0" smtClean="0"/>
              <a:t>;</a:t>
            </a:r>
          </a:p>
          <a:p>
            <a:pPr eaLnBrk="1" hangingPunct="1">
              <a:buNone/>
            </a:pPr>
            <a:r>
              <a:rPr lang="ru-RU" sz="1800" dirty="0" err="1" smtClean="0"/>
              <a:t>Оповіщається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Вознесенський</a:t>
            </a:r>
            <a:r>
              <a:rPr lang="ru-RU" sz="1800" dirty="0" smtClean="0"/>
              <a:t> </a:t>
            </a:r>
            <a:r>
              <a:rPr lang="ru-RU" sz="1800" dirty="0" err="1" smtClean="0"/>
              <a:t>міська</a:t>
            </a:r>
            <a:r>
              <a:rPr lang="ru-RU" sz="1800" dirty="0" smtClean="0"/>
              <a:t> рада шляхом </a:t>
            </a:r>
            <a:r>
              <a:rPr lang="ru-RU" sz="1800" dirty="0" err="1" smtClean="0"/>
              <a:t>повідомлення</a:t>
            </a:r>
            <a:r>
              <a:rPr lang="ru-RU" sz="1800" dirty="0" smtClean="0"/>
              <a:t>.</a:t>
            </a:r>
          </a:p>
          <a:p>
            <a:pPr eaLnBrk="1" hangingPunct="1">
              <a:buNone/>
            </a:pPr>
            <a:r>
              <a:rPr lang="ru-RU" sz="1800" b="1" dirty="0" smtClean="0"/>
              <a:t>  2) </a:t>
            </a:r>
            <a:r>
              <a:rPr lang="ru-RU" sz="1800" b="1" dirty="0" err="1" smtClean="0"/>
              <a:t>Збір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підписів</a:t>
            </a:r>
            <a:endParaRPr lang="ru-RU" sz="1800" b="1" dirty="0" smtClean="0"/>
          </a:p>
          <a:p>
            <a:pPr eaLnBrk="1" hangingPunct="1">
              <a:buNone/>
            </a:pPr>
            <a:r>
              <a:rPr lang="ru-RU" sz="1800" dirty="0" smtClean="0"/>
              <a:t>У </a:t>
            </a:r>
            <a:r>
              <a:rPr lang="ru-RU" sz="1800" dirty="0" err="1" smtClean="0"/>
              <a:t>період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2 </a:t>
            </a:r>
            <a:r>
              <a:rPr lang="ru-RU" sz="1800" dirty="0" err="1" smtClean="0"/>
              <a:t>грудня</a:t>
            </a:r>
            <a:r>
              <a:rPr lang="ru-RU" sz="1800" dirty="0" smtClean="0"/>
              <a:t> по 15 </a:t>
            </a:r>
            <a:r>
              <a:rPr lang="ru-RU" sz="1800" dirty="0" err="1" smtClean="0"/>
              <a:t>грудня</a:t>
            </a:r>
            <a:r>
              <a:rPr lang="ru-RU" sz="1800" dirty="0" smtClean="0"/>
              <a:t> 2014;</a:t>
            </a:r>
          </a:p>
          <a:p>
            <a:pPr eaLnBrk="1" hangingPunct="1">
              <a:buNone/>
            </a:pPr>
            <a:r>
              <a:rPr lang="ru-RU" sz="1800" dirty="0" smtClean="0"/>
              <a:t>207 </a:t>
            </a:r>
            <a:r>
              <a:rPr lang="ru-RU" sz="1800" dirty="0" err="1" smtClean="0"/>
              <a:t>підписів</a:t>
            </a:r>
            <a:r>
              <a:rPr lang="ru-RU" sz="1800" dirty="0" smtClean="0"/>
              <a:t> </a:t>
            </a:r>
            <a:r>
              <a:rPr lang="ru-RU" sz="1800" dirty="0" err="1" smtClean="0"/>
              <a:t>жителів</a:t>
            </a:r>
            <a:r>
              <a:rPr lang="ru-RU" sz="1800" dirty="0" smtClean="0"/>
              <a:t> </a:t>
            </a:r>
            <a:r>
              <a:rPr lang="ru-RU" sz="1800" dirty="0" err="1" smtClean="0"/>
              <a:t>міста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району на </a:t>
            </a:r>
            <a:r>
              <a:rPr lang="ru-RU" sz="1800" dirty="0" err="1" smtClean="0"/>
              <a:t>підтримку</a:t>
            </a:r>
            <a:r>
              <a:rPr lang="ru-RU" sz="1800" dirty="0" smtClean="0"/>
              <a:t> </a:t>
            </a:r>
            <a:r>
              <a:rPr lang="ru-RU" sz="1800" dirty="0" err="1" smtClean="0"/>
              <a:t>рішення</a:t>
            </a:r>
            <a:r>
              <a:rPr lang="ru-RU" sz="1800" dirty="0" smtClean="0"/>
              <a:t> про </a:t>
            </a:r>
            <a:r>
              <a:rPr lang="ru-RU" sz="1800" dirty="0" err="1" smtClean="0"/>
              <a:t>проведення</a:t>
            </a:r>
            <a:r>
              <a:rPr lang="ru-RU" sz="1800" dirty="0" smtClean="0"/>
              <a:t> комплексу </a:t>
            </a:r>
            <a:r>
              <a:rPr lang="ru-RU" sz="1800" dirty="0" err="1" smtClean="0"/>
              <a:t>робіт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поліпшення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якості</a:t>
            </a:r>
            <a:r>
              <a:rPr lang="ru-RU" sz="1800" dirty="0" smtClean="0"/>
              <a:t> води</a:t>
            </a:r>
          </a:p>
          <a:p>
            <a:pPr eaLnBrk="1" hangingPunct="1">
              <a:buNone/>
            </a:pPr>
            <a:r>
              <a:rPr lang="ru-RU" sz="1800" b="1" dirty="0" smtClean="0"/>
              <a:t>  3) Подача заяви про </a:t>
            </a:r>
            <a:r>
              <a:rPr lang="ru-RU" sz="1800" b="1" dirty="0" err="1" smtClean="0"/>
              <a:t>місцеву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ініціативу</a:t>
            </a:r>
            <a:endParaRPr lang="ru-RU" sz="1800" b="1" dirty="0" smtClean="0"/>
          </a:p>
          <a:p>
            <a:pPr eaLnBrk="1" hangingPunct="1">
              <a:buNone/>
            </a:pPr>
            <a:r>
              <a:rPr lang="ru-RU" sz="1800" dirty="0" smtClean="0"/>
              <a:t>На </a:t>
            </a:r>
            <a:r>
              <a:rPr lang="ru-RU" sz="1800" dirty="0" err="1" smtClean="0"/>
              <a:t>розгляд</a:t>
            </a:r>
            <a:r>
              <a:rPr lang="ru-RU" sz="1800" dirty="0" smtClean="0"/>
              <a:t> </a:t>
            </a:r>
            <a:r>
              <a:rPr lang="ru-RU" sz="1800" dirty="0" err="1" smtClean="0"/>
              <a:t>сесії</a:t>
            </a:r>
            <a:r>
              <a:rPr lang="ru-RU" sz="1800" dirty="0" smtClean="0"/>
              <a:t> </a:t>
            </a:r>
            <a:r>
              <a:rPr lang="ru-RU" sz="1800" dirty="0" err="1" smtClean="0"/>
              <a:t>міської</a:t>
            </a:r>
            <a:r>
              <a:rPr lang="ru-RU" sz="1800" dirty="0" smtClean="0"/>
              <a:t> ради </a:t>
            </a:r>
            <a:r>
              <a:rPr lang="ru-RU" sz="1800" dirty="0" err="1" smtClean="0"/>
              <a:t>було</a:t>
            </a:r>
            <a:r>
              <a:rPr lang="ru-RU" sz="1800" dirty="0" smtClean="0"/>
              <a:t> подано </a:t>
            </a:r>
            <a:r>
              <a:rPr lang="ru-RU" sz="1800" dirty="0" err="1" smtClean="0"/>
              <a:t>заяву</a:t>
            </a:r>
            <a:r>
              <a:rPr lang="ru-RU" sz="1800" dirty="0" smtClean="0"/>
              <a:t> «Про </a:t>
            </a:r>
            <a:r>
              <a:rPr lang="ru-RU" sz="1800" dirty="0" err="1" smtClean="0"/>
              <a:t>внесення</a:t>
            </a:r>
            <a:r>
              <a:rPr lang="ru-RU" sz="1800" dirty="0" smtClean="0"/>
              <a:t> на </a:t>
            </a:r>
            <a:r>
              <a:rPr lang="ru-RU" sz="1800" dirty="0" err="1" smtClean="0"/>
              <a:t>розгляд</a:t>
            </a:r>
            <a:r>
              <a:rPr lang="ru-RU" sz="1800" dirty="0" smtClean="0"/>
              <a:t> </a:t>
            </a:r>
            <a:r>
              <a:rPr lang="ru-RU" sz="1800" dirty="0" err="1" smtClean="0"/>
              <a:t>Вознесенської</a:t>
            </a:r>
            <a:r>
              <a:rPr lang="ru-RU" sz="1800" dirty="0" smtClean="0"/>
              <a:t> </a:t>
            </a:r>
            <a:r>
              <a:rPr lang="ru-RU" sz="1800" dirty="0" err="1" smtClean="0"/>
              <a:t>міської</a:t>
            </a:r>
            <a:r>
              <a:rPr lang="ru-RU" sz="1800" dirty="0" smtClean="0"/>
              <a:t> ради проекту </a:t>
            </a:r>
            <a:r>
              <a:rPr lang="ru-RU" sz="1800" dirty="0" err="1" smtClean="0"/>
              <a:t>рішення</a:t>
            </a:r>
            <a:r>
              <a:rPr lang="ru-RU" sz="1800" dirty="0" smtClean="0"/>
              <a:t> в порядку </a:t>
            </a:r>
            <a:r>
              <a:rPr lang="ru-RU" sz="1800" dirty="0" err="1" smtClean="0"/>
              <a:t>місцевої</a:t>
            </a:r>
            <a:r>
              <a:rPr lang="ru-RU" sz="1800" dirty="0" smtClean="0"/>
              <a:t> </a:t>
            </a:r>
            <a:r>
              <a:rPr lang="ru-RU" sz="1800" dirty="0" err="1" smtClean="0"/>
              <a:t>ініціативи</a:t>
            </a:r>
            <a:r>
              <a:rPr lang="ru-RU" sz="1800" dirty="0" smtClean="0"/>
              <a:t>».</a:t>
            </a:r>
            <a:endParaRPr lang="ru-RU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1928802"/>
            <a:ext cx="5508612" cy="1430470"/>
          </a:xfrm>
        </p:spPr>
        <p:txBody>
          <a:bodyPr>
            <a:normAutofit/>
          </a:bodyPr>
          <a:lstStyle/>
          <a:p>
            <a:pPr marL="0" lvl="7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u="sng" cap="all" dirty="0" err="1"/>
              <a:t>Назва</a:t>
            </a:r>
            <a:r>
              <a:rPr lang="ru-RU" sz="3600" b="1" u="sng" cap="all" dirty="0"/>
              <a:t> проекту: </a:t>
            </a:r>
            <a:r>
              <a:rPr lang="ru-RU" sz="3600" b="1" u="sng" cap="all" dirty="0" smtClean="0"/>
              <a:t>  «</a:t>
            </a:r>
            <a:r>
              <a:rPr lang="ru-RU" sz="3600" b="1" u="sng" cap="all" dirty="0"/>
              <a:t>Час </a:t>
            </a:r>
            <a:r>
              <a:rPr lang="ru-RU" sz="3600" b="1" u="sng" cap="all" dirty="0" err="1"/>
              <a:t>діяти</a:t>
            </a:r>
            <a:r>
              <a:rPr lang="ru-RU" sz="3600" b="1" u="sng" cap="all" dirty="0"/>
              <a:t>!»</a:t>
            </a:r>
            <a:endParaRPr lang="ru-RU" sz="3600" b="1" u="sng" cap="all" dirty="0">
              <a:solidFill>
                <a:sysClr val="windowText" lastClr="0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3789363"/>
            <a:ext cx="5689600" cy="2232025"/>
          </a:xfrm>
        </p:spPr>
        <p:txBody>
          <a:bodyPr/>
          <a:lstStyle/>
          <a:p>
            <a:pPr algn="l">
              <a:defRPr/>
            </a:pPr>
            <a:r>
              <a:rPr lang="ru-RU" sz="1800" dirty="0" smtClean="0"/>
              <a:t>Проект </a:t>
            </a:r>
            <a:r>
              <a:rPr lang="ru-RU" sz="1800" dirty="0" err="1" smtClean="0"/>
              <a:t>реалізується</a:t>
            </a:r>
            <a:r>
              <a:rPr lang="ru-RU" sz="1800" dirty="0" smtClean="0"/>
              <a:t> в рамках конкурсу </a:t>
            </a:r>
            <a:r>
              <a:rPr lang="ru-RU" sz="1800" dirty="0" err="1" smtClean="0"/>
              <a:t>малих</a:t>
            </a:r>
            <a:r>
              <a:rPr lang="ru-RU" sz="1800" dirty="0" smtClean="0"/>
              <a:t> </a:t>
            </a:r>
            <a:r>
              <a:rPr lang="ru-RU" sz="1800" dirty="0" err="1" smtClean="0"/>
              <a:t>грантів</a:t>
            </a:r>
            <a:r>
              <a:rPr lang="ru-RU" sz="1800" dirty="0" smtClean="0"/>
              <a:t> «</a:t>
            </a:r>
            <a:r>
              <a:rPr lang="ru-RU" sz="1800" dirty="0" err="1" smtClean="0"/>
              <a:t>мікрогрантів</a:t>
            </a:r>
            <a:r>
              <a:rPr lang="ru-RU" sz="1800" dirty="0" smtClean="0"/>
              <a:t> для </a:t>
            </a:r>
            <a:r>
              <a:rPr lang="ru-RU" sz="1800" dirty="0" err="1" smtClean="0"/>
              <a:t>адвокатівних</a:t>
            </a:r>
            <a:r>
              <a:rPr lang="ru-RU" sz="1800" dirty="0" smtClean="0"/>
              <a:t> </a:t>
            </a:r>
            <a:r>
              <a:rPr lang="ru-RU" sz="1800" dirty="0" err="1" smtClean="0"/>
              <a:t>ініціатив</a:t>
            </a:r>
            <a:r>
              <a:rPr lang="ru-RU" sz="1800" dirty="0" smtClean="0"/>
              <a:t> громад </a:t>
            </a:r>
            <a:r>
              <a:rPr lang="ru-RU" sz="1800" dirty="0" err="1" smtClean="0"/>
              <a:t>півдня</a:t>
            </a:r>
            <a:r>
              <a:rPr lang="ru-RU" sz="1800" dirty="0" smtClean="0"/>
              <a:t> </a:t>
            </a:r>
            <a:r>
              <a:rPr lang="ru-RU" sz="1800" dirty="0" err="1" smtClean="0"/>
              <a:t>України</a:t>
            </a:r>
            <a:r>
              <a:rPr lang="ru-RU" sz="1800" dirty="0" smtClean="0"/>
              <a:t>», </a:t>
            </a:r>
            <a:r>
              <a:rPr lang="ru-RU" sz="1800" dirty="0" err="1" smtClean="0"/>
              <a:t>організованого</a:t>
            </a:r>
            <a:r>
              <a:rPr lang="ru-RU" sz="1800" dirty="0" smtClean="0"/>
              <a:t> НГОО Фонд </a:t>
            </a:r>
            <a:r>
              <a:rPr lang="ru-RU" sz="1800" dirty="0" err="1" smtClean="0"/>
              <a:t>розвитку</a:t>
            </a:r>
            <a:r>
              <a:rPr lang="ru-RU" sz="1800" dirty="0" smtClean="0"/>
              <a:t> </a:t>
            </a:r>
            <a:r>
              <a:rPr lang="ru-RU" sz="1800" dirty="0" err="1" smtClean="0"/>
              <a:t>міста</a:t>
            </a:r>
            <a:r>
              <a:rPr lang="ru-RU" sz="1800" dirty="0" smtClean="0"/>
              <a:t> </a:t>
            </a:r>
            <a:r>
              <a:rPr lang="ru-RU" sz="1800" dirty="0" err="1" smtClean="0"/>
              <a:t>Миколаєва</a:t>
            </a:r>
            <a:r>
              <a:rPr lang="ru-RU" sz="1800" dirty="0" smtClean="0"/>
              <a:t> та </a:t>
            </a:r>
            <a:r>
              <a:rPr lang="ru-RU" sz="1800" dirty="0" err="1" smtClean="0"/>
              <a:t>фінансується</a:t>
            </a:r>
            <a:r>
              <a:rPr lang="ru-RU" sz="1800" dirty="0" smtClean="0"/>
              <a:t> за </a:t>
            </a:r>
            <a:r>
              <a:rPr lang="ru-RU" sz="1800" dirty="0" err="1" smtClean="0"/>
              <a:t>рахунок</a:t>
            </a:r>
            <a:r>
              <a:rPr lang="ru-RU" sz="1800" dirty="0" smtClean="0"/>
              <a:t> </a:t>
            </a:r>
            <a:r>
              <a:rPr lang="ru-RU" sz="1800" dirty="0" err="1" smtClean="0"/>
              <a:t>коштів</a:t>
            </a:r>
            <a:r>
              <a:rPr lang="ru-RU" sz="1800" dirty="0" smtClean="0"/>
              <a:t> МФ «</a:t>
            </a:r>
            <a:r>
              <a:rPr lang="ru-RU" sz="1800" dirty="0" err="1" smtClean="0"/>
              <a:t>Відродження</a:t>
            </a:r>
            <a:r>
              <a:rPr lang="ru-RU" sz="1800" dirty="0" smtClean="0"/>
              <a:t>» та НГОО «Фонд </a:t>
            </a:r>
            <a:r>
              <a:rPr lang="ru-RU" sz="1800" dirty="0" err="1" smtClean="0"/>
              <a:t>розвитку</a:t>
            </a:r>
            <a:r>
              <a:rPr lang="ru-RU" sz="1800" dirty="0" smtClean="0"/>
              <a:t> </a:t>
            </a:r>
            <a:r>
              <a:rPr lang="ru-RU" sz="1800" dirty="0" err="1" smtClean="0"/>
              <a:t>міста</a:t>
            </a:r>
            <a:r>
              <a:rPr lang="ru-RU" sz="1800" dirty="0" smtClean="0"/>
              <a:t> </a:t>
            </a:r>
            <a:r>
              <a:rPr lang="ru-RU" sz="1800" dirty="0" err="1" smtClean="0"/>
              <a:t>Миколаєва</a:t>
            </a:r>
            <a:r>
              <a:rPr lang="ru-RU" sz="1800" dirty="0" smtClean="0"/>
              <a:t>».</a:t>
            </a:r>
            <a:endParaRPr lang="ru-RU" sz="1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85720" y="428604"/>
            <a:ext cx="8569325" cy="1296988"/>
          </a:xfrm>
          <a:prstGeom prst="rect">
            <a:avLst/>
          </a:prstGeom>
        </p:spPr>
        <p:txBody>
          <a:bodyPr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5900" b="1" dirty="0" smtClean="0"/>
              <a:t>Орган </a:t>
            </a:r>
            <a:r>
              <a:rPr lang="ru-RU" sz="5900" b="1" dirty="0" err="1" smtClean="0"/>
              <a:t>самоорганізації</a:t>
            </a:r>
            <a:r>
              <a:rPr lang="ru-RU" sz="5900" b="1" dirty="0" smtClean="0"/>
              <a:t> </a:t>
            </a:r>
            <a:r>
              <a:rPr lang="ru-RU" sz="5900" b="1" dirty="0" err="1" smtClean="0"/>
              <a:t>населення</a:t>
            </a:r>
            <a:endParaRPr lang="ru-RU" sz="5900" b="1" dirty="0" smtClean="0"/>
          </a:p>
          <a:p>
            <a:pPr fontAlgn="auto">
              <a:spcAft>
                <a:spcPts val="0"/>
              </a:spcAft>
              <a:defRPr/>
            </a:pPr>
            <a:r>
              <a:rPr lang="ru-RU" sz="5900" b="1" dirty="0" smtClean="0"/>
              <a:t>«Перлина Гая»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3400" b="1" dirty="0" smtClean="0"/>
              <a:t>56500, </a:t>
            </a:r>
            <a:r>
              <a:rPr lang="ru-RU" sz="3400" b="1" dirty="0" err="1" smtClean="0"/>
              <a:t>Миколаївська</a:t>
            </a:r>
            <a:r>
              <a:rPr lang="ru-RU" sz="3400" b="1" dirty="0" smtClean="0"/>
              <a:t> обл., М </a:t>
            </a:r>
            <a:r>
              <a:rPr lang="ru-RU" sz="3400" b="1" dirty="0" err="1" smtClean="0"/>
              <a:t>Вознесенськ</a:t>
            </a:r>
            <a:r>
              <a:rPr lang="ru-RU" sz="3400" b="1" dirty="0" smtClean="0"/>
              <a:t>, </a:t>
            </a:r>
            <a:r>
              <a:rPr lang="ru-RU" sz="3400" b="1" dirty="0" err="1" smtClean="0"/>
              <a:t>вул</a:t>
            </a:r>
            <a:r>
              <a:rPr lang="ru-RU" sz="3400" b="1" dirty="0" smtClean="0"/>
              <a:t>. </a:t>
            </a:r>
            <a:r>
              <a:rPr lang="ru-RU" sz="3400" b="1" dirty="0" err="1" smtClean="0"/>
              <a:t>Будьонного</a:t>
            </a:r>
            <a:r>
              <a:rPr lang="ru-RU" sz="3400" b="1" dirty="0" smtClean="0"/>
              <a:t>, 4. т: (097) 99-233-94</a:t>
            </a:r>
            <a:endParaRPr lang="ru-RU" sz="1900" dirty="0"/>
          </a:p>
        </p:txBody>
      </p:sp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2" cstate="print"/>
          <a:srcRect l="49844" t="29114" r="17239" b="17259"/>
          <a:stretch>
            <a:fillRect/>
          </a:stretch>
        </p:blipFill>
        <p:spPr bwMode="auto">
          <a:xfrm>
            <a:off x="6011863" y="1587500"/>
            <a:ext cx="2881312" cy="436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6659562" y="2205038"/>
            <a:ext cx="288925" cy="28733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467600" cy="8699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dirty="0" smtClean="0"/>
              <a:t>Результат</a:t>
            </a:r>
            <a:endParaRPr lang="ru-RU" sz="5400" b="1" dirty="0"/>
          </a:p>
        </p:txBody>
      </p:sp>
      <p:sp>
        <p:nvSpPr>
          <p:cNvPr id="45058" name="Объект 2"/>
          <p:cNvSpPr>
            <a:spLocks noGrp="1"/>
          </p:cNvSpPr>
          <p:nvPr>
            <p:ph sz="quarter" idx="1"/>
          </p:nvPr>
        </p:nvSpPr>
        <p:spPr>
          <a:xfrm>
            <a:off x="428596" y="1214422"/>
            <a:ext cx="8072494" cy="428628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b="1" dirty="0" smtClean="0"/>
              <a:t>1. </a:t>
            </a:r>
            <a:r>
              <a:rPr lang="ru-RU" b="1" dirty="0" err="1" smtClean="0"/>
              <a:t>Прийнято</a:t>
            </a:r>
            <a:r>
              <a:rPr lang="ru-RU" b="1" dirty="0" smtClean="0"/>
              <a:t> </a:t>
            </a:r>
            <a:r>
              <a:rPr lang="ru-RU" b="1" dirty="0" err="1" smtClean="0"/>
              <a:t>рішення</a:t>
            </a:r>
            <a:r>
              <a:rPr lang="ru-RU" b="1" dirty="0" smtClean="0"/>
              <a:t> </a:t>
            </a:r>
            <a:r>
              <a:rPr lang="ru-RU" b="1" dirty="0" err="1" smtClean="0"/>
              <a:t>Вознесенського</a:t>
            </a:r>
            <a:r>
              <a:rPr lang="ru-RU" b="1" dirty="0" smtClean="0"/>
              <a:t> </a:t>
            </a:r>
            <a:r>
              <a:rPr lang="ru-RU" b="1" dirty="0" err="1" smtClean="0"/>
              <a:t>міської</a:t>
            </a:r>
            <a:r>
              <a:rPr lang="ru-RU" b="1" dirty="0" smtClean="0"/>
              <a:t> ради. </a:t>
            </a:r>
            <a:r>
              <a:rPr lang="ru-RU" b="1" dirty="0" err="1" smtClean="0"/>
              <a:t>від</a:t>
            </a:r>
            <a:r>
              <a:rPr lang="ru-RU" b="1" dirty="0" smtClean="0"/>
              <a:t> 26 </a:t>
            </a:r>
            <a:r>
              <a:rPr lang="ru-RU" b="1" dirty="0" err="1" smtClean="0"/>
              <a:t>грудня</a:t>
            </a:r>
            <a:r>
              <a:rPr lang="ru-RU" b="1" dirty="0" smtClean="0"/>
              <a:t> 2014 року</a:t>
            </a:r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- «Про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затвердження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Програми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реформування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розвитку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житлово-комунального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господарства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міста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Вознесенськ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 2015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рік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 в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якому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 2015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місцевого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бюджету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виділено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87,7 тис.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грн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для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буріння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експлуатаційної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свердловини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для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водопостачання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мікрорайону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Пряме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/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ru-RU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dirty="0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57224" y="5572140"/>
            <a:ext cx="7467600" cy="869950"/>
          </a:xfrm>
          <a:prstGeom prst="rect">
            <a:avLst/>
          </a:prstGeom>
        </p:spPr>
        <p:txBody>
          <a:bodyPr vert="horz" anchor="b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Дякую</a:t>
            </a:r>
            <a:r>
              <a:rPr kumimoji="0" lang="ru-RU" sz="5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за </a:t>
            </a:r>
            <a:r>
              <a:rPr kumimoji="0" lang="ru-RU" sz="5400" b="1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увагу</a:t>
            </a:r>
            <a:r>
              <a:rPr kumimoji="0" lang="ru-RU" sz="5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!</a:t>
            </a:r>
            <a:endParaRPr kumimoji="0" lang="ru-RU" sz="54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3571876"/>
            <a:ext cx="4968875" cy="6381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Мета </a:t>
            </a:r>
            <a:r>
              <a:rPr lang="ru-RU" sz="3600" dirty="0" err="1" smtClean="0"/>
              <a:t>місцевої</a:t>
            </a:r>
            <a:r>
              <a:rPr lang="ru-RU" sz="3600" dirty="0" smtClean="0"/>
              <a:t> </a:t>
            </a:r>
            <a:r>
              <a:rPr lang="ru-RU" sz="3600" dirty="0" err="1" smtClean="0"/>
              <a:t>адвокаційної</a:t>
            </a:r>
            <a:r>
              <a:rPr lang="ru-RU" sz="3600" dirty="0" smtClean="0"/>
              <a:t> </a:t>
            </a:r>
            <a:r>
              <a:rPr lang="ru-RU" sz="3600" dirty="0" err="1" smtClean="0"/>
              <a:t>кампанії</a:t>
            </a:r>
            <a:endParaRPr lang="ru-RU" sz="3600" dirty="0"/>
          </a:p>
        </p:txBody>
      </p:sp>
      <p:sp>
        <p:nvSpPr>
          <p:cNvPr id="38914" name="Объект 1"/>
          <p:cNvSpPr>
            <a:spLocks noGrp="1"/>
          </p:cNvSpPr>
          <p:nvPr>
            <p:ph idx="1"/>
          </p:nvPr>
        </p:nvSpPr>
        <p:spPr>
          <a:xfrm>
            <a:off x="285720" y="4286256"/>
            <a:ext cx="5543550" cy="22145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dirty="0" err="1" smtClean="0"/>
              <a:t>Залучення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мешканців</a:t>
            </a:r>
            <a:r>
              <a:rPr lang="ru-RU" sz="2400" dirty="0" smtClean="0"/>
              <a:t> </a:t>
            </a:r>
            <a:r>
              <a:rPr lang="ru-RU" sz="2400" dirty="0" err="1" smtClean="0"/>
              <a:t>мікрорайону</a:t>
            </a:r>
            <a:r>
              <a:rPr lang="ru-RU" sz="2400" dirty="0" smtClean="0"/>
              <a:t> </a:t>
            </a:r>
            <a:r>
              <a:rPr lang="ru-RU" sz="2400" dirty="0" err="1" smtClean="0"/>
              <a:t>Пряме</a:t>
            </a:r>
            <a:r>
              <a:rPr lang="ru-RU" sz="2400" dirty="0" smtClean="0"/>
              <a:t> до </a:t>
            </a:r>
            <a:r>
              <a:rPr lang="ru-RU" sz="2400" dirty="0" err="1" smtClean="0"/>
              <a:t>захисту</a:t>
            </a:r>
            <a:r>
              <a:rPr lang="ru-RU" sz="2400" dirty="0" smtClean="0"/>
              <a:t> </a:t>
            </a:r>
            <a:r>
              <a:rPr lang="ru-RU" sz="2400" dirty="0" err="1" smtClean="0"/>
              <a:t>своїх</a:t>
            </a:r>
            <a:r>
              <a:rPr lang="ru-RU" sz="2400" dirty="0" smtClean="0"/>
              <a:t> прав на </a:t>
            </a:r>
            <a:r>
              <a:rPr lang="ru-RU" sz="2400" dirty="0" err="1" smtClean="0"/>
              <a:t>збереження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пам'яті</a:t>
            </a:r>
            <a:r>
              <a:rPr lang="ru-RU" sz="2400" dirty="0" smtClean="0"/>
              <a:t> </a:t>
            </a:r>
            <a:r>
              <a:rPr lang="ru-RU" sz="2400" dirty="0" err="1" smtClean="0"/>
              <a:t>своїх</a:t>
            </a:r>
            <a:r>
              <a:rPr lang="ru-RU" sz="2400" dirty="0" smtClean="0"/>
              <a:t> </a:t>
            </a:r>
            <a:r>
              <a:rPr lang="ru-RU" sz="2400" dirty="0" err="1" smtClean="0"/>
              <a:t>предків</a:t>
            </a:r>
            <a:r>
              <a:rPr lang="ru-RU" sz="2400" dirty="0" smtClean="0"/>
              <a:t> шляхом </a:t>
            </a:r>
            <a:r>
              <a:rPr lang="ru-RU" sz="2400" dirty="0" err="1" smtClean="0"/>
              <a:t>проведення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адвокасі</a:t>
            </a:r>
            <a:r>
              <a:rPr lang="ru-RU" sz="2400" dirty="0" smtClean="0"/>
              <a:t> </a:t>
            </a:r>
            <a:r>
              <a:rPr lang="ru-RU" sz="2400" dirty="0" err="1" smtClean="0"/>
              <a:t>компанії</a:t>
            </a:r>
            <a:r>
              <a:rPr lang="ru-RU" sz="2400" dirty="0" smtClean="0"/>
              <a:t> </a:t>
            </a:r>
            <a:r>
              <a:rPr lang="ru-RU" sz="2400" dirty="0" err="1" smtClean="0"/>
              <a:t>спрямованої</a:t>
            </a:r>
            <a:r>
              <a:rPr lang="ru-RU" sz="2400" dirty="0" smtClean="0"/>
              <a:t> на </a:t>
            </a:r>
            <a:r>
              <a:rPr lang="ru-RU" sz="2400" dirty="0" err="1" smtClean="0"/>
              <a:t>узаконення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території</a:t>
            </a:r>
            <a:r>
              <a:rPr lang="ru-RU" sz="2400" dirty="0" smtClean="0"/>
              <a:t> районного </a:t>
            </a:r>
            <a:r>
              <a:rPr lang="ru-RU" sz="2400" dirty="0" err="1" smtClean="0"/>
              <a:t>кладовища</a:t>
            </a:r>
            <a:r>
              <a:rPr lang="ru-RU" sz="2400" dirty="0" smtClean="0"/>
              <a:t>.</a:t>
            </a: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285720" y="928670"/>
            <a:ext cx="8229600" cy="571500"/>
          </a:xfrm>
          <a:prstGeom prst="rect">
            <a:avLst/>
          </a:prstGeom>
        </p:spPr>
        <p:txBody>
          <a:bodyPr lIns="0" rIns="0" bIns="0" anchor="b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>Проблема нашего району</a:t>
            </a:r>
            <a:endParaRPr lang="ru-RU" sz="3600" dirty="0"/>
          </a:p>
        </p:txBody>
      </p:sp>
      <p:sp>
        <p:nvSpPr>
          <p:cNvPr id="38916" name="Объект 1"/>
          <p:cNvSpPr txBox="1">
            <a:spLocks/>
          </p:cNvSpPr>
          <p:nvPr/>
        </p:nvSpPr>
        <p:spPr bwMode="auto">
          <a:xfrm>
            <a:off x="357158" y="1500174"/>
            <a:ext cx="5618163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ru-RU" sz="2400" dirty="0" err="1" smtClean="0">
                <a:latin typeface="+mn-lt"/>
              </a:rPr>
              <a:t>Відсутність</a:t>
            </a:r>
            <a:r>
              <a:rPr lang="ru-RU" sz="2400" dirty="0" smtClean="0">
                <a:latin typeface="+mn-lt"/>
              </a:rPr>
              <a:t> </a:t>
            </a:r>
            <a:r>
              <a:rPr lang="ru-RU" sz="2400" dirty="0" err="1" smtClean="0">
                <a:latin typeface="+mn-lt"/>
              </a:rPr>
              <a:t>правовстановлюючих</a:t>
            </a:r>
            <a:r>
              <a:rPr lang="ru-RU" sz="2400" dirty="0" smtClean="0">
                <a:latin typeface="+mn-lt"/>
              </a:rPr>
              <a:t> </a:t>
            </a:r>
            <a:r>
              <a:rPr lang="ru-RU" sz="2400" dirty="0" err="1" smtClean="0">
                <a:latin typeface="+mn-lt"/>
              </a:rPr>
              <a:t>документів</a:t>
            </a:r>
            <a:r>
              <a:rPr lang="ru-RU" sz="2400" dirty="0" smtClean="0">
                <a:latin typeface="+mn-lt"/>
              </a:rPr>
              <a:t> на </a:t>
            </a:r>
            <a:r>
              <a:rPr lang="ru-RU" sz="2400" dirty="0" err="1" smtClean="0">
                <a:latin typeface="+mn-lt"/>
              </a:rPr>
              <a:t>територію</a:t>
            </a:r>
            <a:r>
              <a:rPr lang="ru-RU" sz="2400" dirty="0" smtClean="0">
                <a:latin typeface="+mn-lt"/>
              </a:rPr>
              <a:t> районного </a:t>
            </a:r>
            <a:r>
              <a:rPr lang="ru-RU" sz="2400" dirty="0" err="1" smtClean="0">
                <a:latin typeface="+mn-lt"/>
              </a:rPr>
              <a:t>кладовища</a:t>
            </a:r>
            <a:r>
              <a:rPr lang="ru-RU" sz="2400" dirty="0" smtClean="0">
                <a:latin typeface="+mn-lt"/>
              </a:rPr>
              <a:t> </a:t>
            </a:r>
            <a:r>
              <a:rPr lang="ru-RU" sz="2400" dirty="0" err="1" smtClean="0">
                <a:latin typeface="+mn-lt"/>
              </a:rPr>
              <a:t>і</a:t>
            </a:r>
            <a:r>
              <a:rPr lang="ru-RU" sz="2400" dirty="0" smtClean="0">
                <a:latin typeface="+mn-lt"/>
              </a:rPr>
              <a:t> </a:t>
            </a:r>
            <a:r>
              <a:rPr lang="ru-RU" sz="2400" dirty="0" err="1" smtClean="0">
                <a:latin typeface="+mn-lt"/>
              </a:rPr>
              <a:t>правових</a:t>
            </a:r>
            <a:r>
              <a:rPr lang="ru-RU" sz="2400" dirty="0" smtClean="0">
                <a:latin typeface="+mn-lt"/>
              </a:rPr>
              <a:t> </a:t>
            </a:r>
            <a:r>
              <a:rPr lang="ru-RU" sz="2400" dirty="0" err="1" smtClean="0">
                <a:latin typeface="+mn-lt"/>
              </a:rPr>
              <a:t>підстав</a:t>
            </a:r>
            <a:r>
              <a:rPr lang="ru-RU" sz="2400" dirty="0" smtClean="0">
                <a:latin typeface="+mn-lt"/>
              </a:rPr>
              <a:t> для </a:t>
            </a:r>
            <a:r>
              <a:rPr lang="ru-RU" sz="2400" dirty="0" err="1" smtClean="0">
                <a:latin typeface="+mn-lt"/>
              </a:rPr>
              <a:t>здійснення</a:t>
            </a:r>
            <a:r>
              <a:rPr lang="ru-RU" sz="2400" dirty="0" smtClean="0">
                <a:latin typeface="+mn-lt"/>
              </a:rPr>
              <a:t> </a:t>
            </a:r>
            <a:r>
              <a:rPr lang="ru-RU" sz="2400" dirty="0" err="1" smtClean="0">
                <a:latin typeface="+mn-lt"/>
              </a:rPr>
              <a:t>поховань</a:t>
            </a:r>
            <a:endParaRPr lang="ru-RU" sz="2400" dirty="0">
              <a:latin typeface="+mn-lt"/>
            </a:endParaRPr>
          </a:p>
        </p:txBody>
      </p:sp>
      <p:pic>
        <p:nvPicPr>
          <p:cNvPr id="38917" name="Picture 2" descr="E:\CD\`ОСН\ПРОЕКТЫ\Час дияти\Громадське обговорення\Безымянный.png"/>
          <p:cNvPicPr>
            <a:picLocks noChangeAspect="1" noChangeArrowheads="1"/>
          </p:cNvPicPr>
          <p:nvPr/>
        </p:nvPicPr>
        <p:blipFill>
          <a:blip r:embed="rId2" cstate="print"/>
          <a:srcRect l="28587" r="33369" b="4105"/>
          <a:stretch>
            <a:fillRect/>
          </a:stretch>
        </p:blipFill>
        <p:spPr bwMode="auto">
          <a:xfrm>
            <a:off x="5726113" y="1120775"/>
            <a:ext cx="3333750" cy="525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 bwMode="auto">
          <a:xfrm>
            <a:off x="350838" y="188913"/>
            <a:ext cx="8793162" cy="6492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000" cap="none" dirty="0" smtClean="0"/>
              <a:t>ІДЕНТИФІКАЦІЯ ПРОБЛЕМИ І ШЛЯХІВ ЇЇ ВИРІШЕННЯ.</a:t>
            </a:r>
          </a:p>
        </p:txBody>
      </p:sp>
      <p:sp>
        <p:nvSpPr>
          <p:cNvPr id="39938" name="Объект 2"/>
          <p:cNvSpPr>
            <a:spLocks noGrp="1"/>
          </p:cNvSpPr>
          <p:nvPr>
            <p:ph sz="quarter" idx="1"/>
          </p:nvPr>
        </p:nvSpPr>
        <p:spPr>
          <a:xfrm>
            <a:off x="357158" y="785794"/>
            <a:ext cx="8383588" cy="2879725"/>
          </a:xfrm>
        </p:spPr>
        <p:txBody>
          <a:bodyPr/>
          <a:lstStyle/>
          <a:p>
            <a:pPr lvl="8"/>
            <a:endParaRPr lang="en-US" sz="400" i="1" dirty="0" smtClean="0"/>
          </a:p>
          <a:p>
            <a:pPr eaLnBrk="1" hangingPunct="1"/>
            <a:r>
              <a:rPr lang="ru-RU" sz="2000" b="1" dirty="0" smtClean="0">
                <a:latin typeface="Arial" charset="0"/>
              </a:rPr>
              <a:t>1. Створено </a:t>
            </a:r>
            <a:r>
              <a:rPr lang="ru-RU" sz="2000" b="1" dirty="0" err="1" smtClean="0">
                <a:latin typeface="Arial" charset="0"/>
              </a:rPr>
              <a:t>робочу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err="1" smtClean="0">
                <a:latin typeface="Arial" charset="0"/>
              </a:rPr>
              <a:t>групу</a:t>
            </a:r>
            <a:r>
              <a:rPr lang="ru-RU" sz="2000" b="1" dirty="0" smtClean="0">
                <a:latin typeface="Arial" charset="0"/>
              </a:rPr>
              <a:t> у </a:t>
            </a:r>
            <a:r>
              <a:rPr lang="ru-RU" sz="2000" b="1" dirty="0" err="1" smtClean="0">
                <a:latin typeface="Arial" charset="0"/>
              </a:rPr>
              <a:t>складі</a:t>
            </a:r>
            <a:r>
              <a:rPr lang="ru-RU" sz="2000" b="1" dirty="0" smtClean="0">
                <a:latin typeface="Arial" charset="0"/>
              </a:rPr>
              <a:t> 7 </a:t>
            </a:r>
            <a:r>
              <a:rPr lang="ru-RU" sz="2000" b="1" dirty="0" err="1" smtClean="0">
                <a:latin typeface="Arial" charset="0"/>
              </a:rPr>
              <a:t>осіб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err="1" smtClean="0">
                <a:latin typeface="Arial" charset="0"/>
              </a:rPr>
              <a:t>з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err="1" smtClean="0">
                <a:latin typeface="Arial" charset="0"/>
              </a:rPr>
              <a:t>ініціативних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err="1" smtClean="0">
                <a:latin typeface="Arial" charset="0"/>
              </a:rPr>
              <a:t>жителів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err="1" smtClean="0">
                <a:latin typeface="Arial" charset="0"/>
              </a:rPr>
              <a:t>громади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err="1" smtClean="0">
                <a:latin typeface="Arial" charset="0"/>
              </a:rPr>
              <a:t>мікрорайону</a:t>
            </a:r>
            <a:r>
              <a:rPr lang="ru-RU" sz="2000" b="1" dirty="0" smtClean="0">
                <a:latin typeface="Arial" charset="0"/>
              </a:rPr>
              <a:t>;</a:t>
            </a:r>
          </a:p>
          <a:p>
            <a:pPr eaLnBrk="1" hangingPunct="1"/>
            <a:r>
              <a:rPr lang="ru-RU" sz="2000" b="1" dirty="0" smtClean="0">
                <a:latin typeface="Arial" charset="0"/>
              </a:rPr>
              <a:t>2. </a:t>
            </a:r>
            <a:r>
              <a:rPr lang="ru-RU" sz="2000" b="1" dirty="0" err="1" smtClean="0">
                <a:latin typeface="Arial" charset="0"/>
              </a:rPr>
              <a:t>Аналіз</a:t>
            </a:r>
            <a:r>
              <a:rPr lang="ru-RU" sz="2000" b="1" dirty="0" smtClean="0">
                <a:latin typeface="Arial" charset="0"/>
              </a:rPr>
              <a:t> чинного </a:t>
            </a:r>
            <a:r>
              <a:rPr lang="ru-RU" sz="2000" b="1" dirty="0" err="1" smtClean="0">
                <a:latin typeface="Arial" charset="0"/>
              </a:rPr>
              <a:t>законодавства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err="1" smtClean="0">
                <a:latin typeface="Arial" charset="0"/>
              </a:rPr>
              <a:t>України</a:t>
            </a:r>
            <a:r>
              <a:rPr lang="ru-RU" sz="2000" b="1" dirty="0" smtClean="0">
                <a:latin typeface="Arial" charset="0"/>
              </a:rPr>
              <a:t>;</a:t>
            </a:r>
          </a:p>
          <a:p>
            <a:pPr eaLnBrk="1" hangingPunct="1">
              <a:buNone/>
            </a:pPr>
            <a:r>
              <a:rPr lang="ru-RU" sz="1600" dirty="0" smtClean="0">
                <a:latin typeface="Arial" charset="0"/>
              </a:rPr>
              <a:t>      - ЗУ «Про </a:t>
            </a:r>
            <a:r>
              <a:rPr lang="ru-RU" sz="1600" dirty="0" err="1" smtClean="0">
                <a:latin typeface="Arial" charset="0"/>
              </a:rPr>
              <a:t>поховання</a:t>
            </a:r>
            <a:r>
              <a:rPr lang="ru-RU" sz="1600" dirty="0" smtClean="0">
                <a:latin typeface="Arial" charset="0"/>
              </a:rPr>
              <a:t> та </a:t>
            </a:r>
            <a:r>
              <a:rPr lang="ru-RU" sz="1600" dirty="0" err="1" smtClean="0">
                <a:latin typeface="Arial" charset="0"/>
              </a:rPr>
              <a:t>похоронну</a:t>
            </a:r>
            <a:r>
              <a:rPr lang="ru-RU" sz="1600" dirty="0" smtClean="0">
                <a:latin typeface="Arial" charset="0"/>
              </a:rPr>
              <a:t> справу»</a:t>
            </a:r>
          </a:p>
          <a:p>
            <a:pPr eaLnBrk="1" hangingPunct="1">
              <a:buNone/>
            </a:pPr>
            <a:r>
              <a:rPr lang="ru-RU" sz="1600" dirty="0" smtClean="0">
                <a:latin typeface="Arial" charset="0"/>
              </a:rPr>
              <a:t>      - ІНСТРУКЦІЯ про порядок </a:t>
            </a:r>
            <a:r>
              <a:rPr lang="ru-RU" sz="1600" dirty="0" err="1" smtClean="0">
                <a:latin typeface="Arial" charset="0"/>
              </a:rPr>
              <a:t>поховання</a:t>
            </a:r>
            <a:r>
              <a:rPr lang="ru-RU" sz="1600" dirty="0" smtClean="0">
                <a:latin typeface="Arial" charset="0"/>
              </a:rPr>
              <a:t>, </a:t>
            </a:r>
            <a:r>
              <a:rPr lang="ru-RU" sz="1600" dirty="0" err="1" smtClean="0">
                <a:latin typeface="Arial" charset="0"/>
              </a:rPr>
              <a:t>утримання</a:t>
            </a:r>
            <a:r>
              <a:rPr lang="ru-RU" sz="1600" dirty="0" smtClean="0">
                <a:latin typeface="Arial" charset="0"/>
              </a:rPr>
              <a:t> </a:t>
            </a:r>
            <a:r>
              <a:rPr lang="ru-RU" sz="1600" dirty="0" err="1" smtClean="0">
                <a:latin typeface="Arial" charset="0"/>
              </a:rPr>
              <a:t>кладовищ</a:t>
            </a:r>
            <a:r>
              <a:rPr lang="ru-RU" sz="1600" dirty="0" smtClean="0">
                <a:latin typeface="Arial" charset="0"/>
              </a:rPr>
              <a:t> та </a:t>
            </a:r>
            <a:r>
              <a:rPr lang="ru-RU" sz="1600" dirty="0" err="1" smtClean="0">
                <a:latin typeface="Arial" charset="0"/>
              </a:rPr>
              <a:t>організації</a:t>
            </a:r>
            <a:r>
              <a:rPr lang="ru-RU" sz="1600" dirty="0" smtClean="0">
                <a:latin typeface="Arial" charset="0"/>
              </a:rPr>
              <a:t> ритуального </a:t>
            </a:r>
            <a:r>
              <a:rPr lang="ru-RU" sz="1600" dirty="0" err="1" smtClean="0">
                <a:latin typeface="Arial" charset="0"/>
              </a:rPr>
              <a:t>обслуговування</a:t>
            </a:r>
            <a:r>
              <a:rPr lang="ru-RU" sz="1600" dirty="0" smtClean="0">
                <a:latin typeface="Arial" charset="0"/>
              </a:rPr>
              <a:t> в </a:t>
            </a:r>
            <a:r>
              <a:rPr lang="ru-RU" sz="1600" dirty="0" err="1" smtClean="0">
                <a:latin typeface="Arial" charset="0"/>
              </a:rPr>
              <a:t>населених</a:t>
            </a:r>
            <a:r>
              <a:rPr lang="ru-RU" sz="1600" dirty="0" smtClean="0">
                <a:latin typeface="Arial" charset="0"/>
              </a:rPr>
              <a:t> пунктах </a:t>
            </a:r>
            <a:r>
              <a:rPr lang="ru-RU" sz="1600" dirty="0" err="1" smtClean="0">
                <a:latin typeface="Arial" charset="0"/>
              </a:rPr>
              <a:t>України</a:t>
            </a:r>
            <a:r>
              <a:rPr lang="ru-RU" sz="1600" dirty="0" smtClean="0">
                <a:latin typeface="Arial" charset="0"/>
              </a:rPr>
              <a:t> КД</a:t>
            </a:r>
            <a:r>
              <a:rPr lang="en-US" sz="1600" dirty="0" smtClean="0">
                <a:latin typeface="Arial" charset="0"/>
              </a:rPr>
              <a:t>i-204/12 </a:t>
            </a:r>
            <a:r>
              <a:rPr lang="ru-RU" sz="1600" dirty="0" err="1" smtClean="0">
                <a:latin typeface="Arial" charset="0"/>
              </a:rPr>
              <a:t>Україна</a:t>
            </a:r>
            <a:r>
              <a:rPr lang="ru-RU" sz="1600" dirty="0" smtClean="0">
                <a:latin typeface="Arial" charset="0"/>
              </a:rPr>
              <a:t> 182-91</a:t>
            </a:r>
            <a:r>
              <a:rPr lang="ru-RU" sz="1400" b="1" dirty="0" smtClean="0">
                <a:latin typeface="Arial" charset="0"/>
              </a:rPr>
              <a:t>.</a:t>
            </a:r>
          </a:p>
          <a:p>
            <a:pPr eaLnBrk="1" hangingPunct="1"/>
            <a:r>
              <a:rPr lang="ru-RU" sz="2000" b="1" dirty="0" smtClean="0">
                <a:latin typeface="Arial" charset="0"/>
              </a:rPr>
              <a:t>3. </a:t>
            </a:r>
            <a:r>
              <a:rPr lang="ru-RU" sz="2000" b="1" dirty="0" err="1" smtClean="0">
                <a:latin typeface="Arial" charset="0"/>
              </a:rPr>
              <a:t>Аналіз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err="1" smtClean="0">
                <a:latin typeface="Arial" charset="0"/>
              </a:rPr>
              <a:t>ситуації</a:t>
            </a:r>
            <a:r>
              <a:rPr lang="ru-RU" sz="2000" b="1" dirty="0" smtClean="0">
                <a:latin typeface="Arial" charset="0"/>
              </a:rPr>
              <a:t>, </a:t>
            </a:r>
            <a:r>
              <a:rPr lang="ru-RU" sz="2000" b="1" dirty="0" err="1" smtClean="0">
                <a:latin typeface="Arial" charset="0"/>
              </a:rPr>
              <a:t>що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err="1" smtClean="0">
                <a:latin typeface="Arial" charset="0"/>
              </a:rPr>
              <a:t>склалася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err="1" smtClean="0">
                <a:latin typeface="Arial" charset="0"/>
              </a:rPr>
              <a:t>існуючої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err="1" smtClean="0">
                <a:latin typeface="Arial" charset="0"/>
              </a:rPr>
              <a:t>території</a:t>
            </a:r>
            <a:endParaRPr lang="ru-RU" sz="2800" b="1" dirty="0" smtClean="0">
              <a:latin typeface="Times New Roman" pitchFamily="18" charset="0"/>
            </a:endParaRPr>
          </a:p>
          <a:p>
            <a:pPr eaLnBrk="1" hangingPunct="1"/>
            <a:endParaRPr lang="ru-RU" sz="1800" b="1" dirty="0" smtClean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ru-RU" sz="1200" dirty="0" smtClean="0"/>
          </a:p>
        </p:txBody>
      </p:sp>
      <p:pic>
        <p:nvPicPr>
          <p:cNvPr id="39939" name="Picture 2" descr="D:\ОСН\ПРОЕКТЫ\Час дияти\Промежутачній аналетический отчет\Дополнения\Заседания жителей Прямого\Изображение 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573463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3" descr="D:\ОСН\ПРОЕКТЫ\Час дияти\Промежутачній аналетический отчет\Дополнения\Заседания жителей Прямого\Изображение 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573463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2" descr="D:\ОСН\ПРОЕКТЫ\Час дияти\Промежутачній аналетический отчет\Дополнения\Заседания жителей Прямого\Изображение 0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2488" y="3617441"/>
            <a:ext cx="404495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ъект 2"/>
          <p:cNvSpPr>
            <a:spLocks noGrp="1"/>
          </p:cNvSpPr>
          <p:nvPr>
            <p:ph sz="quarter" idx="1"/>
          </p:nvPr>
        </p:nvSpPr>
        <p:spPr>
          <a:xfrm>
            <a:off x="467544" y="260003"/>
            <a:ext cx="8064500" cy="720725"/>
          </a:xfrm>
        </p:spPr>
        <p:txBody>
          <a:bodyPr/>
          <a:lstStyle/>
          <a:p>
            <a:pPr eaLnBrk="1" hangingPunct="1"/>
            <a:r>
              <a:rPr lang="ru-RU" sz="2000" b="1" dirty="0" err="1" smtClean="0"/>
              <a:t>Громадські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обговорення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проблеми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шляхів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її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рішень</a:t>
            </a:r>
            <a:endParaRPr lang="ru-RU" sz="2000" dirty="0" smtClean="0"/>
          </a:p>
        </p:txBody>
      </p:sp>
      <p:sp>
        <p:nvSpPr>
          <p:cNvPr id="41986" name="Объект 2"/>
          <p:cNvSpPr txBox="1">
            <a:spLocks/>
          </p:cNvSpPr>
          <p:nvPr/>
        </p:nvSpPr>
        <p:spPr bwMode="auto">
          <a:xfrm>
            <a:off x="395288" y="910878"/>
            <a:ext cx="3960812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AutoNum type="arabicParenR"/>
            </a:pPr>
            <a:r>
              <a:rPr lang="ru-RU" dirty="0" err="1" smtClean="0">
                <a:latin typeface="Century Schoolbook" pitchFamily="18" charset="0"/>
              </a:rPr>
              <a:t>посадові</a:t>
            </a:r>
            <a:r>
              <a:rPr lang="ru-RU" dirty="0" smtClean="0">
                <a:latin typeface="Century Schoolbook" pitchFamily="18" charset="0"/>
              </a:rPr>
              <a:t> особи </a:t>
            </a:r>
            <a:r>
              <a:rPr lang="ru-RU" dirty="0" err="1" smtClean="0">
                <a:latin typeface="Century Schoolbook" pitchFamily="18" charset="0"/>
              </a:rPr>
              <a:t>органів</a:t>
            </a:r>
            <a:r>
              <a:rPr lang="ru-RU" dirty="0" smtClean="0">
                <a:latin typeface="Century Schoolbook" pitchFamily="18" charset="0"/>
              </a:rPr>
              <a:t> </a:t>
            </a:r>
            <a:r>
              <a:rPr lang="ru-RU" dirty="0" err="1" smtClean="0">
                <a:latin typeface="Century Schoolbook" pitchFamily="18" charset="0"/>
              </a:rPr>
              <a:t>місцевого</a:t>
            </a:r>
            <a:r>
              <a:rPr lang="ru-RU" dirty="0" smtClean="0">
                <a:latin typeface="Century Schoolbook" pitchFamily="18" charset="0"/>
              </a:rPr>
              <a:t> </a:t>
            </a:r>
            <a:r>
              <a:rPr lang="ru-RU" dirty="0" err="1" smtClean="0">
                <a:latin typeface="Century Schoolbook" pitchFamily="18" charset="0"/>
              </a:rPr>
              <a:t>самоврядування</a:t>
            </a:r>
            <a:r>
              <a:rPr lang="ru-RU" dirty="0" smtClean="0">
                <a:latin typeface="Century Schoolbook" pitchFamily="18" charset="0"/>
              </a:rPr>
              <a:t> </a:t>
            </a:r>
            <a:r>
              <a:rPr lang="ru-RU" dirty="0" err="1" smtClean="0">
                <a:latin typeface="Century Schoolbook" pitchFamily="18" charset="0"/>
              </a:rPr>
              <a:t>управління</a:t>
            </a:r>
            <a:r>
              <a:rPr lang="ru-RU" dirty="0" smtClean="0">
                <a:latin typeface="Century Schoolbook" pitchFamily="18" charset="0"/>
              </a:rPr>
              <a:t> ЖКГ, </a:t>
            </a:r>
            <a:r>
              <a:rPr lang="ru-RU" dirty="0" err="1" smtClean="0">
                <a:latin typeface="Century Schoolbook" pitchFamily="18" charset="0"/>
              </a:rPr>
              <a:t>комунальної</a:t>
            </a:r>
            <a:r>
              <a:rPr lang="ru-RU" dirty="0" smtClean="0">
                <a:latin typeface="Century Schoolbook" pitchFamily="18" charset="0"/>
              </a:rPr>
              <a:t> </a:t>
            </a:r>
            <a:r>
              <a:rPr lang="ru-RU" dirty="0" err="1" smtClean="0">
                <a:latin typeface="Century Schoolbook" pitchFamily="18" charset="0"/>
              </a:rPr>
              <a:t>власності</a:t>
            </a:r>
            <a:r>
              <a:rPr lang="ru-RU" dirty="0" smtClean="0">
                <a:latin typeface="Century Schoolbook" pitchFamily="18" charset="0"/>
              </a:rPr>
              <a:t>, </a:t>
            </a:r>
          </a:p>
          <a:p>
            <a:pPr marL="514350" indent="-5143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AutoNum type="arabicParenR"/>
            </a:pPr>
            <a:r>
              <a:rPr lang="ru-RU" dirty="0" err="1" smtClean="0">
                <a:latin typeface="Century Schoolbook" pitchFamily="18" charset="0"/>
              </a:rPr>
              <a:t>архітектуракоммунальное</a:t>
            </a:r>
            <a:r>
              <a:rPr lang="ru-RU" dirty="0" smtClean="0">
                <a:latin typeface="Century Schoolbook" pitchFamily="18" charset="0"/>
              </a:rPr>
              <a:t> </a:t>
            </a:r>
            <a:r>
              <a:rPr lang="ru-RU" dirty="0">
                <a:latin typeface="Century Schoolbook" pitchFamily="18" charset="0"/>
              </a:rPr>
              <a:t>предприятие «РЕГСПОД», </a:t>
            </a:r>
          </a:p>
          <a:p>
            <a:pPr marL="514350" indent="-5143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AutoNum type="arabicParenR"/>
            </a:pPr>
            <a:r>
              <a:rPr lang="ru-RU" dirty="0" err="1" smtClean="0">
                <a:latin typeface="Century Schoolbook" pitchFamily="18" charset="0"/>
              </a:rPr>
              <a:t>представники</a:t>
            </a:r>
            <a:r>
              <a:rPr lang="ru-RU" dirty="0" smtClean="0">
                <a:latin typeface="Century Schoolbook" pitchFamily="18" charset="0"/>
              </a:rPr>
              <a:t> </a:t>
            </a:r>
            <a:r>
              <a:rPr lang="ru-RU" dirty="0" err="1" smtClean="0">
                <a:latin typeface="Century Schoolbook" pitchFamily="18" charset="0"/>
              </a:rPr>
              <a:t>громадськості</a:t>
            </a:r>
            <a:r>
              <a:rPr lang="ru-RU" smtClean="0">
                <a:latin typeface="Century Schoolbook" pitchFamily="18" charset="0"/>
              </a:rPr>
              <a:t>,</a:t>
            </a:r>
            <a:endParaRPr lang="ru-RU" dirty="0" smtClean="0">
              <a:latin typeface="Century Schoolbook" pitchFamily="18" charset="0"/>
            </a:endParaRPr>
          </a:p>
          <a:p>
            <a:pPr marL="514350" indent="-5143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AutoNum type="arabicParenR"/>
            </a:pPr>
            <a:r>
              <a:rPr lang="ru-RU" dirty="0" smtClean="0">
                <a:latin typeface="Century Schoolbook" pitchFamily="18" charset="0"/>
              </a:rPr>
              <a:t> </a:t>
            </a:r>
            <a:r>
              <a:rPr lang="ru-RU" dirty="0" err="1" smtClean="0">
                <a:latin typeface="Century Schoolbook" pitchFamily="18" charset="0"/>
              </a:rPr>
              <a:t>депутати</a:t>
            </a:r>
            <a:endParaRPr lang="ru-RU" b="1" dirty="0">
              <a:latin typeface="Century Schoolbook" pitchFamily="18" charset="0"/>
            </a:endParaRPr>
          </a:p>
        </p:txBody>
      </p:sp>
      <p:pic>
        <p:nvPicPr>
          <p:cNvPr id="41987" name="Picture 3" descr="F:\ОСН\ПРОЕКТЫ\Час дияти\Презентация\2\IMG_84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7035" y="980728"/>
            <a:ext cx="4076700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 descr="F:\ОСН\ПРОЕКТЫ\Час дияти\Презентация\2\IMG_19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305" y="3981451"/>
            <a:ext cx="3538537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 descr="F:\ОСН\ПРОЕКТЫ\Час дияти\Презентация\2\IMG_84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1822" y="3960813"/>
            <a:ext cx="3667125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 bwMode="auto">
          <a:xfrm>
            <a:off x="282575" y="188913"/>
            <a:ext cx="8578850" cy="508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ru-RU" sz="2200" cap="none" dirty="0" smtClean="0"/>
              <a:t>АКТИВІЗАЦІЯ МІСЦЕВОГО СПІЛЬНОТИ.</a:t>
            </a:r>
            <a:r>
              <a:rPr lang="en-US" sz="2200" cap="none" dirty="0" smtClean="0"/>
              <a:t> </a:t>
            </a:r>
            <a:r>
              <a:rPr lang="uk-UA" sz="2200" cap="none" dirty="0" smtClean="0"/>
              <a:t>Суботник 2013р.</a:t>
            </a:r>
            <a:endParaRPr lang="ru-RU" sz="2700" cap="none" dirty="0" smtClean="0"/>
          </a:p>
        </p:txBody>
      </p:sp>
      <p:pic>
        <p:nvPicPr>
          <p:cNvPr id="2050" name="Picture 2" descr="F:\ОСН\ПРОЕКТЫ\Час дияти\Презентация\3 суботник\Изображение 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143248"/>
            <a:ext cx="4380919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F:\ОСН\ПРОЕКТЫ\Час дияти\Презентация\3 суботник\Фото04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9" y="714356"/>
            <a:ext cx="2857520" cy="214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F:\ОСН\ПРОЕКТЫ\Час дияти\Презентация\3 суботник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714355"/>
            <a:ext cx="2786082" cy="208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F:\ОСН\ПРОЕКТЫ\Час дияти\Презентация\3 суботник\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143248"/>
            <a:ext cx="4284577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F:\ОСН\ПРОЕКТЫ\Час дияти\Презентация\3 суботник\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19788" y="692150"/>
            <a:ext cx="2663825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:\ОСН\ПРОЕКТЫ\Час дияти\Презентация\3 суботник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4357718" cy="3268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F:\ОСН\ПРОЕКТЫ\Час дияти\Презентация\3 суботник\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2852"/>
            <a:ext cx="4286281" cy="3214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CD\`ОСН\ПРОЕКТЫ\Час дияти\Фото\Суботник 27.04.13\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500437"/>
            <a:ext cx="4357718" cy="3268289"/>
          </a:xfrm>
          <a:prstGeom prst="rect">
            <a:avLst/>
          </a:prstGeom>
          <a:noFill/>
        </p:spPr>
      </p:pic>
      <p:pic>
        <p:nvPicPr>
          <p:cNvPr id="1027" name="Picture 3" descr="E:\CD\`ОСН\ПРОЕКТЫ\Час дияти\Фото\Суботник 27.04.13\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500438"/>
            <a:ext cx="4286280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CD\`ОСН\Фото\СУБОТНИКИ\Суботник 5.04.14 Прямое (кладбище)\gMBNRPzLTu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68" y="3428976"/>
            <a:ext cx="4429188" cy="3321891"/>
          </a:xfrm>
          <a:prstGeom prst="rect">
            <a:avLst/>
          </a:prstGeom>
          <a:noFill/>
        </p:spPr>
      </p:pic>
      <p:pic>
        <p:nvPicPr>
          <p:cNvPr id="1027" name="Picture 3" descr="E:\CD\`ОСН\Фото\СУБОТНИКИ\Суботник 5.04.14 Прямое (кладбище)\Mr7Yto1qu8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357562"/>
            <a:ext cx="4478342" cy="3358757"/>
          </a:xfrm>
          <a:prstGeom prst="rect">
            <a:avLst/>
          </a:prstGeom>
          <a:noFill/>
        </p:spPr>
      </p:pic>
      <p:pic>
        <p:nvPicPr>
          <p:cNvPr id="1028" name="Picture 4" descr="E:\CD\`ОСН\Фото\СУБОТНИКИ\Суботник 5.04.14 Прямое (кладбище)\wi0xRzACb8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85727"/>
            <a:ext cx="4429156" cy="3321867"/>
          </a:xfrm>
          <a:prstGeom prst="rect">
            <a:avLst/>
          </a:prstGeom>
          <a:noFill/>
        </p:spPr>
      </p:pic>
      <p:pic>
        <p:nvPicPr>
          <p:cNvPr id="1029" name="Picture 5" descr="E:\CD\`ОСН\Фото\СУБОТНИКИ\Суботник 5.04.14 Прямое (кладбище)\u07cfh5Gjw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85728"/>
            <a:ext cx="4429156" cy="3321866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 bwMode="auto">
          <a:xfrm>
            <a:off x="357158" y="142852"/>
            <a:ext cx="8578850" cy="508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ru-RU" sz="2200" cap="none" dirty="0" smtClean="0"/>
              <a:t>АКТИВІЗАЦІЯ МІСЦЕВОГО СПІЛЬНОТИ.</a:t>
            </a:r>
            <a:r>
              <a:rPr lang="en-US" sz="2200" cap="none" dirty="0" smtClean="0"/>
              <a:t> </a:t>
            </a:r>
            <a:r>
              <a:rPr lang="uk-UA" sz="2200" cap="none" dirty="0" smtClean="0"/>
              <a:t>Суботник 2014р.</a:t>
            </a:r>
            <a:endParaRPr lang="ru-RU" sz="2700" cap="non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ъект 2"/>
          <p:cNvSpPr>
            <a:spLocks noGrp="1"/>
          </p:cNvSpPr>
          <p:nvPr>
            <p:ph sz="quarter" idx="1"/>
          </p:nvPr>
        </p:nvSpPr>
        <p:spPr>
          <a:xfrm>
            <a:off x="395288" y="404813"/>
            <a:ext cx="8353425" cy="6192837"/>
          </a:xfrm>
        </p:spPr>
        <p:txBody>
          <a:bodyPr/>
          <a:lstStyle/>
          <a:p>
            <a:pPr eaLnBrk="1" hangingPunct="1"/>
            <a:r>
              <a:rPr lang="ru-RU" sz="3200" b="1" dirty="0" smtClean="0"/>
              <a:t> Процедура </a:t>
            </a:r>
            <a:r>
              <a:rPr lang="ru-RU" sz="3200" b="1" dirty="0" err="1" smtClean="0"/>
              <a:t>місцевої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ініціативи</a:t>
            </a:r>
            <a:r>
              <a:rPr lang="ru-RU" sz="3200" b="1" dirty="0" smtClean="0"/>
              <a:t>.</a:t>
            </a:r>
          </a:p>
          <a:p>
            <a:pPr eaLnBrk="1" hangingPunct="1">
              <a:buNone/>
            </a:pPr>
            <a:r>
              <a:rPr lang="ru-RU" b="1" dirty="0" smtClean="0"/>
              <a:t>  </a:t>
            </a:r>
            <a:r>
              <a:rPr lang="ru-RU" sz="1800" b="1" dirty="0" smtClean="0"/>
              <a:t>1) </a:t>
            </a:r>
            <a:r>
              <a:rPr lang="ru-RU" sz="1800" b="1" dirty="0" err="1" smtClean="0"/>
              <a:t>Створення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ініціативної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групи</a:t>
            </a:r>
            <a:endParaRPr lang="ru-RU" sz="1800" b="1" dirty="0" smtClean="0"/>
          </a:p>
          <a:p>
            <a:pPr eaLnBrk="1" hangingPunct="1">
              <a:buNone/>
            </a:pPr>
            <a:r>
              <a:rPr lang="ru-RU" sz="1800" dirty="0" smtClean="0"/>
              <a:t>3 </a:t>
            </a:r>
            <a:r>
              <a:rPr lang="ru-RU" sz="1800" dirty="0" err="1" smtClean="0"/>
              <a:t>травня</a:t>
            </a:r>
            <a:r>
              <a:rPr lang="ru-RU" sz="1800" dirty="0" smtClean="0"/>
              <a:t> 2013 на </a:t>
            </a:r>
            <a:r>
              <a:rPr lang="ru-RU" sz="1800" dirty="0" err="1" smtClean="0"/>
              <a:t>засіданні</a:t>
            </a:r>
            <a:r>
              <a:rPr lang="ru-RU" sz="1800" dirty="0" smtClean="0"/>
              <a:t> ОСН «Перлина Гая»;</a:t>
            </a:r>
          </a:p>
          <a:p>
            <a:pPr eaLnBrk="1" hangingPunct="1">
              <a:buNone/>
            </a:pPr>
            <a:r>
              <a:rPr lang="ru-RU" sz="1800" dirty="0" err="1" smtClean="0"/>
              <a:t>Ініціативна</a:t>
            </a:r>
            <a:r>
              <a:rPr lang="ru-RU" sz="1800" dirty="0" smtClean="0"/>
              <a:t> </a:t>
            </a:r>
            <a:r>
              <a:rPr lang="ru-RU" sz="1800" dirty="0" err="1" smtClean="0"/>
              <a:t>група</a:t>
            </a:r>
            <a:r>
              <a:rPr lang="ru-RU" sz="1800" dirty="0" smtClean="0"/>
              <a:t> у </a:t>
            </a:r>
            <a:r>
              <a:rPr lang="ru-RU" sz="1800" dirty="0" err="1" smtClean="0"/>
              <a:t>складі</a:t>
            </a:r>
            <a:r>
              <a:rPr lang="ru-RU" sz="1800" dirty="0" smtClean="0"/>
              <a:t> 20 </a:t>
            </a:r>
            <a:r>
              <a:rPr lang="ru-RU" sz="1800" dirty="0" err="1" smtClean="0"/>
              <a:t>чол</a:t>
            </a:r>
            <a:r>
              <a:rPr lang="ru-RU" sz="1800" dirty="0" smtClean="0"/>
              <a:t>;</a:t>
            </a:r>
          </a:p>
          <a:p>
            <a:pPr eaLnBrk="1" hangingPunct="1">
              <a:buNone/>
            </a:pPr>
            <a:r>
              <a:rPr lang="ru-RU" sz="1800" dirty="0" err="1" smtClean="0"/>
              <a:t>Оповіщається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Вознесенський</a:t>
            </a:r>
            <a:r>
              <a:rPr lang="ru-RU" sz="1800" dirty="0" smtClean="0"/>
              <a:t> </a:t>
            </a:r>
            <a:r>
              <a:rPr lang="ru-RU" sz="1800" dirty="0" err="1" smtClean="0"/>
              <a:t>міська</a:t>
            </a:r>
            <a:r>
              <a:rPr lang="ru-RU" sz="1800" dirty="0" smtClean="0"/>
              <a:t> рада шляхом </a:t>
            </a:r>
            <a:r>
              <a:rPr lang="ru-RU" sz="1800" dirty="0" err="1" smtClean="0"/>
              <a:t>повідомлення</a:t>
            </a:r>
            <a:r>
              <a:rPr lang="ru-RU" sz="1800" dirty="0" smtClean="0"/>
              <a:t>.</a:t>
            </a:r>
          </a:p>
          <a:p>
            <a:pPr eaLnBrk="1" hangingPunct="1">
              <a:buNone/>
            </a:pPr>
            <a:r>
              <a:rPr lang="ru-RU" sz="1800" b="1" dirty="0" smtClean="0"/>
              <a:t>  2) </a:t>
            </a:r>
            <a:r>
              <a:rPr lang="ru-RU" sz="1800" b="1" dirty="0" err="1" smtClean="0"/>
              <a:t>Збір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підписів</a:t>
            </a:r>
            <a:endParaRPr lang="ru-RU" sz="1800" b="1" dirty="0" smtClean="0"/>
          </a:p>
          <a:p>
            <a:pPr eaLnBrk="1" hangingPunct="1">
              <a:buNone/>
            </a:pPr>
            <a:r>
              <a:rPr lang="ru-RU" sz="1800" dirty="0" smtClean="0"/>
              <a:t>У </a:t>
            </a:r>
            <a:r>
              <a:rPr lang="ru-RU" sz="1800" dirty="0" err="1" smtClean="0"/>
              <a:t>період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3 </a:t>
            </a:r>
            <a:r>
              <a:rPr lang="ru-RU" sz="1800" dirty="0" err="1" smtClean="0"/>
              <a:t>травня</a:t>
            </a:r>
            <a:r>
              <a:rPr lang="ru-RU" sz="1800" dirty="0" smtClean="0"/>
              <a:t> по 14 </a:t>
            </a:r>
            <a:r>
              <a:rPr lang="ru-RU" sz="1800" dirty="0" err="1" smtClean="0"/>
              <a:t>травня</a:t>
            </a:r>
            <a:r>
              <a:rPr lang="ru-RU" sz="1800" dirty="0" smtClean="0"/>
              <a:t> 2013;</a:t>
            </a:r>
          </a:p>
          <a:p>
            <a:pPr eaLnBrk="1" hangingPunct="1">
              <a:buNone/>
            </a:pPr>
            <a:r>
              <a:rPr lang="ru-RU" sz="1800" dirty="0" smtClean="0"/>
              <a:t>207 </a:t>
            </a:r>
            <a:r>
              <a:rPr lang="ru-RU" sz="1800" dirty="0" err="1" smtClean="0"/>
              <a:t>підписів</a:t>
            </a:r>
            <a:r>
              <a:rPr lang="ru-RU" sz="1800" dirty="0" smtClean="0"/>
              <a:t> </a:t>
            </a:r>
            <a:r>
              <a:rPr lang="ru-RU" sz="1800" dirty="0" err="1" smtClean="0"/>
              <a:t>жителів</a:t>
            </a:r>
            <a:r>
              <a:rPr lang="ru-RU" sz="1800" dirty="0" smtClean="0"/>
              <a:t> </a:t>
            </a:r>
            <a:r>
              <a:rPr lang="ru-RU" sz="1800" dirty="0" err="1" smtClean="0"/>
              <a:t>міста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району на </a:t>
            </a:r>
            <a:r>
              <a:rPr lang="ru-RU" sz="1800" dirty="0" err="1" smtClean="0"/>
              <a:t>підтримку</a:t>
            </a:r>
            <a:r>
              <a:rPr lang="ru-RU" sz="1800" dirty="0" smtClean="0"/>
              <a:t> </a:t>
            </a:r>
            <a:r>
              <a:rPr lang="ru-RU" sz="1800" dirty="0" err="1" smtClean="0"/>
              <a:t>рішення</a:t>
            </a:r>
            <a:r>
              <a:rPr lang="ru-RU" sz="1800" dirty="0" smtClean="0"/>
              <a:t> про </a:t>
            </a:r>
            <a:r>
              <a:rPr lang="ru-RU" sz="1800" dirty="0" err="1" smtClean="0"/>
              <a:t>узаконення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кладовища</a:t>
            </a:r>
            <a:r>
              <a:rPr lang="ru-RU" sz="1800" dirty="0" smtClean="0"/>
              <a:t>;</a:t>
            </a:r>
          </a:p>
          <a:p>
            <a:pPr eaLnBrk="1" hangingPunct="1">
              <a:buNone/>
            </a:pPr>
            <a:r>
              <a:rPr lang="ru-RU" sz="1800" dirty="0" smtClean="0"/>
              <a:t>Проект </a:t>
            </a:r>
            <a:r>
              <a:rPr lang="ru-RU" sz="1800" dirty="0" err="1" smtClean="0"/>
              <a:t>рішення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Вознесенського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міської</a:t>
            </a:r>
            <a:r>
              <a:rPr lang="ru-RU" sz="1800" dirty="0" smtClean="0"/>
              <a:t> ради «Про </a:t>
            </a:r>
            <a:r>
              <a:rPr lang="ru-RU" sz="1800" dirty="0" err="1" smtClean="0"/>
              <a:t>затвердження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змін</a:t>
            </a:r>
            <a:r>
              <a:rPr lang="ru-RU" sz="1800" dirty="0" smtClean="0"/>
              <a:t> до« </a:t>
            </a:r>
            <a:r>
              <a:rPr lang="ru-RU" sz="1800" dirty="0" err="1" smtClean="0"/>
              <a:t>Програми</a:t>
            </a:r>
            <a:r>
              <a:rPr lang="ru-RU" sz="1800" dirty="0" smtClean="0"/>
              <a:t> </a:t>
            </a:r>
            <a:r>
              <a:rPr lang="ru-RU" sz="1800" dirty="0" err="1" smtClean="0"/>
              <a:t>реформування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розвитку</a:t>
            </a:r>
            <a:r>
              <a:rPr lang="ru-RU" sz="1800" dirty="0" smtClean="0"/>
              <a:t> </a:t>
            </a:r>
            <a:r>
              <a:rPr lang="ru-RU" sz="1800" dirty="0" err="1" smtClean="0"/>
              <a:t>житлово-комунального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господарства</a:t>
            </a:r>
            <a:r>
              <a:rPr lang="ru-RU" sz="1800" dirty="0" smtClean="0"/>
              <a:t> м </a:t>
            </a:r>
            <a:r>
              <a:rPr lang="ru-RU" sz="1800" dirty="0" err="1" smtClean="0"/>
              <a:t>Вознесенська</a:t>
            </a:r>
            <a:r>
              <a:rPr lang="ru-RU" sz="1800" dirty="0" smtClean="0"/>
              <a:t> на 2011-2014 роки », </a:t>
            </a:r>
            <a:r>
              <a:rPr lang="ru-RU" sz="1800" dirty="0" err="1" smtClean="0"/>
              <a:t>затвердженої</a:t>
            </a:r>
            <a:r>
              <a:rPr lang="ru-RU" sz="1800" dirty="0" smtClean="0"/>
              <a:t> </a:t>
            </a:r>
            <a:r>
              <a:rPr lang="ru-RU" sz="1800" dirty="0" err="1" smtClean="0"/>
              <a:t>рішенням</a:t>
            </a:r>
            <a:r>
              <a:rPr lang="ru-RU" sz="1800" dirty="0" smtClean="0"/>
              <a:t> </a:t>
            </a:r>
            <a:r>
              <a:rPr lang="ru-RU" sz="1800" dirty="0" err="1" smtClean="0"/>
              <a:t>міської</a:t>
            </a:r>
            <a:r>
              <a:rPr lang="ru-RU" sz="1800" dirty="0" smtClean="0"/>
              <a:t> ради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04.02.2011 № 23 </a:t>
            </a:r>
            <a:r>
              <a:rPr lang="ru-RU" sz="1800" dirty="0" err="1" smtClean="0"/>
              <a:t>із</a:t>
            </a:r>
            <a:r>
              <a:rPr lang="ru-RU" sz="1800" dirty="0" smtClean="0"/>
              <a:t> </a:t>
            </a:r>
            <a:r>
              <a:rPr lang="ru-RU" sz="1800" dirty="0" err="1" smtClean="0"/>
              <a:t>змінами</a:t>
            </a:r>
            <a:r>
              <a:rPr lang="ru-RU" sz="1800" dirty="0" smtClean="0"/>
              <a:t>».</a:t>
            </a:r>
          </a:p>
          <a:p>
            <a:pPr eaLnBrk="1" hangingPunct="1">
              <a:buNone/>
            </a:pPr>
            <a:r>
              <a:rPr lang="ru-RU" sz="1800" b="1" dirty="0" smtClean="0"/>
              <a:t>  3) Подача заяви про </a:t>
            </a:r>
            <a:r>
              <a:rPr lang="ru-RU" sz="1800" b="1" dirty="0" err="1" smtClean="0"/>
              <a:t>місцеву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ініціативу</a:t>
            </a:r>
            <a:endParaRPr lang="ru-RU" sz="1800" b="1" dirty="0" smtClean="0"/>
          </a:p>
          <a:p>
            <a:pPr eaLnBrk="1" hangingPunct="1">
              <a:buNone/>
            </a:pPr>
            <a:r>
              <a:rPr lang="ru-RU" sz="1800" dirty="0" smtClean="0"/>
              <a:t>На </a:t>
            </a:r>
            <a:r>
              <a:rPr lang="ru-RU" sz="1800" dirty="0" err="1" smtClean="0"/>
              <a:t>розгляд</a:t>
            </a:r>
            <a:r>
              <a:rPr lang="ru-RU" sz="1800" dirty="0" smtClean="0"/>
              <a:t> </a:t>
            </a:r>
            <a:r>
              <a:rPr lang="ru-RU" sz="1800" dirty="0" err="1" smtClean="0"/>
              <a:t>сесії</a:t>
            </a:r>
            <a:r>
              <a:rPr lang="ru-RU" sz="1800" dirty="0" smtClean="0"/>
              <a:t> </a:t>
            </a:r>
            <a:r>
              <a:rPr lang="ru-RU" sz="1800" dirty="0" err="1" smtClean="0"/>
              <a:t>міської</a:t>
            </a:r>
            <a:r>
              <a:rPr lang="ru-RU" sz="1800" dirty="0" smtClean="0"/>
              <a:t> ради </a:t>
            </a:r>
            <a:r>
              <a:rPr lang="ru-RU" sz="1800" dirty="0" err="1" smtClean="0"/>
              <a:t>було</a:t>
            </a:r>
            <a:r>
              <a:rPr lang="ru-RU" sz="1800" dirty="0" smtClean="0"/>
              <a:t> подано </a:t>
            </a:r>
            <a:r>
              <a:rPr lang="ru-RU" sz="1800" dirty="0" err="1" smtClean="0"/>
              <a:t>заяву</a:t>
            </a:r>
            <a:r>
              <a:rPr lang="ru-RU" sz="1800" dirty="0" smtClean="0"/>
              <a:t> «Про </a:t>
            </a:r>
            <a:r>
              <a:rPr lang="ru-RU" sz="1800" dirty="0" err="1" smtClean="0"/>
              <a:t>внесення</a:t>
            </a:r>
            <a:r>
              <a:rPr lang="ru-RU" sz="1800" dirty="0" smtClean="0"/>
              <a:t> на </a:t>
            </a:r>
            <a:r>
              <a:rPr lang="ru-RU" sz="1800" dirty="0" err="1" smtClean="0"/>
              <a:t>розгляд</a:t>
            </a:r>
            <a:r>
              <a:rPr lang="ru-RU" sz="1800" dirty="0" smtClean="0"/>
              <a:t> </a:t>
            </a:r>
            <a:r>
              <a:rPr lang="ru-RU" sz="1800" dirty="0" err="1" smtClean="0"/>
              <a:t>Вознесенської</a:t>
            </a:r>
            <a:r>
              <a:rPr lang="ru-RU" sz="1800" dirty="0" smtClean="0"/>
              <a:t> </a:t>
            </a:r>
            <a:r>
              <a:rPr lang="ru-RU" sz="1800" dirty="0" err="1" smtClean="0"/>
              <a:t>міської</a:t>
            </a:r>
            <a:r>
              <a:rPr lang="ru-RU" sz="1800" dirty="0" smtClean="0"/>
              <a:t> ради проекту </a:t>
            </a:r>
            <a:r>
              <a:rPr lang="ru-RU" sz="1800" dirty="0" err="1" smtClean="0"/>
              <a:t>рішення</a:t>
            </a:r>
            <a:r>
              <a:rPr lang="ru-RU" sz="1800" dirty="0" smtClean="0"/>
              <a:t> в порядку </a:t>
            </a:r>
            <a:r>
              <a:rPr lang="ru-RU" sz="1800" dirty="0" err="1" smtClean="0"/>
              <a:t>місцевої</a:t>
            </a:r>
            <a:r>
              <a:rPr lang="ru-RU" sz="1800" dirty="0" smtClean="0"/>
              <a:t> </a:t>
            </a:r>
            <a:r>
              <a:rPr lang="ru-RU" sz="1800" dirty="0" err="1" smtClean="0"/>
              <a:t>ініціативи</a:t>
            </a:r>
            <a:r>
              <a:rPr lang="ru-RU" sz="1800" dirty="0" smtClean="0"/>
              <a:t>».</a:t>
            </a:r>
            <a:endParaRPr lang="ru-RU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E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E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E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E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E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E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1019</TotalTime>
  <Words>791</Words>
  <Application>Microsoft Office PowerPoint</Application>
  <PresentationFormat>Экран (4:3)</PresentationFormat>
  <Paragraphs>90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Поток</vt:lpstr>
      <vt:lpstr>Эркер</vt:lpstr>
      <vt:lpstr>1_Поток</vt:lpstr>
      <vt:lpstr>Слайд 1</vt:lpstr>
      <vt:lpstr>Назва проекту:   «Час діяти!»</vt:lpstr>
      <vt:lpstr>Мета місцевої адвокаційної кампанії</vt:lpstr>
      <vt:lpstr>ІДЕНТИФІКАЦІЯ ПРОБЛЕМИ І ШЛЯХІВ ЇЇ ВИРІШЕННЯ.</vt:lpstr>
      <vt:lpstr>Слайд 5</vt:lpstr>
      <vt:lpstr>АКТИВІЗАЦІЯ МІСЦЕВОГО СПІЛЬНОТИ. Суботник 2013р.</vt:lpstr>
      <vt:lpstr>Слайд 7</vt:lpstr>
      <vt:lpstr>АКТИВІЗАЦІЯ МІСЦЕВОГО СПІЛЬНОТИ. Суботник 2014р.</vt:lpstr>
      <vt:lpstr>Слайд 9</vt:lpstr>
      <vt:lpstr>Результат</vt:lpstr>
      <vt:lpstr>Слайд 11</vt:lpstr>
      <vt:lpstr>НАЗВА ПРОЕКТУ: «СИЛЬНА ГРОМАДА - ВІДПОВІДАЛЬНА ВЛАДА!»</vt:lpstr>
      <vt:lpstr>Мета проекту «Спільна громада - відповідальна влада»</vt:lpstr>
      <vt:lpstr>Створено робочу групу у складі 5 осіб  </vt:lpstr>
      <vt:lpstr> </vt:lpstr>
      <vt:lpstr> </vt:lpstr>
      <vt:lpstr> </vt:lpstr>
      <vt:lpstr> </vt:lpstr>
      <vt:lpstr>Слайд 19</vt:lpstr>
      <vt:lpstr>Результат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проекта: «Время действовать!»</dc:title>
  <dc:creator>Admin</dc:creator>
  <cp:lastModifiedBy>User</cp:lastModifiedBy>
  <cp:revision>112</cp:revision>
  <dcterms:created xsi:type="dcterms:W3CDTF">2013-09-11T18:02:48Z</dcterms:created>
  <dcterms:modified xsi:type="dcterms:W3CDTF">2015-04-15T09:34:15Z</dcterms:modified>
</cp:coreProperties>
</file>