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66" r:id="rId5"/>
    <p:sldId id="267" r:id="rId6"/>
    <p:sldId id="260" r:id="rId7"/>
    <p:sldId id="262" r:id="rId8"/>
    <p:sldId id="261" r:id="rId9"/>
    <p:sldId id="263" r:id="rId10"/>
    <p:sldId id="264" r:id="rId11"/>
    <p:sldId id="259" r:id="rId12"/>
    <p:sldId id="258" r:id="rId13"/>
    <p:sldId id="265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95F05-43F9-495A-BA4B-0C2C8EDB708C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DBC06-55BE-49FD-8165-1940B420D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DBC06-55BE-49FD-8165-1940B420D64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279206-B79B-46E8-B376-80AE99D31CD2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367C0E-503D-4204-909F-996EADC87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ctrTitle"/>
          </p:nvPr>
        </p:nvSpPr>
        <p:spPr>
          <a:xfrm>
            <a:off x="1371600" y="3500438"/>
            <a:ext cx="7772400" cy="1829761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Етап 3. Оцінка ефективності бюджетних програм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Картинка1"/>
          <p:cNvPicPr>
            <a:picLocks noRo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85728"/>
            <a:ext cx="18002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14348" y="1571612"/>
            <a:ext cx="7772400" cy="1829761"/>
          </a:xfrm>
          <a:prstGeom prst="rect">
            <a:avLst/>
          </a:prstGeom>
        </p:spPr>
        <p:txBody>
          <a:bodyPr vert="horz" anchor="b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Доброчесні муніципальні послуги у ЖКГ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м. Миколаєва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71472" y="5888504"/>
            <a:ext cx="80724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Здійснено в рамках проекту ММГО Фонд розвитку м. Миколаєва «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Доброчесні муніципальні послуги у м. Миколаєві та області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за підтримки Міжнародного фонду «Відродження». Погляди авторів не обов'язково збігаються з офіційною позицією МФВ.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gerb_frgn_prosto"/>
          <p:cNvPicPr>
            <a:picLocks noChangeAspect="1" noChangeArrowheads="1"/>
          </p:cNvPicPr>
          <p:nvPr/>
        </p:nvPicPr>
        <p:blipFill>
          <a:blip r:embed="rId4" cstate="print">
            <a:lum bright="54000" contrast="42000"/>
          </a:blip>
          <a:srcRect/>
          <a:stretch>
            <a:fillRect/>
          </a:stretch>
        </p:blipFill>
        <p:spPr bwMode="auto">
          <a:xfrm>
            <a:off x="214282" y="0"/>
            <a:ext cx="1190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КФКВК 100203 Благоустрій міст, сіл, селищ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633" t="46194" b="7939"/>
          <a:stretch>
            <a:fillRect/>
          </a:stretch>
        </p:blipFill>
        <p:spPr bwMode="auto">
          <a:xfrm>
            <a:off x="1357290" y="1571612"/>
            <a:ext cx="620976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uk-UA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КФКВК 100302 Забезпечення функціонування комбінатів комунальних підприємств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9881" r="-1783" b="14345"/>
          <a:stretch>
            <a:fillRect/>
          </a:stretch>
        </p:blipFill>
        <p:spPr bwMode="auto">
          <a:xfrm>
            <a:off x="1428728" y="1285860"/>
            <a:ext cx="6786610" cy="526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uk-UA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КФКВК 170703 Утримання та розвиток інфраструктури автомобільних доріг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700" b="59162"/>
          <a:stretch>
            <a:fillRect/>
          </a:stretch>
        </p:blipFill>
        <p:spPr bwMode="auto">
          <a:xfrm>
            <a:off x="1285852" y="1500174"/>
            <a:ext cx="6786610" cy="44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вартість 1 </a:t>
            </a:r>
            <a:r>
              <a:rPr lang="uk-UA" dirty="0" err="1" smtClean="0"/>
              <a:t>кв.м</a:t>
            </a:r>
            <a:r>
              <a:rPr lang="uk-UA" dirty="0" smtClean="0"/>
              <a:t> поточного ремонту дороги</a:t>
            </a:r>
          </a:p>
          <a:p>
            <a:pPr lvl="0"/>
            <a:r>
              <a:rPr lang="uk-UA" dirty="0" smtClean="0"/>
              <a:t>2013р- 489,9 </a:t>
            </a:r>
            <a:r>
              <a:rPr lang="uk-UA" dirty="0" err="1" smtClean="0"/>
              <a:t>грн</a:t>
            </a:r>
            <a:endParaRPr lang="uk-UA" dirty="0" smtClean="0"/>
          </a:p>
          <a:p>
            <a:pPr lvl="0"/>
            <a:r>
              <a:rPr lang="uk-UA" dirty="0" smtClean="0"/>
              <a:t>2014р- 220 </a:t>
            </a:r>
            <a:r>
              <a:rPr lang="uk-UA" dirty="0" err="1" smtClean="0"/>
              <a:t>грн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     </a:t>
            </a:r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             При:</a:t>
            </a:r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КФКВК 100203 Благоустрій міст, сіл, селищ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2530" name="Picture 2" descr="D:\TZ\ПроектыФРГН2003-08\Текущие\МФВ-антикорупция\1 этап\ГАЕ\Окончательный вариант аналитики\1329405245_toplivo_record_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786058"/>
            <a:ext cx="4752975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Зведена таблиця оцінки ефективності бюджетних програм представлена в таблиці: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92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44"/>
                <a:gridCol w="3451256"/>
                <a:gridCol w="1828800"/>
                <a:gridCol w="1828800"/>
                <a:gridCol w="1828800"/>
              </a:tblGrid>
              <a:tr h="68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Times New Roman"/>
                          <a:cs typeface="Times New Roman"/>
                        </a:rPr>
                        <a:t>КФКВК</a:t>
                      </a: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 та назва програми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Відповідність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«+»</a:t>
                      </a:r>
                      <a:r>
                        <a:rPr lang="uk-UA" sz="700">
                          <a:latin typeface="Arial"/>
                          <a:ea typeface="Calibri"/>
                          <a:cs typeface="Times New Roman"/>
                        </a:rPr>
                        <a:t>повністю відповідає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uk-UA" sz="900" u="sng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uk-UA" sz="700">
                          <a:latin typeface="Arial"/>
                          <a:ea typeface="Calibri"/>
                          <a:cs typeface="Times New Roman"/>
                        </a:rPr>
                        <a:t>відповідає частково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700">
                          <a:latin typeface="Arial"/>
                          <a:ea typeface="Times New Roman"/>
                        </a:rPr>
                        <a:t>«-» не відповідає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Рівень фнансування, % (касові видатки)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Кількість набраних балів порівняльного аналізу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100101 «Забезпечення надійного та безперебійного функціонування житлово-експлуатаційного господарства»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u="sng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84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104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100102 «Капітальний ремонт об'єктів житлового господарства»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21,8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161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100103 «Фінансова підтримка об’єктів житлово-комунального господарства»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u="sng" dirty="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82,7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Не оцінювалось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100105  «Утримання об'єктів соціальної сфери підприємствам, що передаються до комунальної власності»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82,8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100202 Забезпечення  функціонування водопровідно-каналізаційного господарства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Не оцінювалось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100203 Благоустрій міст, сіл, селищ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82,9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100208 Впровадження засобів обліку витрат та регулювання споживання води та теплової енергії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7,3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Не оцінювалось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100302 Забезпечення функціонування комбінатів комунальних підприємств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96,5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211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100602 Погашення заборгованості з різниці в тарифах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93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215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170703 Утримання та розвиток інфраструктури автомобільних доріг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endParaRPr lang="uk-UA" sz="9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194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180109 Програма стабілізації та соціально-економічного розвитку територій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Не оцінювалось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Arial"/>
                          <a:ea typeface="Times New Roman"/>
                          <a:cs typeface="Times New Roman"/>
                        </a:rPr>
                        <a:t>КФКВК</a:t>
                      </a: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 180409  Внески до статутного капіталу суб'єктів господарювання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>
                          <a:latin typeface="Arial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51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uk-UA" sz="900" dirty="0">
                          <a:latin typeface="Arial"/>
                          <a:ea typeface="Calibri"/>
                          <a:cs typeface="Times New Roman"/>
                        </a:rPr>
                        <a:t>Не оцінювалось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Мета та завдання не всіх бюджетних програм відповідають пріоритетам соціально-економічного розвитку міста в сфері ЖКГ та нормативно правовій базі місцевій та центральних органів виконавчої влади.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Пакет результативних показників бюджетних програм у більшості випадків не відповідають переліку, затвердженому Наказом №945, що не дає змогу оцінити ефективність бюджетної програми з точки зору економічної обґрунтованості та порівняльний аналіз ефективності БП у період часу та на предмет доцільності застосування БП для виконання завдань цільової Програми.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В переважній більшості бюджетних програм спостерігається необґрунтоване  завищення показників продукту та ефективності, що в свою чергу збільшує показник затрат – обсяг бюджетного фінансування для реалізації БП.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Доцільність використання певних бюджетних програм/ завдань бюджетних програм для виконання міської цільової Програми не виправдана,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Різний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рівень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фінансування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бюджетних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програм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вказує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неприритетність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застосування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бюджетних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програм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інструменту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виконання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цілей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завдань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цільової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Програми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низький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рівень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управлінських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навичок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планування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результатів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виконавчої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дисципліни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головного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розпорядника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бюджетних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коштів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Висновки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Проведення поточного ремонту житлового фонду</a:t>
            </a:r>
          </a:p>
          <a:p>
            <a:pPr lvl="0">
              <a:buNone/>
            </a:pP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Сплата непередбачених обов`язкових платежів до бюджету відповідно до законодавства </a:t>
            </a:r>
          </a:p>
          <a:p>
            <a:pPr lvl="0"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не відповідає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меті/завданням цільової Програми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БП-КФКВК 100101 «Забезпечення надійного та безперебійного функціонування житлово-експлуатаційного господарства»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Вартість планова обстеження одного ліфта  - 20,508тис.грн. Фактична вартість склала за підсумками року 39,212ти.грн Тобто перевищення майже в 2 рази.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згідно даних Мінфін та Держкомстат рівень інфляції у 2014р склав 24,9%.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400" dirty="0" smtClean="0">
                <a:latin typeface="Arial" pitchFamily="34" charset="0"/>
                <a:cs typeface="Arial" pitchFamily="34" charset="0"/>
              </a:rPr>
              <a:t>Штучне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“дроблення”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послуги поточного ремонту на власне проведення ПР та закупівлю матеріалів для ПР. (в наказі 945 МФУ подібного дроблення не передбачено)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БП-КФКВК 100101 «Забезпечення надійного та безперебійного функціонування житлово-експлуатаційного господарства»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3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Штучна розбивка на власне проведення поточного ремонту та придбання матеріалів для поточного ремонту, (що Наказом 945 не передбачено).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згідно даних Мінфін та Держкомстат рівень інфляції у 2014р склав 24,9%. Тим не менше вартість обстеження 1 ліфта виросла вдвічі. </a:t>
            </a:r>
          </a:p>
          <a:p>
            <a:pPr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Вартість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планова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обстеження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одного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ліфта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- 20,508тис.грн.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Фактична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вартість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склала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підсумками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року 39,212ти.грн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БП-КФКВК 100101 «Забезпечення надійного та безперебійного функціонування житлово-експлуатаційного господарства»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b="1" dirty="0" smtClean="0">
                <a:latin typeface="Arial" pitchFamily="34" charset="0"/>
                <a:cs typeface="Arial" pitchFamily="34" charset="0"/>
              </a:rPr>
              <a:t>У 2014р показник - середня вартість капітального ремонту 1 </a:t>
            </a:r>
            <a:r>
              <a:rPr lang="uk-UA" b="1" dirty="0" err="1" smtClean="0">
                <a:latin typeface="Arial" pitchFamily="34" charset="0"/>
                <a:cs typeface="Arial" pitchFamily="34" charset="0"/>
              </a:rPr>
              <a:t>кв.м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. покрівлі (шиферу) по м. Миколаєву склала 264грн. Аналогічний показник по Шевченківській РДА м. Києва – 252грн, по 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Печерській  РДА м. Київ – 189 грн. У середньому по м. Києву вказаний показник складає 219грн, що на  майже на 20% менший ніж в Миколаєві. І це при тому, що в м. Києві середньостатистичний рівень зарплатні та вартість послуг вищій ніж будь якому іншому місті України (ефект столиці).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КФКВК 100102 «Капітальний ремонт об'єктів житлового господарства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КФКВК 100103 «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Фінансова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підтримка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об’єктів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житлово-комунального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господарства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7773" r="-1709"/>
          <a:stretch>
            <a:fillRect/>
          </a:stretch>
        </p:blipFill>
        <p:spPr bwMode="auto">
          <a:xfrm>
            <a:off x="2285984" y="1857364"/>
            <a:ext cx="5091134" cy="40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КФКВК 100103 «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Фінансова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підтримка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об’єктів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житлово-комунального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господарства</a:t>
            </a:r>
            <a:r>
              <a:rPr lang="ru-RU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1709" b="53806"/>
          <a:stretch>
            <a:fillRect/>
          </a:stretch>
        </p:blipFill>
        <p:spPr bwMode="auto">
          <a:xfrm>
            <a:off x="1357290" y="1696546"/>
            <a:ext cx="6478200" cy="458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714752"/>
            <a:ext cx="8186766" cy="2292539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Arial" pitchFamily="34" charset="0"/>
                <a:cs typeface="Arial" pitchFamily="34" charset="0"/>
              </a:rPr>
              <a:t>Бюджетна програма по утриманню та оплати енергоносіїв для  підприємства, що займає приміщення площею 145 кв. м., штатом 12 осіб, та середнім запланованим фондом оплати праці одного штатного працівника 5150грн/місяць.( на 2015р-6950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грн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/місяць, що на 34%  більше</a:t>
            </a:r>
          </a:p>
          <a:p>
            <a:pPr>
              <a:buNone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Доцільність бюджетної програми не обґрунтована</a:t>
            </a:r>
          </a:p>
          <a:p>
            <a:pPr>
              <a:buNone/>
            </a:pPr>
            <a:r>
              <a:rPr lang="uk-UA" sz="1800" dirty="0" smtClean="0">
                <a:latin typeface="Arial" pitchFamily="34" charset="0"/>
                <a:cs typeface="Arial" pitchFamily="34" charset="0"/>
              </a:rPr>
              <a:t>Показники ефективності даної бюджетної програми не відображають напрямків реалізації проблем в сфері реформування та розвитку ЖКГ міста та не відповідають уніфікованому пакету показників Наказу МФУ №945.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КФКВК 100105  «Утримання об'єктів соціальної сфери підприємствам, що передаються до комунальної власності»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:\TZ\ПроектыФРГН2003-08\Текущие\МФВ-антикорупция\1 этап\ГАЕ\Окончательный вариант аналитики\img13.jpg"/>
          <p:cNvPicPr>
            <a:picLocks noChangeAspect="1" noChangeArrowheads="1"/>
          </p:cNvPicPr>
          <p:nvPr/>
        </p:nvPicPr>
        <p:blipFill>
          <a:blip r:embed="rId2"/>
          <a:srcRect l="21589" t="27253" r="18037" b="23816"/>
          <a:stretch>
            <a:fillRect/>
          </a:stretch>
        </p:blipFill>
        <p:spPr bwMode="auto">
          <a:xfrm>
            <a:off x="2571736" y="1285860"/>
            <a:ext cx="3643338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КФКВК 100203 Благоустрій міст, сіл, селищ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3319"/>
          <a:stretch>
            <a:fillRect/>
          </a:stretch>
        </p:blipFill>
        <p:spPr bwMode="auto">
          <a:xfrm>
            <a:off x="428596" y="1000109"/>
            <a:ext cx="771530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348" y="3786190"/>
            <a:ext cx="80724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довідки. В 2014р по м. Києву (КМДА та 10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райадміністрацій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на догляд* за зеленими насадженнями касові видатки склали 132124тис. грн.. Площа зелених насаджень – 7524 Га. Тобто - середні витрати на благоустрій (догляд) за 1 Га території об'єктів зеленого господарства  складають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17,56 !!!!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тис. грн. на рік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739</TotalTime>
  <Words>901</Words>
  <Application>Microsoft Office PowerPoint</Application>
  <PresentationFormat>Экран (4:3)</PresentationFormat>
  <Paragraphs>116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Етап 3. Оцінка ефективності бюджетних програм </vt:lpstr>
      <vt:lpstr>БП-КФКВК 100101 «Забезпечення надійного та безперебійного функціонування житлово-експлуатаційного господарства» </vt:lpstr>
      <vt:lpstr>Слайд 3</vt:lpstr>
      <vt:lpstr>БП-КФКВК 100101 «Забезпечення надійного та безперебійного функціонування житлово-експлуатаційного господарства» </vt:lpstr>
      <vt:lpstr>Слайд 5</vt:lpstr>
      <vt:lpstr>КФКВК 100103 «Фінансова підтримка об’єктів житлово-комунального господарства»</vt:lpstr>
      <vt:lpstr>КФКВК 100103 «Фінансова підтримка об’єктів житлово-комунального господарства»</vt:lpstr>
      <vt:lpstr>КФКВК 100105  «Утримання об'єктів соціальної сфери підприємствам, що передаються до комунальної власності» </vt:lpstr>
      <vt:lpstr>КФКВК 100203 Благоустрій міст, сіл, селищ </vt:lpstr>
      <vt:lpstr>Слайд 10</vt:lpstr>
      <vt:lpstr>КФКВК 100302 Забезпечення функціонування комбінатів комунальних підприємств </vt:lpstr>
      <vt:lpstr>КФКВК 170703 Утримання та розвиток інфраструктури автомобільних доріг </vt:lpstr>
      <vt:lpstr>Слайд 13</vt:lpstr>
      <vt:lpstr>Зведена таблиця оцінки ефективності бюджетних програм представлена в таблиці: </vt:lpstr>
      <vt:lpstr>Висновки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69</cp:revision>
  <dcterms:created xsi:type="dcterms:W3CDTF">2015-06-15T10:28:38Z</dcterms:created>
  <dcterms:modified xsi:type="dcterms:W3CDTF">2015-06-19T06:29:40Z</dcterms:modified>
</cp:coreProperties>
</file>