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57" r:id="rId4"/>
    <p:sldId id="258" r:id="rId5"/>
    <p:sldId id="270" r:id="rId6"/>
    <p:sldId id="261" r:id="rId7"/>
    <p:sldId id="265" r:id="rId8"/>
    <p:sldId id="266" r:id="rId9"/>
    <p:sldId id="272" r:id="rId10"/>
    <p:sldId id="267" r:id="rId11"/>
    <p:sldId id="262" r:id="rId12"/>
    <p:sldId id="263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jpeg"/><Relationship Id="rId5" Type="http://schemas.openxmlformats.org/officeDocument/2006/relationships/image" Target="../media/image2.wmf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jpeg"/><Relationship Id="rId5" Type="http://schemas.openxmlformats.org/officeDocument/2006/relationships/image" Target="../media/image2.wmf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Общественный контроль программы «Николаевский двор», финансируемой из городского бюджета. </a:t>
            </a:r>
          </a:p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Март – июнь 2015 г.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1025" r:id="rId3" imgW="3724656" imgH="3803904" progId="">
              <p:embed/>
            </p:oleObj>
          </a:graphicData>
        </a:graphic>
      </p:graphicFrame>
      <p:pic>
        <p:nvPicPr>
          <p:cNvPr id="6" name="Рисунок 5"/>
          <p:cNvPicPr/>
          <p:nvPr/>
        </p:nvPicPr>
        <p:blipFill>
          <a:blip r:embed="rId4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323528" y="1556792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banner"/>
          <p:cNvPicPr/>
          <p:nvPr/>
        </p:nvPicPr>
        <p:blipFill>
          <a:blip r:embed="rId5" cstate="print"/>
          <a:srcRect r="87834" b="17355"/>
          <a:stretch>
            <a:fillRect/>
          </a:stretch>
        </p:blipFill>
        <p:spPr bwMode="auto">
          <a:xfrm rot="-43200000">
            <a:off x="323528" y="260648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4752528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Заседания рабочей группы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24578" r:id="rId3" imgW="3724656" imgH="3803904" progId="">
              <p:embed/>
            </p:oleObj>
          </a:graphicData>
        </a:graphic>
      </p:graphicFrame>
      <p:pic>
        <p:nvPicPr>
          <p:cNvPr id="4" name="Picture 3" descr="C:\Documents and Settings\Администратор\Рабочий стол\Проекты\Золотухин\отчет\Новая папка\CAM00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9168">
            <a:off x="138639" y="2468920"/>
            <a:ext cx="3297063" cy="2472797"/>
          </a:xfrm>
          <a:prstGeom prst="rect">
            <a:avLst/>
          </a:prstGeom>
          <a:noFill/>
        </p:spPr>
      </p:pic>
      <p:pic>
        <p:nvPicPr>
          <p:cNvPr id="24580" name="Picture 4" descr="C:\Documents and Settings\Администратор\Рабочий стол\Проекты\Золотухин\отчет\Новая папка\CAM00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04864"/>
            <a:ext cx="3377952" cy="2533464"/>
          </a:xfrm>
          <a:prstGeom prst="rect">
            <a:avLst/>
          </a:prstGeom>
          <a:noFill/>
        </p:spPr>
      </p:pic>
      <p:pic>
        <p:nvPicPr>
          <p:cNvPr id="24581" name="Picture 5" descr="C:\Documents and Settings\Администратор\Рабочий стол\Проекты\Золотухин\отчет\Новая папка\1433504658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43425"/>
            <a:ext cx="3086100" cy="2314575"/>
          </a:xfrm>
          <a:prstGeom prst="rect">
            <a:avLst/>
          </a:prstGeom>
          <a:noFill/>
        </p:spPr>
      </p:pic>
      <p:pic>
        <p:nvPicPr>
          <p:cNvPr id="9" name="Рисунок 8" descr="banner"/>
          <p:cNvPicPr/>
          <p:nvPr/>
        </p:nvPicPr>
        <p:blipFill>
          <a:blip r:embed="rId7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340768"/>
            <a:ext cx="8280920" cy="57606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Объект №1. ул. Потемкинская 153,155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19458" r:id="rId3" imgW="3724656" imgH="3803904" progId="">
              <p:embed/>
            </p:oleObj>
          </a:graphicData>
        </a:graphic>
      </p:graphicFrame>
      <p:pic>
        <p:nvPicPr>
          <p:cNvPr id="19459" name="Picture 3" descr="C:\Documents and Settings\Администратор\Рабочий стол\Проекты\Золотухин\отчет\Новая папка\PICT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09120"/>
            <a:ext cx="2873896" cy="2155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9460" name="Picture 4" descr="C:\Documents and Settings\Администратор\Рабочий стол\Проекты\Золотухин\отчет\Новая папка\PICT1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09120"/>
            <a:ext cx="2873896" cy="2155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9461" name="Picture 5" descr="C:\Documents and Settings\Администратор\Рабочий стол\Проекты\Золотухин\отчет\Новая папка\PICT1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204864"/>
            <a:ext cx="2808312" cy="2106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9462" name="Picture 6" descr="C:\Documents and Settings\Администратор\Рабочий стол\Проекты\Золотухин\отчет\Новая папка\PICT13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204864"/>
            <a:ext cx="2808312" cy="2106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" name="Рисунок 9" descr="banner"/>
          <p:cNvPicPr/>
          <p:nvPr/>
        </p:nvPicPr>
        <p:blipFill>
          <a:blip r:embed="rId8" cstate="print"/>
          <a:srcRect r="87834" b="17355"/>
          <a:stretch>
            <a:fillRect/>
          </a:stretch>
        </p:blipFill>
        <p:spPr bwMode="auto">
          <a:xfrm rot="-43200000">
            <a:off x="251520" y="116632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84" y="548680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8280920" cy="57606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Объект №2. ул.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Ульяновых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20482" r:id="rId3" imgW="3724656" imgH="3803904" progId="">
              <p:embed/>
            </p:oleObj>
          </a:graphicData>
        </a:graphic>
      </p:graphicFrame>
      <p:pic>
        <p:nvPicPr>
          <p:cNvPr id="10" name="Рисунок 9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251520" y="116632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Администратор\Рабочий стол\Проекты\Золотухин\отчет\фотоочет\CAM006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096978"/>
            <a:ext cx="3024336" cy="2265608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Рабочий стол\Проекты\Золотухин\отчет\фотоочет\CAM006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078850"/>
            <a:ext cx="3024336" cy="2268253"/>
          </a:xfrm>
          <a:prstGeom prst="rect">
            <a:avLst/>
          </a:prstGeom>
          <a:noFill/>
        </p:spPr>
      </p:pic>
      <p:pic>
        <p:nvPicPr>
          <p:cNvPr id="7" name="Picture 6" descr="C:\Documents and Settings\Администратор\Рабочий стол\Проекты\Золотухин\отчет\фотоочет\CAM006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442384"/>
            <a:ext cx="3024336" cy="2268252"/>
          </a:xfrm>
          <a:prstGeom prst="rect">
            <a:avLst/>
          </a:prstGeom>
          <a:noFill/>
        </p:spPr>
      </p:pic>
      <p:pic>
        <p:nvPicPr>
          <p:cNvPr id="20487" name="Picture 7" descr="C:\Documents and Settings\Администратор\Рабочий стол\Проекты\Золотухин\отчет\фотоочет\CAM006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509120"/>
            <a:ext cx="2990390" cy="2242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84" y="548680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8280920" cy="57606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Объект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№3.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ул.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Силикатная 265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26626" r:id="rId3" imgW="3724656" imgH="3803904" progId="">
              <p:embed/>
            </p:oleObj>
          </a:graphicData>
        </a:graphic>
      </p:graphicFrame>
      <p:pic>
        <p:nvPicPr>
          <p:cNvPr id="10" name="Рисунок 9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251520" y="116632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26627" name="Picture 3" descr="C:\Documents and Settings\Администратор\Рабочий стол\PICT13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020026"/>
            <a:ext cx="3096344" cy="2322258"/>
          </a:xfrm>
          <a:prstGeom prst="rect">
            <a:avLst/>
          </a:prstGeom>
          <a:noFill/>
        </p:spPr>
      </p:pic>
      <p:pic>
        <p:nvPicPr>
          <p:cNvPr id="26628" name="Picture 4" descr="C:\Documents and Settings\Администратор\Рабочий стол\Проекты\Золотухин\отчет\Новая папка\14335046725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060848"/>
            <a:ext cx="3086100" cy="2314575"/>
          </a:xfrm>
          <a:prstGeom prst="rect">
            <a:avLst/>
          </a:prstGeom>
          <a:noFill/>
        </p:spPr>
      </p:pic>
      <p:pic>
        <p:nvPicPr>
          <p:cNvPr id="26629" name="Picture 5" descr="C:\Documents and Settings\Администратор\Рабочий стол\PICT13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509120"/>
            <a:ext cx="3024336" cy="2167241"/>
          </a:xfrm>
          <a:prstGeom prst="rect">
            <a:avLst/>
          </a:prstGeom>
          <a:noFill/>
        </p:spPr>
      </p:pic>
      <p:pic>
        <p:nvPicPr>
          <p:cNvPr id="26630" name="Picture 6" descr="C:\Documents and Settings\Администратор\Рабочий стол\PICT13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473116"/>
            <a:ext cx="3161928" cy="2209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84" y="836712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8280920" cy="47525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Итог проекта.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ходе реализации проекта установлено, что объекты  по программе «Николаевский двор», которые исследовались нашей рабочей группой, в целом соответствуют предъявленной проектно-сметной документации, объекты в наличии комплектности. Однако, существует неразбериха в отчетности. Проектно-сметная документация и акты выполненных работ подрядчиков не всегда оформлены надлежащим образом, что не позволяет осуществить общественный контроль за использование бюджетных средств оперативно и четко. Департаменту ЖКХ и Администрации центрального района следует обратить внимание  на: процедуру оформления документов подрядчиками , прием актов выполненных работ, четкое соответствие актов выполненных работ согласно заявленным адресам.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28674" r:id="rId3" imgW="3724656" imgH="3803904" progId="">
              <p:embed/>
            </p:oleObj>
          </a:graphicData>
        </a:graphic>
      </p:graphicFrame>
      <p:pic>
        <p:nvPicPr>
          <p:cNvPr id="6" name="Рисунок 5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344816" cy="417646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Проект реализуется в рамках конкурса малых грантов «Солидарные действия объединений граждан  и местного бизнеса для эффективных бюджетов г. Николаева и Николаевской области» организованного НГОО Фонд развития города Николаева и финансируемого за счет средств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NED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(Вашингтон, США)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25602" r:id="rId3" imgW="3724656" imgH="3803904" progId="">
              <p:embed/>
            </p:oleObj>
          </a:graphicData>
        </a:graphic>
      </p:graphicFrame>
      <p:pic>
        <p:nvPicPr>
          <p:cNvPr id="8" name="Рисунок 7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260648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484784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84" y="908720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080" y="2204864"/>
            <a:ext cx="8280920" cy="453650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Фонд основан в 1997 году;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приоритетные цели: экономическое и социальное развитие города, социальная адаптация молодёжи, поддержка молодежного бизнеса, формирование современного экономического мышления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Фонд имеет значительный опыт работы с государственными учреждениями и органами власти, неправительственными организациями;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налажены партнерские отношения с общественными объединениями Николаевской области;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сотрудники Фонда имеют опыт работы по выполнению программ по заказу донорских организаций и бюджетов различных уровней;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участие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разработке и мониторинге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городских программ и решений городского совета.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14338" r:id="rId3" imgW="3724656" imgH="3803904" progId="">
              <p:embed/>
            </p:oleObj>
          </a:graphicData>
        </a:graphic>
      </p:graphicFrame>
      <p:pic>
        <p:nvPicPr>
          <p:cNvPr id="7" name="Рисунок 6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73291" y="132149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6264696" cy="100811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фонд “Новый выбор”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632848" cy="410445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just"/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Цель проекта – повысить влияние представителей  городской общины на эффективность использования Департаментом жилищно-коммунального хозяйства Николаевского городского совета бюджетных средств по программе «Николаевский двор» (составляющей Программы реформирования и развития жилищно-коммунального хозяйства города Николаева на 2010-2014 годы), предусматривающей улучшения жизнедеятельности жителей города и эстетического вида придомовых территорий. </a:t>
            </a:r>
            <a:endParaRPr lang="ru-RU" sz="45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15362" r:id="rId3" imgW="3724656" imgH="3803904" progId="">
              <p:embed/>
            </p:oleObj>
          </a:graphicData>
        </a:graphic>
      </p:graphicFrame>
      <p:pic>
        <p:nvPicPr>
          <p:cNvPr id="6" name="Рисунок 5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73291" y="132149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6264696" cy="100811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фонд “Новый выбор”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632848" cy="4104456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Основной задачей было: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случае обнаружения нарушений и/или злоупотребления реализации городской программы «Николаевский двор» (составляющей Программы реформирования и развития жилищно-коммунального хозяйства города Николаева на 2010-2014 годы), составить и подать заявления в контролирующие органы – государственную финансовую инспекцию, антимонопольный комитет, суд первой инстанции.</a:t>
            </a:r>
          </a:p>
          <a:p>
            <a:pPr algn="just"/>
            <a:endParaRPr lang="ru-RU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27650" r:id="rId3" imgW="3724656" imgH="3803904" progId="">
              <p:embed/>
            </p:oleObj>
          </a:graphicData>
        </a:graphic>
      </p:graphicFrame>
      <p:pic>
        <p:nvPicPr>
          <p:cNvPr id="6" name="Рисунок 5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73291" y="132149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908720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8280920" cy="47525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4 месяца проекта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СДЕЛАНО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проведено 5 заседаний рабочей группы;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подготовлен и подан запрос в департамент жилищно-коммунального хозяйства Николаевского городского совета;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получен ответ от департамента ЖКХ, на основании которого подготовлено и подано 4 запроса в районные администрации города Николаева;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возник вопрос по Администрации Ленинского района, решен с помощью Начальника Департамента ЖКХ на личном приеме;</a:t>
            </a:r>
          </a:p>
          <a:p>
            <a:pPr algn="just">
              <a:buFont typeface="Arial" pitchFamily="34" charset="0"/>
              <a:buChar char="•"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18434" r:id="rId3" imgW="3724656" imgH="3803904" progId="">
              <p:embed/>
            </p:oleObj>
          </a:graphicData>
        </a:graphic>
      </p:graphicFrame>
      <p:pic>
        <p:nvPicPr>
          <p:cNvPr id="6" name="Рисунок 5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08720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280920" cy="47525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4 месяца проекта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СДЕЛАНО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получены ответы на все запросы;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рабочая группа изучила материалы;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строитель-сметчик подготовил анализ сметной документации;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рабочей группой исследованы 3 объекта;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написана и опубликована статья;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составлено и написано письмо – обращение начальнику Администрации центрального района.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260648"/>
          <a:ext cx="1274440" cy="1300991"/>
        </p:xfrm>
        <a:graphic>
          <a:graphicData uri="http://schemas.openxmlformats.org/presentationml/2006/ole">
            <p:oleObj spid="_x0000_s22530" r:id="rId3" imgW="3724656" imgH="3803904" progId="">
              <p:embed/>
            </p:oleObj>
          </a:graphicData>
        </a:graphic>
      </p:graphicFrame>
      <p:pic>
        <p:nvPicPr>
          <p:cNvPr id="6" name="Рисунок 5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84" y="836712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8280920" cy="47525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4 месяца проекта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СДЕЛАНО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получены ответы на все запросы;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рабочая группа изучила материалы;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строитель-сметчик подготовил анализ сметной документации;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рабочей группой исследованы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объекта;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написана и опубликована статья;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составлено и отправлено письмо – обращение начальнику Администрации центрального района.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23554" r:id="rId3" imgW="3724656" imgH="3803904" progId="">
              <p:embed/>
            </p:oleObj>
          </a:graphicData>
        </a:graphic>
      </p:graphicFrame>
      <p:pic>
        <p:nvPicPr>
          <p:cNvPr id="6" name="Рисунок 5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84" y="836712"/>
            <a:ext cx="7344816" cy="12961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Молодежный фонд “Новый выбор”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296" y="2996952"/>
            <a:ext cx="1440160" cy="2808312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740352" y="188640"/>
          <a:ext cx="1274440" cy="1300991"/>
        </p:xfrm>
        <a:graphic>
          <a:graphicData uri="http://schemas.openxmlformats.org/presentationml/2006/ole">
            <p:oleObj spid="_x0000_s29698" r:id="rId3" imgW="3724656" imgH="3803904" progId="">
              <p:embed/>
            </p:oleObj>
          </a:graphicData>
        </a:graphic>
      </p:graphicFrame>
      <p:pic>
        <p:nvPicPr>
          <p:cNvPr id="6" name="Рисунок 5" descr="banner"/>
          <p:cNvPicPr/>
          <p:nvPr/>
        </p:nvPicPr>
        <p:blipFill>
          <a:blip r:embed="rId4" cstate="print"/>
          <a:srcRect r="87834" b="17355"/>
          <a:stretch>
            <a:fillRect/>
          </a:stretch>
        </p:blipFill>
        <p:spPr bwMode="auto">
          <a:xfrm rot="-43200000">
            <a:off x="323528" y="140905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251520" y="1340768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29699" name="Picture 3" descr="C:\Documents and Settings\Администратор\Рабочий стол\3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556792"/>
            <a:ext cx="3761440" cy="5177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521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Молодежный фонд “Новый выбор”      </vt:lpstr>
      <vt:lpstr>Молодежный фонд “Новый выбор”      </vt:lpstr>
      <vt:lpstr>Молодежный фонд “Новый выбор”      </vt:lpstr>
      <vt:lpstr>Молодежный фонд “Новый выбор”  </vt:lpstr>
      <vt:lpstr>Молодежный фонд “Новый выбор”  </vt:lpstr>
      <vt:lpstr>Молодежный фонд “Новый выбор”      </vt:lpstr>
      <vt:lpstr>Молодежный фонд “Новый выбор”      </vt:lpstr>
      <vt:lpstr>Молодежный фонд “Новый выбор”      </vt:lpstr>
      <vt:lpstr>Молодежный фонд “Новый выбор”      </vt:lpstr>
      <vt:lpstr>Молодежный фонд “Новый выбор”      </vt:lpstr>
      <vt:lpstr>Молодежный фонд “Новый выбор”      </vt:lpstr>
      <vt:lpstr>Молодежный фонд “Новый выбор”      </vt:lpstr>
      <vt:lpstr>Молодежный фонд “Новый выбор”      </vt:lpstr>
      <vt:lpstr>Молодежный фонд “Новый выбор”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 </cp:lastModifiedBy>
  <cp:revision>94</cp:revision>
  <dcterms:modified xsi:type="dcterms:W3CDTF">2015-07-17T10:39:20Z</dcterms:modified>
</cp:coreProperties>
</file>