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sldIdLst>
    <p:sldId id="278" r:id="rId2"/>
    <p:sldId id="279" r:id="rId3"/>
    <p:sldId id="280" r:id="rId4"/>
    <p:sldId id="273" r:id="rId5"/>
    <p:sldId id="263" r:id="rId6"/>
    <p:sldId id="275" r:id="rId7"/>
    <p:sldId id="264" r:id="rId8"/>
    <p:sldId id="256" r:id="rId9"/>
    <p:sldId id="27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00CC"/>
    <a:srgbClr val="FF66FF"/>
    <a:srgbClr val="66FF66"/>
    <a:srgbClr val="FF0066"/>
    <a:srgbClr val="00CCFF"/>
    <a:srgbClr val="0033CC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982" autoAdjust="0"/>
    <p:restoredTop sz="98919" autoAdjust="0"/>
  </p:normalViewPr>
  <p:slideViewPr>
    <p:cSldViewPr>
      <p:cViewPr varScale="1">
        <p:scale>
          <a:sx n="90" d="100"/>
          <a:sy n="90" d="100"/>
        </p:scale>
        <p:origin x="-11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r>
            <a:rPr lang="ru-RU" sz="2000" b="0" dirty="0" err="1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Складання</a:t>
          </a:r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проекту бюджету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r>
            <a:rPr lang="ru-RU" sz="2000" dirty="0" err="1" smtClean="0"/>
            <a:t>Розгляд</a:t>
          </a:r>
          <a:r>
            <a:rPr lang="ru-RU" sz="2000" dirty="0" smtClean="0"/>
            <a:t> проекту бюджету</a:t>
          </a:r>
          <a:endParaRPr lang="ru-RU" sz="2000" dirty="0"/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r>
            <a:rPr lang="ru-RU" sz="2000" dirty="0" err="1" smtClean="0"/>
            <a:t>Затвердження</a:t>
          </a:r>
          <a:r>
            <a:rPr lang="ru-RU" sz="2000" dirty="0" smtClean="0"/>
            <a:t> проекту бюджету</a:t>
          </a:r>
          <a:endParaRPr lang="ru-RU" sz="2000" dirty="0"/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1052C29D-953B-49F2-9CE0-7929A6FBB5E3}">
      <dgm:prSet custT="1"/>
      <dgm:spPr/>
      <dgm:t>
        <a:bodyPr/>
        <a:lstStyle/>
        <a:p>
          <a:endParaRPr lang="ru-RU" sz="1800" dirty="0"/>
        </a:p>
      </dgm:t>
    </dgm:pt>
    <dgm:pt modelId="{0EC18001-2BBE-4EB7-98D1-ACE6CBE6459E}" type="parTrans" cxnId="{A2CA489E-59E6-4602-9791-DFAA7D655CA1}">
      <dgm:prSet/>
      <dgm:spPr/>
    </dgm:pt>
    <dgm:pt modelId="{A8554D76-3D90-42B4-A7CD-97F344AB4236}" type="sibTrans" cxnId="{A2CA489E-59E6-4602-9791-DFAA7D655CA1}">
      <dgm:prSet/>
      <dgm:spPr/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45133" custScaleY="220419" custLinFactNeighborX="-100000" custLinFactNeighborY="26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161531" custLinFactNeighborY="-87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45330" custScaleY="221961" custLinFactNeighborX="-100000" custLinFactNeighborY="280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267462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46007" custScaleY="231532" custLinFactY="2555" custLinFactNeighborX="-10000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Y="10502" custLinFactNeighborX="-274" custLinFactNeighborY="100000">
        <dgm:presLayoutVars>
          <dgm:bulletEnabled val="1"/>
        </dgm:presLayoutVars>
      </dgm:prSet>
      <dgm:spPr/>
    </dgm:pt>
  </dgm:ptLst>
  <dgm:cxnLst>
    <dgm:cxn modelId="{1243125A-621C-4A80-A1CB-2E524E989A32}" type="presOf" srcId="{47DE6AAF-E77F-41E5-887E-2B7590088927}" destId="{B6324098-4C94-444C-ACA4-D91C5374D090}" srcOrd="1" destOrd="0" presId="urn:microsoft.com/office/officeart/2005/8/layout/list1"/>
    <dgm:cxn modelId="{E0CF4127-259F-4CF2-A8BB-D1AF3A644FE7}" type="presOf" srcId="{F72C9C6D-6A51-4247-87A4-1575277B074F}" destId="{4EDB460E-EA2F-4B80-AEEC-65936D828CCA}" srcOrd="0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A2CA489E-59E6-4602-9791-DFAA7D655CA1}" srcId="{9627A623-F456-49E6-9CEE-DAA3672B5407}" destId="{1052C29D-953B-49F2-9CE0-7929A6FBB5E3}" srcOrd="0" destOrd="0" parTransId="{0EC18001-2BBE-4EB7-98D1-ACE6CBE6459E}" sibTransId="{A8554D76-3D90-42B4-A7CD-97F344AB4236}"/>
    <dgm:cxn modelId="{70F92587-2D1D-432D-B573-8D25383A9AEC}" type="presOf" srcId="{9627A623-F456-49E6-9CEE-DAA3672B5407}" destId="{F8FFED77-E205-4786-9C92-75818F45B3C3}" srcOrd="1" destOrd="0" presId="urn:microsoft.com/office/officeart/2005/8/layout/list1"/>
    <dgm:cxn modelId="{CE50C70F-E0EF-421E-A74F-55C3DD1B5744}" type="presOf" srcId="{9627A623-F456-49E6-9CEE-DAA3672B5407}" destId="{E7FC8D2D-AAE0-49BA-AE07-D93E3B7B6599}" srcOrd="0" destOrd="0" presId="urn:microsoft.com/office/officeart/2005/8/layout/list1"/>
    <dgm:cxn modelId="{F15BC0E9-B082-43D0-9A55-D2FF76708335}" type="presOf" srcId="{1052C29D-953B-49F2-9CE0-7929A6FBB5E3}" destId="{3F006C1C-44CC-40A3-93A0-4C77B17DE774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916F2BA0-7BDD-4BAE-896A-E9CC343332C9}" type="presOf" srcId="{218221A9-4C38-4F17-9344-04F7516440AE}" destId="{26F08A94-15C6-481E-9154-B20A5FEF7382}" srcOrd="1" destOrd="0" presId="urn:microsoft.com/office/officeart/2005/8/layout/list1"/>
    <dgm:cxn modelId="{7B4EFF38-F135-4A4E-9D2C-8B8204AC4351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9C9338A0-FB5C-4EA1-B51B-08B642452D5C}" type="presOf" srcId="{47DE6AAF-E77F-41E5-887E-2B7590088927}" destId="{537D21AA-C489-45EE-A8B2-F1889B87C301}" srcOrd="0" destOrd="0" presId="urn:microsoft.com/office/officeart/2005/8/layout/list1"/>
    <dgm:cxn modelId="{3EAF83DC-0E8B-45CA-872A-6771E6572922}" type="presParOf" srcId="{4EDB460E-EA2F-4B80-AEEC-65936D828CCA}" destId="{A43CDFDD-DB88-40D3-B31F-08B0A5D02257}" srcOrd="0" destOrd="0" presId="urn:microsoft.com/office/officeart/2005/8/layout/list1"/>
    <dgm:cxn modelId="{A78C41CE-C874-4338-BE71-FB1AC1E4D02E}" type="presParOf" srcId="{A43CDFDD-DB88-40D3-B31F-08B0A5D02257}" destId="{E7FC8D2D-AAE0-49BA-AE07-D93E3B7B6599}" srcOrd="0" destOrd="0" presId="urn:microsoft.com/office/officeart/2005/8/layout/list1"/>
    <dgm:cxn modelId="{DFD12103-A6AA-4DEF-AD6D-76705E61CA70}" type="presParOf" srcId="{A43CDFDD-DB88-40D3-B31F-08B0A5D02257}" destId="{F8FFED77-E205-4786-9C92-75818F45B3C3}" srcOrd="1" destOrd="0" presId="urn:microsoft.com/office/officeart/2005/8/layout/list1"/>
    <dgm:cxn modelId="{49665920-B872-4D98-B43B-34A278AE731B}" type="presParOf" srcId="{4EDB460E-EA2F-4B80-AEEC-65936D828CCA}" destId="{75FCF280-A800-4A52-9348-48B5CE864AA0}" srcOrd="1" destOrd="0" presId="urn:microsoft.com/office/officeart/2005/8/layout/list1"/>
    <dgm:cxn modelId="{FA912F85-219E-4AAB-AD13-B5FADB84D6B0}" type="presParOf" srcId="{4EDB460E-EA2F-4B80-AEEC-65936D828CCA}" destId="{3F006C1C-44CC-40A3-93A0-4C77B17DE774}" srcOrd="2" destOrd="0" presId="urn:microsoft.com/office/officeart/2005/8/layout/list1"/>
    <dgm:cxn modelId="{7431B7E5-7587-4098-BC52-DF5660221B6F}" type="presParOf" srcId="{4EDB460E-EA2F-4B80-AEEC-65936D828CCA}" destId="{DB434631-6144-4228-8D06-27AB84B1D686}" srcOrd="3" destOrd="0" presId="urn:microsoft.com/office/officeart/2005/8/layout/list1"/>
    <dgm:cxn modelId="{350B610E-B6F4-4466-88D9-2964C804FAAB}" type="presParOf" srcId="{4EDB460E-EA2F-4B80-AEEC-65936D828CCA}" destId="{A0BDE4B3-C4CF-48C6-9A36-500B2C3489D7}" srcOrd="4" destOrd="0" presId="urn:microsoft.com/office/officeart/2005/8/layout/list1"/>
    <dgm:cxn modelId="{8F04115A-D833-4F84-8807-0526E2701F6E}" type="presParOf" srcId="{A0BDE4B3-C4CF-48C6-9A36-500B2C3489D7}" destId="{A8C73946-C8F9-4786-96E6-D3060C361670}" srcOrd="0" destOrd="0" presId="urn:microsoft.com/office/officeart/2005/8/layout/list1"/>
    <dgm:cxn modelId="{2356B302-84ED-4994-AD26-DFAEEFCA9031}" type="presParOf" srcId="{A0BDE4B3-C4CF-48C6-9A36-500B2C3489D7}" destId="{26F08A94-15C6-481E-9154-B20A5FEF7382}" srcOrd="1" destOrd="0" presId="urn:microsoft.com/office/officeart/2005/8/layout/list1"/>
    <dgm:cxn modelId="{480CC127-7EB7-4E0A-8978-B67A484707DE}" type="presParOf" srcId="{4EDB460E-EA2F-4B80-AEEC-65936D828CCA}" destId="{01F7E01B-2FE7-4714-993D-04B86A559172}" srcOrd="5" destOrd="0" presId="urn:microsoft.com/office/officeart/2005/8/layout/list1"/>
    <dgm:cxn modelId="{8ED53E06-B71E-4B48-B285-258B4E2BFBE4}" type="presParOf" srcId="{4EDB460E-EA2F-4B80-AEEC-65936D828CCA}" destId="{82E27E00-3670-49D0-864C-CE6F328784BA}" srcOrd="6" destOrd="0" presId="urn:microsoft.com/office/officeart/2005/8/layout/list1"/>
    <dgm:cxn modelId="{CBD2677A-627E-4EEC-B9A2-6D9C3F67931E}" type="presParOf" srcId="{4EDB460E-EA2F-4B80-AEEC-65936D828CCA}" destId="{4FBEA8CE-36EC-4653-AD90-08F2B7C28F2F}" srcOrd="7" destOrd="0" presId="urn:microsoft.com/office/officeart/2005/8/layout/list1"/>
    <dgm:cxn modelId="{EBEA76E0-A48E-44EE-A582-E4785A9B476D}" type="presParOf" srcId="{4EDB460E-EA2F-4B80-AEEC-65936D828CCA}" destId="{AB243640-CBD1-43F3-9550-87CD853188CF}" srcOrd="8" destOrd="0" presId="urn:microsoft.com/office/officeart/2005/8/layout/list1"/>
    <dgm:cxn modelId="{5D8C735E-54B7-4FDB-98B6-71D6A85DF7E6}" type="presParOf" srcId="{AB243640-CBD1-43F3-9550-87CD853188CF}" destId="{537D21AA-C489-45EE-A8B2-F1889B87C301}" srcOrd="0" destOrd="0" presId="urn:microsoft.com/office/officeart/2005/8/layout/list1"/>
    <dgm:cxn modelId="{F6C48EFF-A5EE-4544-8F80-60FEBCDD6B4C}" type="presParOf" srcId="{AB243640-CBD1-43F3-9550-87CD853188CF}" destId="{B6324098-4C94-444C-ACA4-D91C5374D090}" srcOrd="1" destOrd="0" presId="urn:microsoft.com/office/officeart/2005/8/layout/list1"/>
    <dgm:cxn modelId="{82839AF4-A6B8-4BF8-A7AE-612502C3EBAA}" type="presParOf" srcId="{4EDB460E-EA2F-4B80-AEEC-65936D828CCA}" destId="{A0859D56-97BB-4716-9C87-9D28D85A49EB}" srcOrd="9" destOrd="0" presId="urn:microsoft.com/office/officeart/2005/8/layout/list1"/>
    <dgm:cxn modelId="{E62EC178-827D-430D-95F6-D892878FCD78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006C1C-44CC-40A3-93A0-4C77B17DE774}">
      <dsp:nvSpPr>
        <dsp:cNvPr id="0" name=""/>
        <dsp:cNvSpPr/>
      </dsp:nvSpPr>
      <dsp:spPr>
        <a:xfrm>
          <a:off x="0" y="762360"/>
          <a:ext cx="7358114" cy="6105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071" tIns="312420" rIns="571071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0" y="762360"/>
        <a:ext cx="7358114" cy="610587"/>
      </dsp:txXfrm>
    </dsp:sp>
    <dsp:sp modelId="{F8FFED77-E205-4786-9C92-75818F45B3C3}">
      <dsp:nvSpPr>
        <dsp:cNvPr id="0" name=""/>
        <dsp:cNvSpPr/>
      </dsp:nvSpPr>
      <dsp:spPr>
        <a:xfrm>
          <a:off x="0" y="90555"/>
          <a:ext cx="2324656" cy="97601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683" tIns="0" rIns="1946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err="1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Складання</a:t>
          </a:r>
          <a:r>
            <a:rPr lang="ru-RU" sz="2000" b="0" kern="12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проекту бюджету</a:t>
          </a:r>
          <a:endParaRPr lang="ru-RU" sz="2000" b="0" kern="120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90555"/>
        <a:ext cx="2324656" cy="976015"/>
      </dsp:txXfrm>
    </dsp:sp>
    <dsp:sp modelId="{82E27E00-3670-49D0-864C-CE6F328784BA}">
      <dsp:nvSpPr>
        <dsp:cNvPr id="0" name=""/>
        <dsp:cNvSpPr/>
      </dsp:nvSpPr>
      <dsp:spPr>
        <a:xfrm>
          <a:off x="0" y="2286440"/>
          <a:ext cx="7358114" cy="101100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3600000"/>
              <a:satOff val="-19565"/>
              <a:lumOff val="-2696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F08A94-15C6-481E-9154-B20A5FEF7382}">
      <dsp:nvSpPr>
        <dsp:cNvPr id="0" name=""/>
        <dsp:cNvSpPr/>
      </dsp:nvSpPr>
      <dsp:spPr>
        <a:xfrm>
          <a:off x="0" y="1649238"/>
          <a:ext cx="2334803" cy="982843"/>
        </a:xfrm>
        <a:prstGeom prst="roundRect">
          <a:avLst/>
        </a:prstGeom>
        <a:gradFill rotWithShape="0">
          <a:gsLst>
            <a:gs pos="0">
              <a:schemeClr val="accent5">
                <a:hueOff val="3600000"/>
                <a:satOff val="-19565"/>
                <a:lumOff val="-26961"/>
                <a:alphaOff val="0"/>
                <a:shade val="51000"/>
                <a:satMod val="130000"/>
              </a:schemeClr>
            </a:gs>
            <a:gs pos="80000">
              <a:schemeClr val="accent5">
                <a:hueOff val="3600000"/>
                <a:satOff val="-19565"/>
                <a:lumOff val="-26961"/>
                <a:alphaOff val="0"/>
                <a:shade val="93000"/>
                <a:satMod val="130000"/>
              </a:schemeClr>
            </a:gs>
            <a:gs pos="100000">
              <a:schemeClr val="accent5">
                <a:hueOff val="3600000"/>
                <a:satOff val="-19565"/>
                <a:lumOff val="-2696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683" tIns="0" rIns="1946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Розгляд</a:t>
          </a:r>
          <a:r>
            <a:rPr lang="ru-RU" sz="2000" kern="1200" dirty="0" smtClean="0"/>
            <a:t> проекту бюджету</a:t>
          </a:r>
          <a:endParaRPr lang="ru-RU" sz="2000" kern="1200" dirty="0"/>
        </a:p>
      </dsp:txBody>
      <dsp:txXfrm>
        <a:off x="0" y="1649238"/>
        <a:ext cx="2334803" cy="982843"/>
      </dsp:txXfrm>
    </dsp:sp>
    <dsp:sp modelId="{68FB6DFD-8703-4046-9703-C2FCDB4EF6BF}">
      <dsp:nvSpPr>
        <dsp:cNvPr id="0" name=""/>
        <dsp:cNvSpPr/>
      </dsp:nvSpPr>
      <dsp:spPr>
        <a:xfrm>
          <a:off x="0" y="4261065"/>
          <a:ext cx="7358114" cy="5252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7200000"/>
              <a:satOff val="-39130"/>
              <a:lumOff val="-5392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324098-4C94-444C-ACA4-D91C5374D090}">
      <dsp:nvSpPr>
        <dsp:cNvPr id="0" name=""/>
        <dsp:cNvSpPr/>
      </dsp:nvSpPr>
      <dsp:spPr>
        <a:xfrm>
          <a:off x="0" y="3761122"/>
          <a:ext cx="2369673" cy="1025223"/>
        </a:xfrm>
        <a:prstGeom prst="roundRect">
          <a:avLst/>
        </a:prstGeom>
        <a:gradFill rotWithShape="0">
          <a:gsLst>
            <a:gs pos="0">
              <a:schemeClr val="accent5">
                <a:hueOff val="7200000"/>
                <a:satOff val="-39130"/>
                <a:lumOff val="-53922"/>
                <a:alphaOff val="0"/>
                <a:shade val="51000"/>
                <a:satMod val="130000"/>
              </a:schemeClr>
            </a:gs>
            <a:gs pos="80000">
              <a:schemeClr val="accent5">
                <a:hueOff val="7200000"/>
                <a:satOff val="-39130"/>
                <a:lumOff val="-53922"/>
                <a:alphaOff val="0"/>
                <a:shade val="93000"/>
                <a:satMod val="130000"/>
              </a:schemeClr>
            </a:gs>
            <a:gs pos="100000">
              <a:schemeClr val="accent5">
                <a:hueOff val="7200000"/>
                <a:satOff val="-39130"/>
                <a:lumOff val="-5392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683" tIns="0" rIns="1946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Затвердження</a:t>
          </a:r>
          <a:r>
            <a:rPr lang="ru-RU" sz="2000" kern="1200" dirty="0" smtClean="0"/>
            <a:t> проекту бюджету</a:t>
          </a:r>
          <a:endParaRPr lang="ru-RU" sz="2000" kern="1200" dirty="0"/>
        </a:p>
      </dsp:txBody>
      <dsp:txXfrm>
        <a:off x="0" y="3761122"/>
        <a:ext cx="2369673" cy="10252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495D7-965A-4879-809E-3EA29682B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7A247-C63A-4E97-9C82-ABAD2021FD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610AC-54F5-43CA-B0EB-BC0BB98C5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B80C1-94AF-41D6-8ABA-41E43EA71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311DA-9164-455E-9792-82CBF20EA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A5C24-020B-418B-A325-C07317B29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C56EE-211E-4A2F-A80E-BF22692432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F2595-002D-4634-9F9D-707C0BD9B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04889-63B4-4430-8083-042828228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0AAD1-5047-4613-8B1B-5B473638A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DC440-D8F3-4971-8DC6-9E155F22C8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7BB42-AF36-4217-BAA4-A26D158AE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E6C10-F5DC-4BD3-847B-DBD0FEBD8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35F35-2261-4B72-9739-088907F80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BFC7296-8867-4FB9-9084-D03D63B61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</p:sldLayoutIdLst>
  <p:transition advTm="5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5" name="Rectangle 19"/>
          <p:cNvSpPr>
            <a:spLocks noChangeArrowheads="1"/>
          </p:cNvSpPr>
          <p:nvPr/>
        </p:nvSpPr>
        <p:spPr bwMode="auto">
          <a:xfrm>
            <a:off x="571500" y="785813"/>
            <a:ext cx="7643813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uk-UA" sz="2800" dirty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sz="900" b="1" i="1" dirty="0">
              <a:solidFill>
                <a:srgbClr val="66FF66"/>
              </a:solidFill>
            </a:endParaRPr>
          </a:p>
        </p:txBody>
      </p:sp>
      <p:pic>
        <p:nvPicPr>
          <p:cNvPr id="2051" name="Picture 11" descr="D:\комп\все фото\100_41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0"/>
            <a:ext cx="300037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12" descr="D:\комп\все фото\100_42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1250" y="1785938"/>
            <a:ext cx="295275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4" descr="image (23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88" y="2000250"/>
            <a:ext cx="321468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4" descr="SAM_078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07181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22" descr="SAM_076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3" y="4357688"/>
            <a:ext cx="3071812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24" descr="SAM_079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25" y="4500563"/>
            <a:ext cx="31432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26" descr="IMG_116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00375" y="0"/>
            <a:ext cx="3143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28" descr="/Files/images/IMG_701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2875" y="2071688"/>
            <a:ext cx="314325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20" descr="SAM_08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43625" y="4500563"/>
            <a:ext cx="300037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285750" y="2143125"/>
            <a:ext cx="8858250" cy="4632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66"/>
                </a:solidFill>
              </a:rPr>
              <a:t>Бюджет </a:t>
            </a:r>
            <a:r>
              <a:rPr lang="ru-RU" sz="2400" b="1" i="1" dirty="0" err="1">
                <a:solidFill>
                  <a:srgbClr val="FF0066"/>
                </a:solidFill>
              </a:rPr>
              <a:t>Добренської</a:t>
            </a:r>
            <a:r>
              <a:rPr lang="ru-RU" sz="2400" b="1" i="1" dirty="0">
                <a:solidFill>
                  <a:srgbClr val="FF0066"/>
                </a:solidFill>
              </a:rPr>
              <a:t> </a:t>
            </a:r>
            <a:r>
              <a:rPr lang="ru-RU" sz="2400" b="1" i="1" dirty="0" err="1">
                <a:solidFill>
                  <a:srgbClr val="FF0066"/>
                </a:solidFill>
              </a:rPr>
              <a:t>сільської</a:t>
            </a:r>
            <a:r>
              <a:rPr lang="ru-RU" sz="2400" b="1" i="1" dirty="0">
                <a:solidFill>
                  <a:srgbClr val="FF0066"/>
                </a:solidFill>
              </a:rPr>
              <a:t> </a:t>
            </a:r>
            <a:r>
              <a:rPr lang="ru-RU" sz="2400" b="1" i="1" dirty="0" err="1">
                <a:solidFill>
                  <a:srgbClr val="FF0066"/>
                </a:solidFill>
              </a:rPr>
              <a:t>ради-з</a:t>
            </a:r>
            <a:r>
              <a:rPr lang="ru-RU" sz="2400" b="1" i="1" dirty="0">
                <a:solidFill>
                  <a:srgbClr val="FF0066"/>
                </a:solidFill>
              </a:rPr>
              <a:t> людьми та для </a:t>
            </a:r>
            <a:r>
              <a:rPr lang="ru-RU" sz="2400" b="1" i="1" dirty="0" err="1">
                <a:solidFill>
                  <a:srgbClr val="FF0066"/>
                </a:solidFill>
              </a:rPr>
              <a:t>людей:прозорий,відкритий,доступний</a:t>
            </a:r>
            <a:r>
              <a:rPr lang="ru-RU" sz="2400" b="1" i="1" dirty="0">
                <a:solidFill>
                  <a:srgbClr val="FF0066"/>
                </a:solidFill>
              </a:rPr>
              <a:t> </a:t>
            </a:r>
          </a:p>
          <a:p>
            <a:pPr algn="ctr">
              <a:defRPr/>
            </a:pPr>
            <a:endParaRPr lang="uk-UA" sz="2400" b="1" i="1" dirty="0">
              <a:solidFill>
                <a:srgbClr val="FF0066"/>
              </a:solidFill>
            </a:endParaRPr>
          </a:p>
          <a:p>
            <a:pPr algn="ctr">
              <a:defRPr/>
            </a:pPr>
            <a:endParaRPr lang="uk-UA" sz="2400" b="1" i="1" dirty="0">
              <a:solidFill>
                <a:srgbClr val="FF0066"/>
              </a:solidFill>
            </a:endParaRPr>
          </a:p>
          <a:p>
            <a:pPr algn="ctr">
              <a:defRPr/>
            </a:pPr>
            <a:endParaRPr lang="uk-UA" sz="2400" b="1" i="1" dirty="0">
              <a:solidFill>
                <a:srgbClr val="FF0066"/>
              </a:solidFill>
            </a:endParaRPr>
          </a:p>
          <a:p>
            <a:pPr algn="ctr">
              <a:defRPr/>
            </a:pPr>
            <a:endParaRPr lang="uk-UA" sz="2400" b="1" i="1" dirty="0">
              <a:solidFill>
                <a:srgbClr val="FF0066"/>
              </a:solidFill>
            </a:endParaRPr>
          </a:p>
          <a:p>
            <a:pPr algn="ctr">
              <a:defRPr/>
            </a:pPr>
            <a:endParaRPr lang="uk-UA" sz="2400" b="1" i="1" dirty="0">
              <a:solidFill>
                <a:srgbClr val="FF0066"/>
              </a:solidFill>
            </a:endParaRPr>
          </a:p>
          <a:p>
            <a:pPr algn="ctr">
              <a:defRPr/>
            </a:pPr>
            <a:endParaRPr lang="uk-UA" sz="2400" b="1" i="1" dirty="0">
              <a:solidFill>
                <a:srgbClr val="FF0066"/>
              </a:solidFill>
            </a:endParaRPr>
          </a:p>
          <a:p>
            <a:pPr algn="ctr">
              <a:defRPr/>
            </a:pPr>
            <a:endParaRPr lang="uk-UA" sz="2400" b="1" i="1" dirty="0">
              <a:solidFill>
                <a:srgbClr val="FF0066"/>
              </a:solidFill>
            </a:endParaRPr>
          </a:p>
          <a:p>
            <a:pPr algn="ctr">
              <a:defRPr/>
            </a:pPr>
            <a:endParaRPr lang="ru-RU" sz="2400" b="1" i="1" dirty="0">
              <a:solidFill>
                <a:srgbClr val="FF0066"/>
              </a:solidFill>
            </a:endParaRPr>
          </a:p>
          <a:p>
            <a:pPr algn="just">
              <a:defRPr/>
            </a:pP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В рамках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програми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малих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грант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</a:rPr>
              <a:t>ів”Солідарні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</a:rPr>
              <a:t> дії об*єднань громадян і місцевого бізнесу для ефективних бюджетів Миколаївщини-2016”,реалізації проекту</a:t>
            </a:r>
            <a:endParaRPr lang="ru-RU" sz="900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defRPr/>
            </a:pP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Місцевий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бюджет 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з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людьми та для людей –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прозорий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,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відкритий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та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зрозумілий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,через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громадський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моніторинг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який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реалізує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ГО «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Мрії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збуваються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» (с. Добре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Баштанського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району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Миколаївської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області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») при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підтримці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ГО «Фонд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розвитку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міста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Миколаєва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» за </a:t>
            </a:r>
            <a:r>
              <a:rPr lang="ru-RU" sz="900" dirty="0" err="1">
                <a:solidFill>
                  <a:schemeClr val="tx2">
                    <a:lumMod val="50000"/>
                  </a:schemeClr>
                </a:solidFill>
              </a:rPr>
              <a:t>кошти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 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</a:rPr>
              <a:t>NED (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м. Вашингтон, США))</a:t>
            </a:r>
          </a:p>
          <a:p>
            <a:pPr algn="just">
              <a:defRPr/>
            </a:pPr>
            <a:r>
              <a:rPr lang="uk-UA" sz="2800" dirty="0">
                <a:solidFill>
                  <a:schemeClr val="tx2">
                    <a:lumMod val="50000"/>
                  </a:schemeClr>
                </a:solidFill>
              </a:rPr>
              <a:t>                                      </a:t>
            </a:r>
            <a:r>
              <a:rPr lang="uk-UA" sz="1000" dirty="0">
                <a:solidFill>
                  <a:schemeClr val="tx2">
                    <a:lumMod val="50000"/>
                  </a:schemeClr>
                </a:solidFill>
              </a:rPr>
              <a:t>2016 р.</a:t>
            </a:r>
            <a:endParaRPr lang="ru-RU" sz="9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88913"/>
            <a:ext cx="6696075" cy="50403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b="1" i="1" smtClean="0"/>
              <a:t>Бюджет для мешканців Добренської громади розроблений з метою ознайомлення місцевих мешканців в доступній формі,написаній людською  мовою для широкого кола зацікавлених користувачів</a:t>
            </a:r>
          </a:p>
        </p:txBody>
      </p:sp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0850" y="4143375"/>
            <a:ext cx="34544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Выгнутая вниз стрелка 60"/>
          <p:cNvSpPr/>
          <p:nvPr/>
        </p:nvSpPr>
        <p:spPr>
          <a:xfrm rot="10800000">
            <a:off x="3276600" y="2425700"/>
            <a:ext cx="5759450" cy="715963"/>
          </a:xfrm>
          <a:prstGeom prst="curvedUpArrow">
            <a:avLst>
              <a:gd name="adj1" fmla="val 35040"/>
              <a:gd name="adj2" fmla="val 50000"/>
              <a:gd name="adj3" fmla="val 1480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14350" y="377825"/>
            <a:ext cx="7508875" cy="5254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таке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бюджет?</a:t>
            </a:r>
            <a:endParaRPr lang="en-US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684213" y="981075"/>
            <a:ext cx="7991475" cy="4178300"/>
            <a:chOff x="827584" y="1916832"/>
            <a:chExt cx="7416824" cy="4179168"/>
          </a:xfrm>
        </p:grpSpPr>
        <p:sp>
          <p:nvSpPr>
            <p:cNvPr id="4108" name="AutoShape 4"/>
            <p:cNvSpPr>
              <a:spLocks noChangeArrowheads="1"/>
            </p:cNvSpPr>
            <p:nvPr/>
          </p:nvSpPr>
          <p:spPr bwMode="gray">
            <a:xfrm>
              <a:off x="827584" y="2368550"/>
              <a:ext cx="2479179" cy="28575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09" name="AutoShape 5"/>
            <p:cNvSpPr>
              <a:spLocks noChangeArrowheads="1"/>
            </p:cNvSpPr>
            <p:nvPr/>
          </p:nvSpPr>
          <p:spPr bwMode="gray">
            <a:xfrm>
              <a:off x="899592" y="2376488"/>
              <a:ext cx="2375421" cy="2803525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10" name="AutoShape 6"/>
            <p:cNvSpPr>
              <a:spLocks noChangeArrowheads="1"/>
            </p:cNvSpPr>
            <p:nvPr/>
          </p:nvSpPr>
          <p:spPr bwMode="gray">
            <a:xfrm>
              <a:off x="899592" y="4440238"/>
              <a:ext cx="2364308" cy="7096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11" name="AutoShape 7"/>
            <p:cNvSpPr>
              <a:spLocks noChangeArrowheads="1"/>
            </p:cNvSpPr>
            <p:nvPr/>
          </p:nvSpPr>
          <p:spPr bwMode="gray">
            <a:xfrm>
              <a:off x="899592" y="2398713"/>
              <a:ext cx="2364308" cy="7080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12" name="AutoShape 8"/>
            <p:cNvSpPr>
              <a:spLocks noChangeArrowheads="1"/>
            </p:cNvSpPr>
            <p:nvPr/>
          </p:nvSpPr>
          <p:spPr bwMode="gray">
            <a:xfrm>
              <a:off x="1149350" y="5226050"/>
              <a:ext cx="2163763" cy="869950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13" name="AutoShape 9"/>
            <p:cNvSpPr>
              <a:spLocks noChangeArrowheads="1"/>
            </p:cNvSpPr>
            <p:nvPr/>
          </p:nvSpPr>
          <p:spPr bwMode="gray">
            <a:xfrm>
              <a:off x="961220" y="5249863"/>
              <a:ext cx="2302679" cy="7731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14" name="Text Box 16"/>
            <p:cNvSpPr txBox="1">
              <a:spLocks noChangeArrowheads="1"/>
            </p:cNvSpPr>
            <p:nvPr/>
          </p:nvSpPr>
          <p:spPr bwMode="gray">
            <a:xfrm>
              <a:off x="1403648" y="1988840"/>
              <a:ext cx="1297856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400">
                  <a:solidFill>
                    <a:srgbClr val="000000"/>
                  </a:solidFill>
                  <a:cs typeface="Arial" charset="0"/>
                </a:rPr>
                <a:t>Бюджет</a:t>
              </a:r>
              <a:endParaRPr lang="en-US">
                <a:cs typeface="Arial" charset="0"/>
              </a:endParaRPr>
            </a:p>
          </p:txBody>
        </p:sp>
        <p:sp>
          <p:nvSpPr>
            <p:cNvPr id="4115" name="Text Box 17"/>
            <p:cNvSpPr txBox="1">
              <a:spLocks noChangeArrowheads="1"/>
            </p:cNvSpPr>
            <p:nvPr/>
          </p:nvSpPr>
          <p:spPr bwMode="gray">
            <a:xfrm>
              <a:off x="827584" y="2564904"/>
              <a:ext cx="2448272" cy="193939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500">
                  <a:latin typeface="Times New Roman" pitchFamily="18" charset="0"/>
                  <a:cs typeface="Times New Roman" pitchFamily="18" charset="0"/>
                </a:rPr>
                <a:t>(від старонормандського </a:t>
              </a:r>
              <a:r>
                <a:rPr lang="ru-RU" sz="1500" i="1">
                  <a:latin typeface="Times New Roman" pitchFamily="18" charset="0"/>
                  <a:cs typeface="Times New Roman" pitchFamily="18" charset="0"/>
                </a:rPr>
                <a:t>bougette</a:t>
              </a:r>
              <a:r>
                <a:rPr lang="ru-RU" sz="1500">
                  <a:latin typeface="Times New Roman" pitchFamily="18" charset="0"/>
                  <a:cs typeface="Times New Roman" pitchFamily="18" charset="0"/>
                </a:rPr>
                <a:t> — кошіль, сумка, шкіряний мішок) — форма надходження та витрачання грошей , які призначенні для фінансового виконання  завдань та функцій місцевого самоврядування</a:t>
              </a:r>
              <a:endParaRPr lang="en-US" sz="1500">
                <a:cs typeface="Arial" charset="0"/>
              </a:endParaRPr>
            </a:p>
          </p:txBody>
        </p:sp>
        <p:sp>
          <p:nvSpPr>
            <p:cNvPr id="4116" name="AutoShape 19"/>
            <p:cNvSpPr>
              <a:spLocks noChangeArrowheads="1"/>
            </p:cNvSpPr>
            <p:nvPr/>
          </p:nvSpPr>
          <p:spPr bwMode="gray">
            <a:xfrm>
              <a:off x="3505200" y="2368550"/>
              <a:ext cx="2163763" cy="28575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17" name="AutoShape 20"/>
            <p:cNvSpPr>
              <a:spLocks noChangeArrowheads="1"/>
            </p:cNvSpPr>
            <p:nvPr/>
          </p:nvSpPr>
          <p:spPr bwMode="gray">
            <a:xfrm>
              <a:off x="3538538" y="2376488"/>
              <a:ext cx="2098675" cy="2803525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18" name="AutoShape 21"/>
            <p:cNvSpPr>
              <a:spLocks noChangeArrowheads="1"/>
            </p:cNvSpPr>
            <p:nvPr/>
          </p:nvSpPr>
          <p:spPr bwMode="gray">
            <a:xfrm>
              <a:off x="3556000" y="4440238"/>
              <a:ext cx="2070100" cy="7096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B3F2B9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19" name="AutoShape 22"/>
            <p:cNvSpPr>
              <a:spLocks noChangeArrowheads="1"/>
            </p:cNvSpPr>
            <p:nvPr/>
          </p:nvSpPr>
          <p:spPr bwMode="gray">
            <a:xfrm>
              <a:off x="3556000" y="2398713"/>
              <a:ext cx="2070100" cy="7080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0F7D4"/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20" name="Text Box 29"/>
            <p:cNvSpPr txBox="1">
              <a:spLocks noChangeArrowheads="1"/>
            </p:cNvSpPr>
            <p:nvPr/>
          </p:nvSpPr>
          <p:spPr bwMode="gray">
            <a:xfrm>
              <a:off x="3581400" y="2822575"/>
              <a:ext cx="2057400" cy="17085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500">
                  <a:latin typeface="Times New Roman" pitchFamily="18" charset="0"/>
                  <a:cs typeface="Times New Roman" pitchFamily="18" charset="0"/>
                </a:rPr>
                <a:t>надходження в бюджет грошові (податки юридичних </a:t>
              </a:r>
              <a:r>
                <a:rPr lang="uk-UA" sz="1500">
                  <a:latin typeface="Times New Roman" pitchFamily="18" charset="0"/>
                  <a:cs typeface="Times New Roman" pitchFamily="18" charset="0"/>
                </a:rPr>
                <a:t> та</a:t>
              </a:r>
              <a:r>
                <a:rPr lang="ru-RU" sz="1500">
                  <a:latin typeface="Times New Roman" pitchFamily="18" charset="0"/>
                  <a:cs typeface="Times New Roman" pitchFamily="18" charset="0"/>
                </a:rPr>
                <a:t> фізичних осіб, штрафи, адмін платежі, платежі та   збори, фінансовая допомога)</a:t>
              </a:r>
              <a:endParaRPr lang="en-US" sz="1500">
                <a:cs typeface="Arial" charset="0"/>
              </a:endParaRPr>
            </a:p>
          </p:txBody>
        </p:sp>
        <p:sp>
          <p:nvSpPr>
            <p:cNvPr id="4121" name="AutoShape 30"/>
            <p:cNvSpPr>
              <a:spLocks noChangeArrowheads="1"/>
            </p:cNvSpPr>
            <p:nvPr/>
          </p:nvSpPr>
          <p:spPr bwMode="gray">
            <a:xfrm>
              <a:off x="3508375" y="5226050"/>
              <a:ext cx="2163763" cy="869950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22" name="AutoShape 31"/>
            <p:cNvSpPr>
              <a:spLocks noChangeArrowheads="1"/>
            </p:cNvSpPr>
            <p:nvPr/>
          </p:nvSpPr>
          <p:spPr bwMode="gray">
            <a:xfrm>
              <a:off x="3552825" y="5249863"/>
              <a:ext cx="2070100" cy="7731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23" name="AutoShape 33"/>
            <p:cNvSpPr>
              <a:spLocks noChangeArrowheads="1"/>
            </p:cNvSpPr>
            <p:nvPr/>
          </p:nvSpPr>
          <p:spPr bwMode="gray">
            <a:xfrm>
              <a:off x="5867400" y="2368550"/>
              <a:ext cx="2163763" cy="28575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24" name="AutoShape 34"/>
            <p:cNvSpPr>
              <a:spLocks noChangeArrowheads="1"/>
            </p:cNvSpPr>
            <p:nvPr/>
          </p:nvSpPr>
          <p:spPr bwMode="gray">
            <a:xfrm>
              <a:off x="5900738" y="2376488"/>
              <a:ext cx="2343670" cy="2803525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25" name="AutoShape 35"/>
            <p:cNvSpPr>
              <a:spLocks noChangeArrowheads="1"/>
            </p:cNvSpPr>
            <p:nvPr/>
          </p:nvSpPr>
          <p:spPr bwMode="gray">
            <a:xfrm>
              <a:off x="5918200" y="4440238"/>
              <a:ext cx="2254200" cy="7096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F2EDA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26" name="AutoShape 36"/>
            <p:cNvSpPr>
              <a:spLocks noChangeArrowheads="1"/>
            </p:cNvSpPr>
            <p:nvPr/>
          </p:nvSpPr>
          <p:spPr bwMode="gray">
            <a:xfrm>
              <a:off x="5918200" y="2398713"/>
              <a:ext cx="2254200" cy="7080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8F5CC"/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grpSp>
          <p:nvGrpSpPr>
            <p:cNvPr id="3" name="Group 37"/>
            <p:cNvGrpSpPr>
              <a:grpSpLocks/>
            </p:cNvGrpSpPr>
            <p:nvPr/>
          </p:nvGrpSpPr>
          <p:grpSpPr bwMode="auto">
            <a:xfrm>
              <a:off x="6012160" y="1988840"/>
              <a:ext cx="2016224" cy="642938"/>
              <a:chOff x="1289" y="582"/>
              <a:chExt cx="668" cy="668"/>
            </a:xfrm>
          </p:grpSpPr>
          <p:sp>
            <p:nvSpPr>
              <p:cNvPr id="4142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cs typeface="Arial" charset="0"/>
                </a:endParaRPr>
              </a:p>
            </p:txBody>
          </p:sp>
          <p:sp>
            <p:nvSpPr>
              <p:cNvPr id="4143" name="Oval 39"/>
              <p:cNvSpPr>
                <a:spLocks noChangeArrowheads="1"/>
              </p:cNvSpPr>
              <p:nvPr/>
            </p:nvSpPr>
            <p:spPr bwMode="gray">
              <a:xfrm>
                <a:off x="1298" y="582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cs typeface="Arial" charset="0"/>
                </a:endParaRPr>
              </a:p>
            </p:txBody>
          </p:sp>
          <p:sp>
            <p:nvSpPr>
              <p:cNvPr id="4144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cs typeface="Arial" charset="0"/>
                </a:endParaRPr>
              </a:p>
            </p:txBody>
          </p:sp>
          <p:sp>
            <p:nvSpPr>
              <p:cNvPr id="4145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cs typeface="Arial" charset="0"/>
                </a:endParaRPr>
              </a:p>
            </p:txBody>
          </p:sp>
          <p:sp>
            <p:nvSpPr>
              <p:cNvPr id="4146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cs typeface="Arial" charset="0"/>
                </a:endParaRPr>
              </a:p>
            </p:txBody>
          </p:sp>
        </p:grpSp>
        <p:sp>
          <p:nvSpPr>
            <p:cNvPr id="37" name="Text Box 43"/>
            <p:cNvSpPr txBox="1">
              <a:spLocks noChangeArrowheads="1"/>
            </p:cNvSpPr>
            <p:nvPr/>
          </p:nvSpPr>
          <p:spPr bwMode="gray">
            <a:xfrm>
              <a:off x="6371785" y="1988285"/>
              <a:ext cx="1296545" cy="6462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b="1" dirty="0" err="1">
                  <a:solidFill>
                    <a:schemeClr val="accent4"/>
                  </a:solidFill>
                  <a:latin typeface="Times New Roman" pitchFamily="18" charset="0"/>
                  <a:cs typeface="Times New Roman" pitchFamily="18" charset="0"/>
                </a:rPr>
                <a:t>Видатки</a:t>
              </a:r>
              <a:r>
                <a:rPr lang="ru-RU" b="1" dirty="0">
                  <a:solidFill>
                    <a:schemeClr val="accent4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algn="ctr">
                <a:defRPr/>
              </a:pPr>
              <a:r>
                <a:rPr lang="ru-RU" b="1" dirty="0">
                  <a:solidFill>
                    <a:schemeClr val="accent4"/>
                  </a:solidFill>
                  <a:latin typeface="Times New Roman" pitchFamily="18" charset="0"/>
                  <a:cs typeface="Times New Roman" pitchFamily="18" charset="0"/>
                </a:rPr>
                <a:t>бюджету</a:t>
              </a:r>
              <a:endParaRPr lang="en-US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29" name="Text Box 44"/>
            <p:cNvSpPr txBox="1">
              <a:spLocks noChangeArrowheads="1"/>
            </p:cNvSpPr>
            <p:nvPr/>
          </p:nvSpPr>
          <p:spPr bwMode="gray">
            <a:xfrm>
              <a:off x="5943600" y="2822575"/>
              <a:ext cx="2228800" cy="17085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500">
                  <a:latin typeface="Times New Roman" pitchFamily="18" charset="0"/>
                  <a:cs typeface="Times New Roman" pitchFamily="18" charset="0"/>
                </a:rPr>
                <a:t>Виплати з бюджету гроші(соцвиплати населенню, утримання закладів (освіти, культури та інш), капітальні ремонти, благоустрій та інш)                                                          </a:t>
              </a:r>
            </a:p>
          </p:txBody>
        </p:sp>
        <p:sp>
          <p:nvSpPr>
            <p:cNvPr id="4130" name="AutoShape 45"/>
            <p:cNvSpPr>
              <a:spLocks noChangeArrowheads="1"/>
            </p:cNvSpPr>
            <p:nvPr/>
          </p:nvSpPr>
          <p:spPr bwMode="gray">
            <a:xfrm>
              <a:off x="5861050" y="5226050"/>
              <a:ext cx="2163763" cy="869950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31" name="AutoShape 46"/>
            <p:cNvSpPr>
              <a:spLocks noChangeArrowheads="1"/>
            </p:cNvSpPr>
            <p:nvPr/>
          </p:nvSpPr>
          <p:spPr bwMode="gray">
            <a:xfrm>
              <a:off x="5905499" y="5249863"/>
              <a:ext cx="2272090" cy="7731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32" name="Oval 38"/>
            <p:cNvSpPr>
              <a:spLocks noChangeArrowheads="1"/>
            </p:cNvSpPr>
            <p:nvPr/>
          </p:nvSpPr>
          <p:spPr bwMode="gray">
            <a:xfrm>
              <a:off x="971600" y="1916832"/>
              <a:ext cx="2160240" cy="64293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33" name="Oval 39"/>
            <p:cNvSpPr>
              <a:spLocks noChangeArrowheads="1"/>
            </p:cNvSpPr>
            <p:nvPr/>
          </p:nvSpPr>
          <p:spPr bwMode="gray">
            <a:xfrm>
              <a:off x="994237" y="1921644"/>
              <a:ext cx="2089094" cy="622726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34" name="Oval 40"/>
            <p:cNvSpPr>
              <a:spLocks noChangeArrowheads="1"/>
            </p:cNvSpPr>
            <p:nvPr/>
          </p:nvSpPr>
          <p:spPr bwMode="gray">
            <a:xfrm>
              <a:off x="1020108" y="1925494"/>
              <a:ext cx="2040586" cy="6073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35" name="Oval 41"/>
            <p:cNvSpPr>
              <a:spLocks noChangeArrowheads="1"/>
            </p:cNvSpPr>
            <p:nvPr/>
          </p:nvSpPr>
          <p:spPr bwMode="gray">
            <a:xfrm>
              <a:off x="1042746" y="1931269"/>
              <a:ext cx="1940335" cy="566902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36" name="Oval 42"/>
            <p:cNvSpPr>
              <a:spLocks noChangeArrowheads="1"/>
            </p:cNvSpPr>
            <p:nvPr/>
          </p:nvSpPr>
          <p:spPr bwMode="gray">
            <a:xfrm>
              <a:off x="1155932" y="1946669"/>
              <a:ext cx="1723665" cy="46102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37" name="Oval 38"/>
            <p:cNvSpPr>
              <a:spLocks noChangeArrowheads="1"/>
            </p:cNvSpPr>
            <p:nvPr/>
          </p:nvSpPr>
          <p:spPr bwMode="gray">
            <a:xfrm>
              <a:off x="3635896" y="1916832"/>
              <a:ext cx="1872208" cy="64293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38" name="Oval 39"/>
            <p:cNvSpPr>
              <a:spLocks noChangeArrowheads="1"/>
            </p:cNvSpPr>
            <p:nvPr/>
          </p:nvSpPr>
          <p:spPr bwMode="gray">
            <a:xfrm>
              <a:off x="3655515" y="1921644"/>
              <a:ext cx="1810548" cy="622726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39" name="Oval 40"/>
            <p:cNvSpPr>
              <a:spLocks noChangeArrowheads="1"/>
            </p:cNvSpPr>
            <p:nvPr/>
          </p:nvSpPr>
          <p:spPr bwMode="gray">
            <a:xfrm>
              <a:off x="3677937" y="1925494"/>
              <a:ext cx="1768508" cy="6073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40" name="Oval 41"/>
            <p:cNvSpPr>
              <a:spLocks noChangeArrowheads="1"/>
            </p:cNvSpPr>
            <p:nvPr/>
          </p:nvSpPr>
          <p:spPr bwMode="gray">
            <a:xfrm>
              <a:off x="3697556" y="1931269"/>
              <a:ext cx="1681624" cy="566902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141" name="Oval 42"/>
            <p:cNvSpPr>
              <a:spLocks noChangeArrowheads="1"/>
            </p:cNvSpPr>
            <p:nvPr/>
          </p:nvSpPr>
          <p:spPr bwMode="gray">
            <a:xfrm>
              <a:off x="3795650" y="1946669"/>
              <a:ext cx="1493843" cy="46102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>
                <a:cs typeface="Arial" charset="0"/>
              </a:endParaRPr>
            </a:p>
          </p:txBody>
        </p:sp>
      </p:grpSp>
      <p:sp>
        <p:nvSpPr>
          <p:cNvPr id="56" name="Text Box 43"/>
          <p:cNvSpPr txBox="1">
            <a:spLocks noChangeArrowheads="1"/>
          </p:cNvSpPr>
          <p:nvPr/>
        </p:nvSpPr>
        <p:spPr bwMode="gray">
          <a:xfrm>
            <a:off x="3924300" y="981075"/>
            <a:ext cx="1584325" cy="646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Доходи </a:t>
            </a:r>
          </a:p>
          <a:p>
            <a:pPr algn="ctr">
              <a:defRPr/>
            </a:pPr>
            <a:r>
              <a:rPr lang="ru-RU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бюджету</a:t>
            </a:r>
            <a:endParaRPr lang="en-US" b="1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 Box 43"/>
          <p:cNvSpPr txBox="1">
            <a:spLocks noChangeArrowheads="1"/>
          </p:cNvSpPr>
          <p:nvPr/>
        </p:nvSpPr>
        <p:spPr bwMode="gray">
          <a:xfrm>
            <a:off x="1331913" y="1052513"/>
            <a:ext cx="1295400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en-US" b="1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3" name="Прямоугольник 57"/>
          <p:cNvSpPr>
            <a:spLocks noChangeArrowheads="1"/>
          </p:cNvSpPr>
          <p:nvPr/>
        </p:nvSpPr>
        <p:spPr bwMode="auto">
          <a:xfrm>
            <a:off x="323850" y="4868863"/>
            <a:ext cx="8424863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Якщо видаткова частина бюджету перевщує дохідну,то бюджет  формується з дефіцитом.</a:t>
            </a:r>
          </a:p>
          <a:p>
            <a:pPr algn="ctr"/>
            <a:r>
              <a:rPr lang="ru-RU" sz="1500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Перевищення доходів над  видатками формує позитивний залишок бюджету   (</a:t>
            </a:r>
            <a:r>
              <a:rPr lang="ru-RU" sz="15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профіцит</a:t>
            </a:r>
            <a:r>
              <a:rPr lang="ru-RU" sz="1500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  <p:sp>
        <p:nvSpPr>
          <p:cNvPr id="60" name="Выгнутая вниз стрелка 59"/>
          <p:cNvSpPr/>
          <p:nvPr/>
        </p:nvSpPr>
        <p:spPr>
          <a:xfrm>
            <a:off x="3348038" y="3213100"/>
            <a:ext cx="5795962" cy="720725"/>
          </a:xfrm>
          <a:prstGeom prst="curvedUpArrow">
            <a:avLst>
              <a:gd name="adj1" fmla="val 35040"/>
              <a:gd name="adj2" fmla="val 50000"/>
              <a:gd name="adj3" fmla="val 1480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3757" y="5580856"/>
            <a:ext cx="8712968" cy="923330"/>
          </a:xfrm>
          <a:prstGeom prst="rect">
            <a:avLst/>
          </a:prstGeom>
          <a:solidFill>
            <a:srgbClr val="FDFDC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Збалансованність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бюджету по доходам 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видаткам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</a:t>
            </a:r>
          </a:p>
          <a:p>
            <a:pPr algn="ctr">
              <a:defRPr/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вимога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яку 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ставлять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перед 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органами,які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складають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затверджують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бюджет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6" descr="Почтовая бумага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5327650"/>
          </a:xfrm>
          <a:prstGeom prst="horizontalScroll">
            <a:avLst>
              <a:gd name="adj" fmla="val 18792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solidFill>
              <a:srgbClr val="993300"/>
            </a:solidFill>
            <a:round/>
          </a:ln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altLang="ru-RU" sz="2800" b="1" smtClean="0"/>
              <a:t>Бюджет</a:t>
            </a:r>
            <a:r>
              <a:rPr lang="ru-RU" altLang="ru-RU" sz="2400" b="1" smtClean="0"/>
              <a:t> Добренської сільської ради – це розрахунок доходів та видатків на фінансовий рік,який щорічно затверджується рішенням сесії сільської ради. Який ми маємо  право  обговорити на громадських слуханнях та ознайомитися на офіційному сайті Добренської сільської ради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188913"/>
            <a:ext cx="25177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57158" y="1500174"/>
          <a:ext cx="7358114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916238" y="1557338"/>
            <a:ext cx="5903912" cy="8925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300" dirty="0"/>
              <a:t>Робота по </a:t>
            </a:r>
            <a:r>
              <a:rPr lang="ru-RU" sz="1300" dirty="0" err="1"/>
              <a:t>складанню</a:t>
            </a:r>
            <a:r>
              <a:rPr lang="ru-RU" sz="1300" dirty="0"/>
              <a:t> </a:t>
            </a:r>
            <a:r>
              <a:rPr lang="ru-RU" sz="1300" dirty="0" smtClean="0"/>
              <a:t> </a:t>
            </a:r>
            <a:r>
              <a:rPr lang="ru-RU" sz="1300" dirty="0"/>
              <a:t>бюджету </a:t>
            </a:r>
            <a:r>
              <a:rPr lang="ru-RU" sz="1300" dirty="0" smtClean="0"/>
              <a:t> на </a:t>
            </a:r>
            <a:r>
              <a:rPr lang="ru-RU" sz="1300" dirty="0" err="1" smtClean="0"/>
              <a:t>слідуючий</a:t>
            </a:r>
            <a:r>
              <a:rPr lang="ru-RU" sz="1300" dirty="0" smtClean="0"/>
              <a:t> </a:t>
            </a:r>
            <a:r>
              <a:rPr lang="ru-RU" sz="1300" dirty="0" err="1" smtClean="0"/>
              <a:t>рік</a:t>
            </a:r>
            <a:r>
              <a:rPr lang="ru-RU" sz="1300" dirty="0" smtClean="0"/>
              <a:t> </a:t>
            </a:r>
            <a:r>
              <a:rPr lang="ru-RU" sz="1300" dirty="0" err="1" smtClean="0"/>
              <a:t>розпочинається</a:t>
            </a:r>
            <a:r>
              <a:rPr lang="ru-RU" sz="1300" dirty="0" smtClean="0"/>
              <a:t> </a:t>
            </a:r>
            <a:r>
              <a:rPr lang="ru-RU" sz="1300" dirty="0" err="1" smtClean="0"/>
              <a:t>згідно</a:t>
            </a:r>
            <a:r>
              <a:rPr lang="ru-RU" sz="1300" dirty="0" smtClean="0"/>
              <a:t> Бюджетного кодексу </a:t>
            </a:r>
            <a:r>
              <a:rPr lang="ru-RU" sz="1300" dirty="0" err="1" smtClean="0"/>
              <a:t>України</a:t>
            </a:r>
            <a:r>
              <a:rPr lang="ru-RU" sz="1300" dirty="0" smtClean="0"/>
              <a:t>  в </a:t>
            </a:r>
            <a:r>
              <a:rPr lang="ru-RU" sz="1300" dirty="0" err="1" smtClean="0"/>
              <a:t>серпні</a:t>
            </a:r>
            <a:r>
              <a:rPr lang="ru-RU" sz="1300" dirty="0" smtClean="0"/>
              <a:t> </a:t>
            </a:r>
            <a:r>
              <a:rPr lang="ru-RU" sz="1300" dirty="0" err="1" smtClean="0"/>
              <a:t>м-ці</a:t>
            </a:r>
            <a:r>
              <a:rPr lang="ru-RU" sz="1300" dirty="0" smtClean="0"/>
              <a:t> </a:t>
            </a:r>
            <a:r>
              <a:rPr lang="ru-RU" sz="1300" dirty="0" err="1" smtClean="0"/>
              <a:t>з</a:t>
            </a:r>
            <a:r>
              <a:rPr lang="ru-RU" sz="1300" dirty="0" smtClean="0"/>
              <a:t> </a:t>
            </a:r>
            <a:r>
              <a:rPr lang="ru-RU" sz="1300" dirty="0" err="1" smtClean="0"/>
              <a:t>бюджетних</a:t>
            </a:r>
            <a:r>
              <a:rPr lang="ru-RU" sz="1300" dirty="0" smtClean="0"/>
              <a:t> </a:t>
            </a:r>
            <a:r>
              <a:rPr lang="ru-RU" sz="1300" dirty="0" err="1" smtClean="0"/>
              <a:t>запитів</a:t>
            </a:r>
            <a:r>
              <a:rPr lang="ru-RU" sz="1300" dirty="0" smtClean="0"/>
              <a:t> , а </a:t>
            </a:r>
            <a:r>
              <a:rPr lang="ru-RU" sz="1300" dirty="0" err="1" smtClean="0"/>
              <a:t>потім</a:t>
            </a:r>
            <a:r>
              <a:rPr lang="ru-RU" sz="1300" dirty="0" smtClean="0"/>
              <a:t> </a:t>
            </a:r>
            <a:r>
              <a:rPr lang="ru-RU" sz="1300" dirty="0" err="1" smtClean="0"/>
              <a:t>з</a:t>
            </a:r>
            <a:r>
              <a:rPr lang="ru-RU" sz="1300" dirty="0" smtClean="0"/>
              <a:t> </a:t>
            </a:r>
            <a:r>
              <a:rPr lang="ru-RU" sz="1300" dirty="0" err="1" smtClean="0"/>
              <a:t>проектів</a:t>
            </a:r>
            <a:r>
              <a:rPr lang="ru-RU" sz="1300" dirty="0" smtClean="0"/>
              <a:t> </a:t>
            </a:r>
            <a:r>
              <a:rPr lang="ru-RU" sz="1300" dirty="0" err="1" smtClean="0"/>
              <a:t>бюджетів</a:t>
            </a:r>
            <a:r>
              <a:rPr lang="ru-RU" sz="1300" dirty="0" smtClean="0"/>
              <a:t> до </a:t>
            </a:r>
            <a:r>
              <a:rPr lang="ru-RU" sz="1300" dirty="0"/>
              <a:t>початку </a:t>
            </a:r>
            <a:r>
              <a:rPr lang="ru-RU" sz="1300" dirty="0" err="1"/>
              <a:t>фінансового</a:t>
            </a:r>
            <a:r>
              <a:rPr lang="ru-RU" sz="1300" dirty="0"/>
              <a:t> року </a:t>
            </a:r>
            <a:r>
              <a:rPr lang="ru-RU" sz="1300" dirty="0" err="1"/>
              <a:t>враховуючи</a:t>
            </a:r>
            <a:r>
              <a:rPr lang="ru-RU" sz="1300" dirty="0"/>
              <a:t> прогноз </a:t>
            </a:r>
            <a:r>
              <a:rPr lang="ru-RU" sz="1300" dirty="0" err="1"/>
              <a:t>показників</a:t>
            </a:r>
            <a:r>
              <a:rPr lang="ru-RU" sz="1300" dirty="0"/>
              <a:t>  </a:t>
            </a:r>
            <a:r>
              <a:rPr lang="ru-RU" sz="1300" dirty="0" err="1"/>
              <a:t>соціально-економічного</a:t>
            </a:r>
            <a:r>
              <a:rPr lang="ru-RU" sz="1300" dirty="0"/>
              <a:t> </a:t>
            </a:r>
            <a:r>
              <a:rPr lang="ru-RU" sz="1300" dirty="0" err="1"/>
              <a:t>розвитку</a:t>
            </a:r>
            <a:r>
              <a:rPr lang="ru-RU" sz="1300" dirty="0"/>
              <a:t>.</a:t>
            </a:r>
          </a:p>
        </p:txBody>
      </p:sp>
      <p:sp>
        <p:nvSpPr>
          <p:cNvPr id="6148" name="TextBox 7"/>
          <p:cNvSpPr txBox="1">
            <a:spLocks noChangeArrowheads="1"/>
          </p:cNvSpPr>
          <p:nvPr/>
        </p:nvSpPr>
        <p:spPr bwMode="auto">
          <a:xfrm>
            <a:off x="2843213" y="2781300"/>
            <a:ext cx="5903912" cy="892552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300" dirty="0" err="1"/>
              <a:t>Зформованний</a:t>
            </a:r>
            <a:r>
              <a:rPr lang="ru-RU" altLang="ru-RU" sz="1300" dirty="0"/>
              <a:t> проект бюджету голова </a:t>
            </a:r>
            <a:r>
              <a:rPr lang="ru-RU" altLang="ru-RU" sz="1300" dirty="0" err="1"/>
              <a:t>Добренської</a:t>
            </a:r>
            <a:r>
              <a:rPr lang="ru-RU" altLang="ru-RU" sz="1300" dirty="0"/>
              <a:t> </a:t>
            </a:r>
            <a:r>
              <a:rPr lang="ru-RU" altLang="ru-RU" sz="1300" dirty="0" err="1"/>
              <a:t>сільської</a:t>
            </a:r>
            <a:r>
              <a:rPr lang="ru-RU" altLang="ru-RU" sz="1300" dirty="0"/>
              <a:t> ради </a:t>
            </a:r>
            <a:r>
              <a:rPr lang="ru-RU" altLang="ru-RU" sz="1300" dirty="0" err="1"/>
              <a:t>виносить</a:t>
            </a:r>
            <a:r>
              <a:rPr lang="ru-RU" altLang="ru-RU" sz="1300" dirty="0"/>
              <a:t> </a:t>
            </a:r>
            <a:r>
              <a:rPr lang="ru-RU" altLang="ru-RU" sz="1300" dirty="0" smtClean="0"/>
              <a:t> </a:t>
            </a:r>
            <a:r>
              <a:rPr lang="ru-RU" altLang="ru-RU" sz="1300" dirty="0"/>
              <a:t>на </a:t>
            </a:r>
            <a:r>
              <a:rPr lang="ru-RU" altLang="ru-RU" sz="1300" dirty="0" err="1" smtClean="0"/>
              <a:t>розгляд</a:t>
            </a:r>
            <a:r>
              <a:rPr lang="ru-RU" altLang="ru-RU" sz="1300" dirty="0" smtClean="0"/>
              <a:t> </a:t>
            </a:r>
            <a:r>
              <a:rPr lang="ru-RU" altLang="ru-RU" sz="1300" dirty="0" err="1" smtClean="0"/>
              <a:t>постійної</a:t>
            </a:r>
            <a:r>
              <a:rPr lang="ru-RU" altLang="ru-RU" sz="1300" dirty="0" smtClean="0"/>
              <a:t> </a:t>
            </a:r>
            <a:r>
              <a:rPr lang="ru-RU" altLang="ru-RU" sz="1300" dirty="0" err="1" smtClean="0"/>
              <a:t>комісії</a:t>
            </a:r>
            <a:r>
              <a:rPr lang="ru-RU" altLang="ru-RU" sz="1300" dirty="0" smtClean="0"/>
              <a:t> та </a:t>
            </a:r>
            <a:r>
              <a:rPr lang="ru-RU" altLang="ru-RU" sz="1300" dirty="0" err="1" smtClean="0"/>
              <a:t>сесію</a:t>
            </a:r>
            <a:r>
              <a:rPr lang="ru-RU" altLang="ru-RU" sz="1300" dirty="0" smtClean="0"/>
              <a:t> </a:t>
            </a:r>
            <a:r>
              <a:rPr lang="ru-RU" altLang="ru-RU" sz="1300" dirty="0" err="1" smtClean="0"/>
              <a:t>сільської</a:t>
            </a:r>
            <a:r>
              <a:rPr lang="ru-RU" altLang="ru-RU" sz="1300" dirty="0" smtClean="0"/>
              <a:t> </a:t>
            </a:r>
            <a:r>
              <a:rPr lang="ru-RU" altLang="ru-RU" sz="1300" dirty="0" err="1" smtClean="0"/>
              <a:t>ради.Проект</a:t>
            </a:r>
            <a:r>
              <a:rPr lang="ru-RU" altLang="ru-RU" sz="1300" dirty="0" smtClean="0"/>
              <a:t> </a:t>
            </a:r>
            <a:r>
              <a:rPr lang="ru-RU" altLang="ru-RU" sz="1300" dirty="0"/>
              <a:t>бюджету </a:t>
            </a:r>
            <a:r>
              <a:rPr lang="ru-RU" altLang="ru-RU" sz="1300" dirty="0" err="1"/>
              <a:t>має</a:t>
            </a:r>
            <a:r>
              <a:rPr lang="ru-RU" altLang="ru-RU" sz="1300" dirty="0"/>
              <a:t> бути </a:t>
            </a:r>
            <a:r>
              <a:rPr lang="ru-RU" altLang="ru-RU" sz="1300" dirty="0" err="1"/>
              <a:t>офіційно</a:t>
            </a:r>
            <a:r>
              <a:rPr lang="ru-RU" altLang="ru-RU" sz="1300" dirty="0"/>
              <a:t> </a:t>
            </a:r>
            <a:r>
              <a:rPr lang="ru-RU" altLang="ru-RU" sz="1300" dirty="0" err="1" smtClean="0"/>
              <a:t>опублікований</a:t>
            </a:r>
            <a:r>
              <a:rPr lang="ru-RU" altLang="ru-RU" sz="1300" dirty="0" smtClean="0"/>
              <a:t>   </a:t>
            </a:r>
            <a:r>
              <a:rPr lang="ru-RU" altLang="ru-RU" sz="1300" dirty="0" err="1"/>
              <a:t>і</a:t>
            </a:r>
            <a:r>
              <a:rPr lang="ru-RU" altLang="ru-RU" sz="1300" dirty="0"/>
              <a:t> проведено </a:t>
            </a:r>
            <a:r>
              <a:rPr lang="ru-RU" altLang="ru-RU" sz="1300" dirty="0" err="1"/>
              <a:t>громадські</a:t>
            </a:r>
            <a:r>
              <a:rPr lang="ru-RU" altLang="ru-RU" sz="1300" dirty="0"/>
              <a:t> </a:t>
            </a:r>
            <a:r>
              <a:rPr lang="ru-RU" altLang="ru-RU" sz="1300" dirty="0" err="1"/>
              <a:t>слухання</a:t>
            </a:r>
            <a:r>
              <a:rPr lang="ru-RU" altLang="ru-RU" sz="1300" dirty="0"/>
              <a:t> </a:t>
            </a:r>
            <a:r>
              <a:rPr lang="ru-RU" altLang="ru-RU" sz="1300" dirty="0" smtClean="0"/>
              <a:t>.</a:t>
            </a:r>
            <a:endParaRPr lang="ru-RU" altLang="ru-RU" sz="1300" dirty="0"/>
          </a:p>
        </p:txBody>
      </p:sp>
      <p:sp>
        <p:nvSpPr>
          <p:cNvPr id="9" name="TextBox 8"/>
          <p:cNvSpPr txBox="1"/>
          <p:nvPr/>
        </p:nvSpPr>
        <p:spPr>
          <a:xfrm>
            <a:off x="2916238" y="5013325"/>
            <a:ext cx="5905500" cy="969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>
            <a:spAutoFit/>
          </a:bodyPr>
          <a:lstStyle/>
          <a:p>
            <a:pPr>
              <a:defRPr/>
            </a:pPr>
            <a:endParaRPr lang="ru-RU" sz="500" dirty="0"/>
          </a:p>
          <a:p>
            <a:pPr>
              <a:defRPr/>
            </a:pPr>
            <a:r>
              <a:rPr lang="ru-RU" sz="1300" dirty="0"/>
              <a:t>Проект бюджету ,</a:t>
            </a:r>
            <a:r>
              <a:rPr lang="ru-RU" sz="1300" dirty="0" err="1"/>
              <a:t>з</a:t>
            </a:r>
            <a:r>
              <a:rPr lang="ru-RU" sz="1300" dirty="0"/>
              <a:t> </a:t>
            </a:r>
            <a:r>
              <a:rPr lang="ru-RU" sz="1300" dirty="0" err="1"/>
              <a:t>урахуванням</a:t>
            </a:r>
            <a:r>
              <a:rPr lang="ru-RU" sz="1300" dirty="0"/>
              <a:t> </a:t>
            </a:r>
            <a:r>
              <a:rPr lang="ru-RU" sz="1300" dirty="0" err="1"/>
              <a:t>пропозицій</a:t>
            </a:r>
            <a:r>
              <a:rPr lang="ru-RU" sz="1300" dirty="0"/>
              <a:t>  при </a:t>
            </a:r>
            <a:r>
              <a:rPr lang="ru-RU" sz="1300" dirty="0" err="1"/>
              <a:t>проведенні</a:t>
            </a:r>
            <a:r>
              <a:rPr lang="ru-RU" sz="1300" dirty="0"/>
              <a:t> </a:t>
            </a:r>
            <a:r>
              <a:rPr lang="ru-RU" sz="1300" dirty="0" err="1"/>
              <a:t>громадських</a:t>
            </a:r>
            <a:r>
              <a:rPr lang="ru-RU" sz="1300" dirty="0"/>
              <a:t> </a:t>
            </a:r>
            <a:r>
              <a:rPr lang="ru-RU" sz="1300" dirty="0" err="1" smtClean="0"/>
              <a:t>обговорень</a:t>
            </a:r>
            <a:r>
              <a:rPr lang="ru-RU" sz="1300" dirty="0" smtClean="0"/>
              <a:t> , </a:t>
            </a:r>
            <a:r>
              <a:rPr lang="ru-RU" sz="1300" dirty="0" err="1"/>
              <a:t>сесія</a:t>
            </a:r>
            <a:r>
              <a:rPr lang="ru-RU" sz="1300" dirty="0"/>
              <a:t> </a:t>
            </a:r>
            <a:r>
              <a:rPr lang="ru-RU" sz="1300" dirty="0" err="1"/>
              <a:t>Добренської</a:t>
            </a:r>
            <a:r>
              <a:rPr lang="ru-RU" sz="1300" dirty="0"/>
              <a:t> </a:t>
            </a:r>
            <a:r>
              <a:rPr lang="ru-RU" sz="1300" dirty="0" err="1"/>
              <a:t>сільської</a:t>
            </a:r>
            <a:r>
              <a:rPr lang="ru-RU" sz="1300" dirty="0"/>
              <a:t> ради </a:t>
            </a:r>
            <a:r>
              <a:rPr lang="ru-RU" sz="1300" dirty="0" err="1"/>
              <a:t>розглядає</a:t>
            </a:r>
            <a:r>
              <a:rPr lang="ru-RU" sz="1300" dirty="0"/>
              <a:t> та </a:t>
            </a:r>
            <a:r>
              <a:rPr lang="ru-RU" sz="1300" dirty="0" err="1"/>
              <a:t>затверджує</a:t>
            </a:r>
            <a:r>
              <a:rPr lang="ru-RU" sz="1300" dirty="0"/>
              <a:t>  . </a:t>
            </a:r>
            <a:r>
              <a:rPr lang="ru-RU" sz="1300" dirty="0" err="1"/>
              <a:t>Рішення</a:t>
            </a:r>
            <a:r>
              <a:rPr lang="ru-RU" sz="1300" dirty="0"/>
              <a:t> про   бюджет </a:t>
            </a:r>
            <a:r>
              <a:rPr lang="ru-RU" sz="1300" dirty="0" err="1"/>
              <a:t>громади</a:t>
            </a:r>
            <a:r>
              <a:rPr lang="ru-RU" sz="1300" dirty="0"/>
              <a:t> </a:t>
            </a:r>
            <a:r>
              <a:rPr lang="ru-RU" sz="1300" dirty="0" err="1"/>
              <a:t>вступає</a:t>
            </a:r>
            <a:r>
              <a:rPr lang="ru-RU" sz="1300" dirty="0"/>
              <a:t> в силу </a:t>
            </a:r>
            <a:r>
              <a:rPr lang="ru-RU" sz="1300" dirty="0" err="1"/>
              <a:t>з</a:t>
            </a:r>
            <a:r>
              <a:rPr lang="ru-RU" sz="1300" dirty="0"/>
              <a:t> 01 </a:t>
            </a:r>
            <a:r>
              <a:rPr lang="ru-RU" sz="1300" dirty="0" err="1"/>
              <a:t>січня</a:t>
            </a:r>
            <a:r>
              <a:rPr lang="ru-RU" sz="1300" dirty="0"/>
              <a:t> </a:t>
            </a:r>
            <a:r>
              <a:rPr lang="ru-RU" sz="1300" dirty="0" err="1"/>
              <a:t>чергового</a:t>
            </a:r>
            <a:r>
              <a:rPr lang="ru-RU" sz="1300" dirty="0"/>
              <a:t> року . </a:t>
            </a:r>
            <a:r>
              <a:rPr lang="ru-RU" sz="1300" dirty="0" err="1"/>
              <a:t>Прийняте</a:t>
            </a:r>
            <a:r>
              <a:rPr lang="ru-RU" sz="1300" dirty="0"/>
              <a:t> </a:t>
            </a:r>
            <a:r>
              <a:rPr lang="ru-RU" sz="1300" dirty="0" err="1"/>
              <a:t>рішение</a:t>
            </a:r>
            <a:r>
              <a:rPr lang="ru-RU" sz="1300" dirty="0"/>
              <a:t> про  бюджет </a:t>
            </a:r>
            <a:r>
              <a:rPr lang="ru-RU" sz="1300" dirty="0" err="1"/>
              <a:t>необхідно</a:t>
            </a:r>
            <a:r>
              <a:rPr lang="ru-RU" sz="1300" dirty="0"/>
              <a:t>  </a:t>
            </a:r>
            <a:r>
              <a:rPr lang="ru-RU" sz="1300" dirty="0" err="1"/>
              <a:t>обнародувати</a:t>
            </a:r>
            <a:endParaRPr lang="ru-RU" sz="1300" dirty="0"/>
          </a:p>
        </p:txBody>
      </p:sp>
      <p:sp>
        <p:nvSpPr>
          <p:cNvPr id="6150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dirty="0" err="1" smtClean="0">
                <a:solidFill>
                  <a:srgbClr val="CC0066"/>
                </a:solidFill>
              </a:rPr>
              <a:t>Етапи</a:t>
            </a:r>
            <a:r>
              <a:rPr lang="ru-RU" sz="3600" b="1" dirty="0" smtClean="0">
                <a:solidFill>
                  <a:srgbClr val="CC0066"/>
                </a:solidFill>
              </a:rPr>
              <a:t> </a:t>
            </a:r>
            <a:r>
              <a:rPr lang="ru-RU" sz="3600" b="1" dirty="0" err="1" smtClean="0">
                <a:solidFill>
                  <a:srgbClr val="CC0066"/>
                </a:solidFill>
              </a:rPr>
              <a:t>складання</a:t>
            </a:r>
            <a:r>
              <a:rPr lang="ru-RU" sz="3600" b="1" dirty="0" smtClean="0">
                <a:solidFill>
                  <a:srgbClr val="CC0066"/>
                </a:solidFill>
              </a:rPr>
              <a:t>  та </a:t>
            </a:r>
            <a:r>
              <a:rPr lang="ru-RU" sz="3600" b="1" dirty="0" err="1" smtClean="0">
                <a:solidFill>
                  <a:srgbClr val="CC0066"/>
                </a:solidFill>
              </a:rPr>
              <a:t>затвердження</a:t>
            </a:r>
            <a:r>
              <a:rPr lang="ru-RU" sz="3600" b="1" dirty="0" smtClean="0">
                <a:solidFill>
                  <a:srgbClr val="CC0066"/>
                </a:solidFill>
              </a:rPr>
              <a:t> бюджету</a:t>
            </a:r>
            <a:r>
              <a:rPr lang="ru-RU" sz="3600" dirty="0" smtClean="0"/>
              <a:t> 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260350"/>
            <a:ext cx="7797800" cy="6794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Активні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громадяни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участь 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 бюджетному </a:t>
            </a:r>
            <a:r>
              <a:rPr lang="ru-RU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процесі</a:t>
            </a:r>
            <a:endParaRPr lang="en-US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171" name="TextBox 122"/>
          <p:cNvGrpSpPr>
            <a:grpSpLocks/>
          </p:cNvGrpSpPr>
          <p:nvPr/>
        </p:nvGrpSpPr>
        <p:grpSpPr bwMode="auto">
          <a:xfrm>
            <a:off x="179388" y="4437063"/>
            <a:ext cx="4127500" cy="2157412"/>
            <a:chOff x="119" y="2815"/>
            <a:chExt cx="2600" cy="1359"/>
          </a:xfrm>
        </p:grpSpPr>
        <p:pic>
          <p:nvPicPr>
            <p:cNvPr id="7192" name="TextBox 12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" y="2815"/>
              <a:ext cx="2600" cy="1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93" name="Text Box 6"/>
            <p:cNvSpPr txBox="1">
              <a:spLocks noChangeArrowheads="1"/>
            </p:cNvSpPr>
            <p:nvPr/>
          </p:nvSpPr>
          <p:spPr bwMode="auto">
            <a:xfrm>
              <a:off x="158" y="2840"/>
              <a:ext cx="2495" cy="1008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400">
                  <a:latin typeface="Times New Roman" pitchFamily="18" charset="0"/>
                  <a:cs typeface="Times New Roman" pitchFamily="18" charset="0"/>
                </a:rPr>
                <a:t>Отримує соцгарантії-видаткова частина бюджету(освіта,культура,соцпільги)</a:t>
              </a:r>
            </a:p>
            <a:p>
              <a:pPr algn="ctr"/>
              <a:endParaRPr lang="ru-RU" sz="140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40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40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40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126" name="Прямая соединительная линия 125"/>
          <p:cNvCxnSpPr/>
          <p:nvPr/>
        </p:nvCxnSpPr>
        <p:spPr>
          <a:xfrm>
            <a:off x="4500563" y="908050"/>
            <a:ext cx="0" cy="55451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9" name="Рисунок 128" descr="ЖКХ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94174" y="5491832"/>
            <a:ext cx="785817" cy="78581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/>
            <a:bevelB w="82550" h="44450" prst="angle"/>
            <a:contourClr>
              <a:srgbClr val="FFFFFF"/>
            </a:contourClr>
          </a:sp3d>
        </p:spPr>
      </p:pic>
      <p:pic>
        <p:nvPicPr>
          <p:cNvPr id="130" name="Рисунок 129" descr="образовани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5517232"/>
            <a:ext cx="1094796" cy="824136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/>
            <a:bevelB w="82550" h="44450" prst="angle"/>
            <a:contourClr>
              <a:srgbClr val="FFFFFF"/>
            </a:contourClr>
          </a:sp3d>
        </p:spPr>
      </p:pic>
      <p:pic>
        <p:nvPicPr>
          <p:cNvPr id="131" name="Рисунок 130" descr="здрав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7283" y="5682332"/>
            <a:ext cx="928694" cy="832247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/>
            <a:bevelB w="82550" h="44450" prst="angle"/>
            <a:contourClr>
              <a:srgbClr val="FFFFFF"/>
            </a:contourClr>
          </a:sp3d>
        </p:spPr>
      </p:pic>
      <p:sp>
        <p:nvSpPr>
          <p:cNvPr id="7176" name="Rectangle 22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cs typeface="Arial" charset="0"/>
            </a:endParaRPr>
          </a:p>
        </p:txBody>
      </p:sp>
      <p:sp>
        <p:nvSpPr>
          <p:cNvPr id="7177" name="AutoShape 23"/>
          <p:cNvSpPr>
            <a:spLocks noChangeArrowheads="1"/>
          </p:cNvSpPr>
          <p:nvPr/>
        </p:nvSpPr>
        <p:spPr bwMode="auto">
          <a:xfrm>
            <a:off x="4572000" y="3141663"/>
            <a:ext cx="1028700" cy="457200"/>
          </a:xfrm>
          <a:prstGeom prst="chevron">
            <a:avLst>
              <a:gd name="adj" fmla="val 56250"/>
            </a:avLst>
          </a:prstGeom>
          <a:solidFill>
            <a:srgbClr val="FF66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200">
                <a:latin typeface="Times New Roman" pitchFamily="18" charset="0"/>
                <a:cs typeface="Arial" charset="0"/>
              </a:rPr>
              <a:t>1</a:t>
            </a:r>
            <a:endParaRPr lang="ru-RU">
              <a:cs typeface="Arial" charset="0"/>
            </a:endParaRPr>
          </a:p>
        </p:txBody>
      </p:sp>
      <p:sp>
        <p:nvSpPr>
          <p:cNvPr id="7178" name="AutoShape 24"/>
          <p:cNvSpPr>
            <a:spLocks noChangeArrowheads="1"/>
          </p:cNvSpPr>
          <p:nvPr/>
        </p:nvSpPr>
        <p:spPr bwMode="auto">
          <a:xfrm>
            <a:off x="4427538" y="4868863"/>
            <a:ext cx="1028700" cy="457200"/>
          </a:xfrm>
          <a:prstGeom prst="chevron">
            <a:avLst>
              <a:gd name="adj" fmla="val 56250"/>
            </a:avLst>
          </a:prstGeom>
          <a:solidFill>
            <a:srgbClr val="FF66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200">
                <a:latin typeface="Times New Roman" pitchFamily="18" charset="0"/>
                <a:cs typeface="Arial" charset="0"/>
              </a:rPr>
              <a:t>2</a:t>
            </a:r>
            <a:endParaRPr lang="ru-RU">
              <a:cs typeface="Arial" charset="0"/>
            </a:endParaRPr>
          </a:p>
        </p:txBody>
      </p:sp>
      <p:sp>
        <p:nvSpPr>
          <p:cNvPr id="7179" name="Oval 27"/>
          <p:cNvSpPr>
            <a:spLocks noChangeArrowheads="1"/>
          </p:cNvSpPr>
          <p:nvPr/>
        </p:nvSpPr>
        <p:spPr bwMode="auto">
          <a:xfrm>
            <a:off x="5651500" y="2492375"/>
            <a:ext cx="3097213" cy="165735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 i="1">
                <a:latin typeface="Times New Roman" pitchFamily="18" charset="0"/>
                <a:cs typeface="Arial" charset="0"/>
              </a:rPr>
              <a:t>Публічні слухання по проекту бюджету </a:t>
            </a:r>
            <a:endParaRPr lang="ru-RU" sz="1400">
              <a:cs typeface="Arial" charset="0"/>
            </a:endParaRPr>
          </a:p>
        </p:txBody>
      </p:sp>
      <p:sp>
        <p:nvSpPr>
          <p:cNvPr id="7180" name="Oval 28"/>
          <p:cNvSpPr>
            <a:spLocks noChangeArrowheads="1"/>
          </p:cNvSpPr>
          <p:nvPr/>
        </p:nvSpPr>
        <p:spPr bwMode="auto">
          <a:xfrm>
            <a:off x="5508625" y="4365625"/>
            <a:ext cx="3429000" cy="172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 i="1">
                <a:latin typeface="Times New Roman" pitchFamily="18" charset="0"/>
                <a:cs typeface="Arial" charset="0"/>
              </a:rPr>
              <a:t>Публічні слухання  по  проекту  звіту про виконання бюджету </a:t>
            </a:r>
            <a:endParaRPr lang="ru-RU" sz="1000" b="1" i="1">
              <a:latin typeface="Times New Roman" pitchFamily="18" charset="0"/>
              <a:cs typeface="Arial" charset="0"/>
            </a:endParaRPr>
          </a:p>
          <a:p>
            <a:pPr algn="ctr"/>
            <a:endParaRPr lang="ru-RU">
              <a:cs typeface="Arial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0" y="2000250"/>
            <a:ext cx="4500563" cy="614363"/>
          </a:xfrm>
          <a:prstGeom prst="downArrow">
            <a:avLst>
              <a:gd name="adj1" fmla="val 71811"/>
              <a:gd name="adj2" fmla="val 62798"/>
            </a:avLst>
          </a:prstGeom>
          <a:gradFill flip="none" rotWithShape="1">
            <a:gsLst>
              <a:gs pos="0">
                <a:schemeClr val="accent4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4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4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  </a:t>
            </a:r>
            <a:r>
              <a:rPr lang="ru-RU" sz="16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платник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податку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5138415" y="1159669"/>
            <a:ext cx="3744416" cy="1123712"/>
          </a:xfrm>
          <a:prstGeom prst="wedgeRoundRectCallout">
            <a:avLst>
              <a:gd name="adj1" fmla="val -46244"/>
              <a:gd name="adj2" fmla="val 102994"/>
              <a:gd name="adj3" fmla="val 16667"/>
            </a:avLst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Можливості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впливу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мешканців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громади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складання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бюджету.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42910" y="1142984"/>
            <a:ext cx="3238650" cy="83099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Допомагають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формувать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дохідну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частину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бюджету (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податок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на доходи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фіз.осіб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28" name="Овал 127"/>
          <p:cNvSpPr/>
          <p:nvPr/>
        </p:nvSpPr>
        <p:spPr>
          <a:xfrm>
            <a:off x="1062658" y="2581349"/>
            <a:ext cx="2376264" cy="864097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>
              <a:rot lat="0" lon="0" rev="2400000"/>
            </a:lightRig>
          </a:scene3d>
          <a:sp3d>
            <a:bevelT w="311150" h="336550"/>
            <a:bevelB w="412750" h="901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0" y="3573463"/>
            <a:ext cx="4427538" cy="501650"/>
          </a:xfrm>
          <a:prstGeom prst="downArrow">
            <a:avLst>
              <a:gd name="adj1" fmla="val 66225"/>
              <a:gd name="adj2" fmla="val 50000"/>
            </a:avLst>
          </a:prstGeom>
          <a:gradFill flip="none" rotWithShape="1">
            <a:gsLst>
              <a:gs pos="0">
                <a:schemeClr val="accent3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3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3">
                  <a:lumMod val="20000"/>
                  <a:lumOff val="80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Як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отримувач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соц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гарантій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Документи на основі яких складають  проект бюджета</a:t>
            </a: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1331913" y="1844675"/>
            <a:ext cx="6697662" cy="425450"/>
          </a:xfrm>
          <a:prstGeom prst="rect">
            <a:avLst/>
          </a:prstGeom>
          <a:gradFill rotWithShape="1">
            <a:gsLst>
              <a:gs pos="0">
                <a:schemeClr val="accent5">
                  <a:lumMod val="90000"/>
                </a:schemeClr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chemeClr val="tx2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uk-UA" sz="2400" dirty="0"/>
              <a:t>Бюджетний Кодекс України</a:t>
            </a:r>
            <a:endParaRPr lang="ru-RU" sz="2400" dirty="0"/>
          </a:p>
        </p:txBody>
      </p:sp>
      <p:sp>
        <p:nvSpPr>
          <p:cNvPr id="2" name="Rectangle 20"/>
          <p:cNvSpPr>
            <a:spLocks noChangeArrowheads="1"/>
          </p:cNvSpPr>
          <p:nvPr/>
        </p:nvSpPr>
        <p:spPr bwMode="auto">
          <a:xfrm>
            <a:off x="1331913" y="2781300"/>
            <a:ext cx="6697662" cy="757238"/>
          </a:xfrm>
          <a:prstGeom prst="rect">
            <a:avLst/>
          </a:prstGeom>
          <a:gradFill rotWithShape="1">
            <a:gsLst>
              <a:gs pos="0">
                <a:schemeClr val="accent5">
                  <a:lumMod val="90000"/>
                </a:schemeClr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chemeClr val="tx2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2400" dirty="0"/>
              <a:t>Прогноз </a:t>
            </a:r>
            <a:r>
              <a:rPr lang="ru-RU" sz="2400" dirty="0" err="1"/>
              <a:t>соціально-економічного</a:t>
            </a:r>
            <a:r>
              <a:rPr lang="ru-RU" sz="2400" dirty="0"/>
              <a:t>  </a:t>
            </a:r>
            <a:r>
              <a:rPr lang="ru-RU" sz="2400" dirty="0" err="1"/>
              <a:t>розвитку</a:t>
            </a:r>
            <a:r>
              <a:rPr lang="ru-RU" sz="2400" dirty="0"/>
              <a:t> </a:t>
            </a:r>
            <a:r>
              <a:rPr lang="ru-RU" sz="2400" dirty="0" err="1"/>
              <a:t>Добренської</a:t>
            </a:r>
            <a:r>
              <a:rPr lang="ru-RU" sz="2400" dirty="0"/>
              <a:t> </a:t>
            </a:r>
            <a:r>
              <a:rPr lang="ru-RU" sz="2400" dirty="0" err="1"/>
              <a:t>сільської</a:t>
            </a:r>
            <a:r>
              <a:rPr lang="ru-RU" sz="2400" dirty="0"/>
              <a:t> </a:t>
            </a:r>
            <a:r>
              <a:rPr lang="ru-RU" sz="2400" dirty="0" err="1"/>
              <a:t>оади</a:t>
            </a:r>
            <a:endParaRPr lang="ru-RU" sz="2400" dirty="0"/>
          </a:p>
        </p:txBody>
      </p:sp>
      <p:sp>
        <p:nvSpPr>
          <p:cNvPr id="3" name="Rectangle 20"/>
          <p:cNvSpPr>
            <a:spLocks noChangeArrowheads="1"/>
          </p:cNvSpPr>
          <p:nvPr/>
        </p:nvSpPr>
        <p:spPr bwMode="auto">
          <a:xfrm>
            <a:off x="1331913" y="3716338"/>
            <a:ext cx="6697662" cy="425450"/>
          </a:xfrm>
          <a:prstGeom prst="rect">
            <a:avLst/>
          </a:prstGeom>
          <a:gradFill rotWithShape="1">
            <a:gsLst>
              <a:gs pos="0">
                <a:schemeClr val="accent5">
                  <a:lumMod val="90000"/>
                </a:schemeClr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chemeClr val="tx2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uk-UA" sz="2400" dirty="0" smtClean="0"/>
              <a:t>Постанови КМУ та інша законодавча база</a:t>
            </a:r>
            <a:endParaRPr lang="ru-RU" sz="2400" dirty="0"/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1331913" y="5084763"/>
            <a:ext cx="6697662" cy="425450"/>
          </a:xfrm>
          <a:prstGeom prst="rect">
            <a:avLst/>
          </a:prstGeom>
          <a:gradFill rotWithShape="1">
            <a:gsLst>
              <a:gs pos="0">
                <a:schemeClr val="accent5">
                  <a:lumMod val="90000"/>
                </a:schemeClr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chemeClr val="tx2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2400" dirty="0" err="1"/>
              <a:t>Програми</a:t>
            </a:r>
            <a:r>
              <a:rPr lang="ru-RU" sz="2400" dirty="0"/>
              <a:t>   </a:t>
            </a:r>
            <a:r>
              <a:rPr lang="ru-RU" sz="2400" dirty="0" err="1"/>
              <a:t>Добренської</a:t>
            </a:r>
            <a:r>
              <a:rPr lang="ru-RU" sz="2400" dirty="0"/>
              <a:t> </a:t>
            </a:r>
            <a:r>
              <a:rPr lang="ru-RU" sz="2400" dirty="0" err="1"/>
              <a:t>сільської</a:t>
            </a:r>
            <a:r>
              <a:rPr lang="ru-RU" sz="2400" dirty="0"/>
              <a:t> ради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285750" y="357188"/>
            <a:ext cx="8001000" cy="1928812"/>
          </a:xfrm>
        </p:spPr>
        <p:txBody>
          <a:bodyPr/>
          <a:lstStyle/>
          <a:p>
            <a:pPr eaLnBrk="1" hangingPunct="1"/>
            <a:r>
              <a:rPr lang="ru-RU" sz="2800" dirty="0" err="1" smtClean="0"/>
              <a:t>Скільки</a:t>
            </a:r>
            <a:r>
              <a:rPr lang="ru-RU" sz="2800" dirty="0" smtClean="0"/>
              <a:t> </a:t>
            </a:r>
            <a:r>
              <a:rPr lang="ru-RU" sz="2800" dirty="0" err="1" smtClean="0"/>
              <a:t>коштів</a:t>
            </a:r>
            <a:r>
              <a:rPr lang="ru-RU" sz="2800" dirty="0" smtClean="0"/>
              <a:t> </a:t>
            </a:r>
            <a:r>
              <a:rPr lang="ru-RU" sz="2800" dirty="0" err="1" smtClean="0"/>
              <a:t>надійшло</a:t>
            </a:r>
            <a:r>
              <a:rPr lang="ru-RU" sz="2800" dirty="0" smtClean="0"/>
              <a:t> до бюджету </a:t>
            </a:r>
            <a:r>
              <a:rPr lang="ru-RU" sz="2800" dirty="0" err="1" smtClean="0"/>
              <a:t>Добренської</a:t>
            </a:r>
            <a:r>
              <a:rPr lang="ru-RU" sz="2800" dirty="0" smtClean="0"/>
              <a:t> </a:t>
            </a:r>
            <a:r>
              <a:rPr lang="ru-RU" sz="2800" dirty="0" err="1" smtClean="0"/>
              <a:t>сільської</a:t>
            </a:r>
            <a:r>
              <a:rPr lang="ru-RU" sz="2800" dirty="0" smtClean="0"/>
              <a:t> ради за І пів.2016</a:t>
            </a:r>
            <a:br>
              <a:rPr lang="ru-RU" sz="2800" dirty="0" smtClean="0"/>
            </a:br>
            <a:r>
              <a:rPr lang="ru-RU" sz="2800" dirty="0" err="1" smtClean="0"/>
              <a:t>Загальний</a:t>
            </a:r>
            <a:r>
              <a:rPr lang="ru-RU" sz="2800" dirty="0" smtClean="0"/>
              <a:t> бюджет </a:t>
            </a:r>
            <a:r>
              <a:rPr lang="ru-RU" sz="2800" dirty="0" err="1" smtClean="0"/>
              <a:t>громади</a:t>
            </a:r>
            <a:r>
              <a:rPr lang="ru-RU" sz="2800" dirty="0" smtClean="0"/>
              <a:t>- 1 954 360</a:t>
            </a:r>
            <a:br>
              <a:rPr lang="ru-RU" sz="2800" dirty="0" smtClean="0"/>
            </a:br>
            <a:r>
              <a:rPr lang="ru-RU" sz="2800" dirty="0" err="1" smtClean="0">
                <a:solidFill>
                  <a:srgbClr val="FF0000"/>
                </a:solidFill>
              </a:rPr>
              <a:t>Хто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</a:rPr>
              <a:t>наповнює</a:t>
            </a:r>
            <a:r>
              <a:rPr lang="ru-RU" sz="2800" dirty="0" smtClean="0">
                <a:solidFill>
                  <a:srgbClr val="FF0000"/>
                </a:solidFill>
              </a:rPr>
              <a:t>  наш бюджет?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932363" y="2000250"/>
            <a:ext cx="4068762" cy="42370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1800" dirty="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uk-UA" sz="2585" dirty="0" smtClean="0">
                <a:solidFill>
                  <a:srgbClr val="FF0000"/>
                </a:solidFill>
              </a:rPr>
              <a:t>До спецфонду надійшло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uk-UA" sz="2585" dirty="0" smtClean="0">
                <a:solidFill>
                  <a:srgbClr val="FF0000"/>
                </a:solidFill>
              </a:rPr>
              <a:t>__44390 грн.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uk-UA" sz="2585" dirty="0" smtClean="0"/>
              <a:t>1.Надходження від плати за послуги -</a:t>
            </a:r>
            <a:r>
              <a:rPr lang="uk-UA" sz="2585" dirty="0" smtClean="0">
                <a:solidFill>
                  <a:srgbClr val="0070C0"/>
                </a:solidFill>
              </a:rPr>
              <a:t>32033 грн.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uk-UA" sz="2585" dirty="0" smtClean="0"/>
              <a:t>2.Благодійні </a:t>
            </a:r>
            <a:r>
              <a:rPr lang="uk-UA" sz="2585" dirty="0" err="1" smtClean="0"/>
              <a:t>внески-</a:t>
            </a:r>
            <a:r>
              <a:rPr lang="uk-UA" sz="2585" dirty="0" smtClean="0"/>
              <a:t> </a:t>
            </a:r>
            <a:r>
              <a:rPr lang="uk-UA" sz="2585" dirty="0" smtClean="0">
                <a:solidFill>
                  <a:srgbClr val="0070C0"/>
                </a:solidFill>
              </a:rPr>
              <a:t>5921 грн.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uk-UA" sz="2585" dirty="0" smtClean="0"/>
              <a:t>3.Екологічний податок – </a:t>
            </a:r>
            <a:r>
              <a:rPr lang="uk-UA" sz="2585" dirty="0" smtClean="0">
                <a:solidFill>
                  <a:srgbClr val="0070C0"/>
                </a:solidFill>
              </a:rPr>
              <a:t>3235 грн.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uk-UA" sz="2585" dirty="0" smtClean="0"/>
              <a:t>4. </a:t>
            </a:r>
            <a:r>
              <a:rPr lang="uk-UA" sz="2585" dirty="0" err="1" smtClean="0"/>
              <a:t>Самообкладання</a:t>
            </a:r>
            <a:r>
              <a:rPr lang="uk-UA" sz="2585" dirty="0" smtClean="0"/>
              <a:t> -</a:t>
            </a:r>
            <a:r>
              <a:rPr lang="uk-UA" sz="2585" dirty="0" smtClean="0">
                <a:solidFill>
                  <a:srgbClr val="0070C0"/>
                </a:solidFill>
              </a:rPr>
              <a:t>3200 грн.</a:t>
            </a:r>
            <a:endParaRPr lang="ru-RU" sz="2585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800" dirty="0" smtClean="0"/>
          </a:p>
        </p:txBody>
      </p:sp>
      <p:pic>
        <p:nvPicPr>
          <p:cNvPr id="9220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8351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928813"/>
            <a:ext cx="4038600" cy="4500562"/>
          </a:xfrm>
        </p:spPr>
        <p:txBody>
          <a:bodyPr/>
          <a:lstStyle/>
          <a:p>
            <a:pPr algn="ctr">
              <a:buFontTx/>
              <a:buNone/>
            </a:pPr>
            <a:r>
              <a:rPr lang="uk-UA" sz="2400" dirty="0" smtClean="0">
                <a:solidFill>
                  <a:srgbClr val="FF0000"/>
                </a:solidFill>
              </a:rPr>
              <a:t>До загального  фонду бюджету громади  надійшло:</a:t>
            </a:r>
          </a:p>
          <a:p>
            <a:pPr algn="ctr">
              <a:buFontTx/>
              <a:buNone/>
            </a:pPr>
            <a:r>
              <a:rPr lang="uk-UA" sz="2400" dirty="0" smtClean="0">
                <a:solidFill>
                  <a:srgbClr val="FF0000"/>
                </a:solidFill>
              </a:rPr>
              <a:t>___1 879 180 грн.__</a:t>
            </a:r>
          </a:p>
          <a:p>
            <a:pPr algn="ctr">
              <a:buFontTx/>
              <a:buNone/>
            </a:pPr>
            <a:r>
              <a:rPr lang="uk-UA" sz="2400" dirty="0" smtClean="0">
                <a:solidFill>
                  <a:srgbClr val="FF0000"/>
                </a:solidFill>
              </a:rPr>
              <a:t>1 330 780 власні кошти</a:t>
            </a:r>
          </a:p>
          <a:p>
            <a:pPr algn="ctr">
              <a:buFontTx/>
              <a:buNone/>
            </a:pPr>
            <a:r>
              <a:rPr lang="uk-UA" sz="2400" dirty="0" smtClean="0">
                <a:solidFill>
                  <a:srgbClr val="FF0000"/>
                </a:solidFill>
              </a:rPr>
              <a:t>548400 </a:t>
            </a:r>
            <a:r>
              <a:rPr lang="uk-UA" sz="2400" dirty="0" err="1" smtClean="0">
                <a:solidFill>
                  <a:srgbClr val="FF0000"/>
                </a:solidFill>
              </a:rPr>
              <a:t>субвенційні</a:t>
            </a:r>
            <a:r>
              <a:rPr lang="uk-UA" sz="2400" dirty="0" smtClean="0">
                <a:solidFill>
                  <a:srgbClr val="FF0000"/>
                </a:solidFill>
              </a:rPr>
              <a:t> кошти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dirty="0" err="1" smtClean="0"/>
              <a:t>Податкові</a:t>
            </a:r>
            <a:r>
              <a:rPr lang="ru-RU" sz="1800" dirty="0" smtClean="0"/>
              <a:t> доходи – </a:t>
            </a:r>
            <a:r>
              <a:rPr lang="ru-RU" sz="1800" dirty="0" err="1" smtClean="0"/>
              <a:t>це</a:t>
            </a:r>
            <a:r>
              <a:rPr lang="ru-RU" sz="1800" dirty="0" smtClean="0"/>
              <a:t> </a:t>
            </a:r>
            <a:r>
              <a:rPr lang="ru-RU" sz="1800" dirty="0" err="1" smtClean="0"/>
              <a:t>ті</a:t>
            </a:r>
            <a:r>
              <a:rPr lang="ru-RU" sz="1800" dirty="0" smtClean="0"/>
              <a:t>, </a:t>
            </a:r>
            <a:r>
              <a:rPr lang="ru-RU" sz="1800" dirty="0" err="1" smtClean="0"/>
              <a:t>доходи,котрі</a:t>
            </a:r>
            <a:r>
              <a:rPr lang="ru-RU" sz="1800" dirty="0" smtClean="0"/>
              <a:t> </a:t>
            </a:r>
            <a:r>
              <a:rPr lang="ru-RU" sz="1800" dirty="0" err="1" smtClean="0"/>
              <a:t>зараховуються</a:t>
            </a:r>
            <a:r>
              <a:rPr lang="ru-RU" sz="1800" dirty="0" smtClean="0"/>
              <a:t>  в бюджет </a:t>
            </a:r>
            <a:r>
              <a:rPr lang="ru-RU" sz="1800" dirty="0" err="1" smtClean="0"/>
              <a:t>громади</a:t>
            </a:r>
            <a:r>
              <a:rPr lang="ru-RU" sz="1800" dirty="0" smtClean="0"/>
              <a:t> 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dirty="0" err="1" smtClean="0"/>
              <a:t>податок</a:t>
            </a:r>
            <a:r>
              <a:rPr lang="ru-RU" sz="1800" dirty="0" smtClean="0"/>
              <a:t> на </a:t>
            </a:r>
            <a:r>
              <a:rPr lang="ru-RU" sz="1800" dirty="0" err="1" smtClean="0"/>
              <a:t>майно</a:t>
            </a:r>
            <a:r>
              <a:rPr lang="ru-RU" sz="1800" dirty="0" smtClean="0"/>
              <a:t>   - </a:t>
            </a:r>
            <a:r>
              <a:rPr lang="ru-RU" sz="1800" dirty="0" smtClean="0">
                <a:solidFill>
                  <a:srgbClr val="0070C0"/>
                </a:solidFill>
              </a:rPr>
              <a:t>1734366 </a:t>
            </a:r>
            <a:r>
              <a:rPr lang="ru-RU" sz="1800" dirty="0" err="1" smtClean="0">
                <a:solidFill>
                  <a:srgbClr val="0070C0"/>
                </a:solidFill>
              </a:rPr>
              <a:t>грн</a:t>
            </a:r>
            <a:endParaRPr lang="ru-RU" sz="1800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uk-UA" sz="1800" dirty="0" smtClean="0"/>
              <a:t>Єдиний </a:t>
            </a:r>
            <a:r>
              <a:rPr lang="uk-UA" sz="1800" dirty="0" err="1" smtClean="0"/>
              <a:t>податок-</a:t>
            </a:r>
            <a:r>
              <a:rPr lang="uk-UA" sz="1800" dirty="0" smtClean="0"/>
              <a:t> </a:t>
            </a:r>
            <a:r>
              <a:rPr lang="uk-UA" sz="1800" dirty="0" smtClean="0">
                <a:solidFill>
                  <a:srgbClr val="0070C0"/>
                </a:solidFill>
              </a:rPr>
              <a:t>186525 </a:t>
            </a:r>
            <a:r>
              <a:rPr lang="uk-UA" sz="1800" dirty="0" err="1" smtClean="0">
                <a:solidFill>
                  <a:srgbClr val="0070C0"/>
                </a:solidFill>
              </a:rPr>
              <a:t>грн</a:t>
            </a:r>
            <a:endParaRPr lang="ru-RU" sz="1800" dirty="0" smtClean="0">
              <a:solidFill>
                <a:srgbClr val="0070C0"/>
              </a:solidFill>
            </a:endParaRPr>
          </a:p>
          <a:p>
            <a:pPr algn="ctr">
              <a:buFontTx/>
              <a:buNone/>
            </a:pPr>
            <a:r>
              <a:rPr lang="uk-UA" sz="1800" dirty="0" smtClean="0"/>
              <a:t>Інші доходи -</a:t>
            </a:r>
            <a:r>
              <a:rPr lang="uk-UA" sz="1800" dirty="0" smtClean="0">
                <a:solidFill>
                  <a:srgbClr val="0070C0"/>
                </a:solidFill>
              </a:rPr>
              <a:t>33469 грн.</a:t>
            </a:r>
          </a:p>
          <a:p>
            <a:pPr algn="ctr">
              <a:buFontTx/>
              <a:buNone/>
            </a:pPr>
            <a:endParaRPr lang="ru-RU" sz="2400" dirty="0" smtClean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/>
      <p:bldP spid="205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На що витрачають бюджетні кошти?</a:t>
            </a:r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1600200"/>
            <a:ext cx="4281487" cy="4525963"/>
          </a:xfrm>
        </p:spPr>
        <p:txBody>
          <a:bodyPr/>
          <a:lstStyle/>
          <a:p>
            <a:r>
              <a:rPr lang="uk-UA" sz="2000" smtClean="0">
                <a:solidFill>
                  <a:srgbClr val="6600CC"/>
                </a:solidFill>
              </a:rPr>
              <a:t>Які програми  фінансуються з місцевого бюджету?</a:t>
            </a:r>
          </a:p>
          <a:p>
            <a:pPr>
              <a:buFontTx/>
              <a:buNone/>
            </a:pPr>
            <a:r>
              <a:rPr lang="uk-UA" sz="2000" smtClean="0"/>
              <a:t>-Програма  “Турбота”-</a:t>
            </a:r>
          </a:p>
          <a:p>
            <a:pPr>
              <a:buFontTx/>
              <a:buNone/>
            </a:pPr>
            <a:r>
              <a:rPr lang="uk-UA" sz="2000" smtClean="0"/>
              <a:t>-Програма розвитку фізкультури</a:t>
            </a:r>
          </a:p>
          <a:p>
            <a:pPr>
              <a:buFontTx/>
              <a:buNone/>
            </a:pPr>
            <a:r>
              <a:rPr lang="uk-UA" sz="2000" smtClean="0"/>
              <a:t>      та спорту –</a:t>
            </a:r>
          </a:p>
          <a:p>
            <a:pPr>
              <a:buFontTx/>
              <a:buNone/>
            </a:pPr>
            <a:r>
              <a:rPr lang="uk-UA" sz="2000" smtClean="0"/>
              <a:t>-Програма соціально-економічно-</a:t>
            </a:r>
          </a:p>
          <a:p>
            <a:pPr>
              <a:buFontTx/>
              <a:buNone/>
            </a:pPr>
            <a:r>
              <a:rPr lang="uk-UA" sz="2000" smtClean="0"/>
              <a:t>го розвитку території Добренської сільської ради –</a:t>
            </a:r>
          </a:p>
          <a:p>
            <a:pPr>
              <a:buFontTx/>
              <a:buNone/>
            </a:pPr>
            <a:r>
              <a:rPr lang="uk-UA" sz="2000" smtClean="0"/>
              <a:t>-Програма підтримки сім*ї та дітей-</a:t>
            </a:r>
          </a:p>
          <a:p>
            <a:pPr>
              <a:buFontTx/>
              <a:buNone/>
            </a:pPr>
            <a:r>
              <a:rPr lang="uk-UA" sz="2000" smtClean="0"/>
              <a:t>-Програма “Охорона довкілля”-</a:t>
            </a:r>
          </a:p>
          <a:p>
            <a:pPr>
              <a:buFontTx/>
              <a:buNone/>
            </a:pPr>
            <a:r>
              <a:rPr lang="uk-UA" sz="2000" smtClean="0"/>
              <a:t>  </a:t>
            </a:r>
            <a:endParaRPr lang="ru-RU" sz="2000" smtClean="0"/>
          </a:p>
        </p:txBody>
      </p:sp>
      <p:sp>
        <p:nvSpPr>
          <p:cNvPr id="1024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uk-UA" sz="1800" b="1" u="sng" dirty="0" smtClean="0">
                <a:solidFill>
                  <a:srgbClr val="FF3300"/>
                </a:solidFill>
              </a:rPr>
              <a:t>За 6 міс проведено касових видатків на суму 1 462980       </a:t>
            </a:r>
            <a:r>
              <a:rPr lang="uk-UA" sz="1800" b="1" u="sng" dirty="0" err="1" smtClean="0">
                <a:solidFill>
                  <a:srgbClr val="FF3300"/>
                </a:solidFill>
              </a:rPr>
              <a:t>грн</a:t>
            </a:r>
            <a:endParaRPr lang="uk-UA" sz="1800" b="1" u="sng" dirty="0" smtClean="0">
              <a:solidFill>
                <a:srgbClr val="FF3300"/>
              </a:solidFill>
            </a:endParaRPr>
          </a:p>
          <a:p>
            <a:pPr>
              <a:buFontTx/>
              <a:buNone/>
            </a:pPr>
            <a:r>
              <a:rPr lang="uk-UA" sz="1800" dirty="0" err="1" smtClean="0"/>
              <a:t>-Органи</a:t>
            </a:r>
            <a:r>
              <a:rPr lang="uk-UA" sz="1800" dirty="0" smtClean="0"/>
              <a:t> місцевого </a:t>
            </a:r>
            <a:r>
              <a:rPr lang="uk-UA" sz="1800" dirty="0" err="1" smtClean="0"/>
              <a:t>самоврядування-</a:t>
            </a:r>
            <a:r>
              <a:rPr lang="uk-UA" sz="1800" dirty="0" smtClean="0"/>
              <a:t> 486402 грн.</a:t>
            </a:r>
          </a:p>
          <a:p>
            <a:pPr>
              <a:buFontTx/>
              <a:buNone/>
            </a:pPr>
            <a:r>
              <a:rPr lang="uk-UA" sz="1800" dirty="0" err="1" smtClean="0"/>
              <a:t>-Дошкільні</a:t>
            </a:r>
            <a:r>
              <a:rPr lang="uk-UA" sz="1800" dirty="0" smtClean="0"/>
              <a:t> заклади </a:t>
            </a:r>
            <a:r>
              <a:rPr lang="uk-UA" sz="1800" dirty="0" err="1" smtClean="0"/>
              <a:t>освіти-</a:t>
            </a:r>
            <a:r>
              <a:rPr lang="uk-UA" sz="1800" dirty="0" smtClean="0"/>
              <a:t> 440842</a:t>
            </a:r>
          </a:p>
          <a:p>
            <a:pPr>
              <a:buFontTx/>
              <a:buNone/>
            </a:pPr>
            <a:r>
              <a:rPr lang="uk-UA" sz="1800" dirty="0" err="1" smtClean="0"/>
              <a:t>-Культура</a:t>
            </a:r>
            <a:r>
              <a:rPr lang="uk-UA" sz="1800" dirty="0" smtClean="0"/>
              <a:t> та мистецтво-194382</a:t>
            </a:r>
          </a:p>
          <a:p>
            <a:pPr>
              <a:buFontTx/>
              <a:buNone/>
            </a:pPr>
            <a:r>
              <a:rPr lang="uk-UA" sz="1800" dirty="0" err="1" smtClean="0"/>
              <a:t>-Соціальний</a:t>
            </a:r>
            <a:r>
              <a:rPr lang="uk-UA" sz="1800" dirty="0" smtClean="0"/>
              <a:t> захист-17523 грн.</a:t>
            </a:r>
          </a:p>
          <a:p>
            <a:pPr>
              <a:buFontTx/>
              <a:buNone/>
            </a:pPr>
            <a:r>
              <a:rPr lang="uk-UA" sz="1800" dirty="0" smtClean="0"/>
              <a:t>-Благоустрій-53513 грн.</a:t>
            </a:r>
          </a:p>
          <a:p>
            <a:pPr>
              <a:buFontTx/>
              <a:buNone/>
            </a:pPr>
            <a:r>
              <a:rPr lang="uk-UA" sz="1800" dirty="0" err="1" smtClean="0"/>
              <a:t>-Фізична</a:t>
            </a:r>
            <a:r>
              <a:rPr lang="uk-UA" sz="1800" dirty="0" smtClean="0"/>
              <a:t> культура та спорт-1250 грн.</a:t>
            </a:r>
          </a:p>
          <a:p>
            <a:pPr>
              <a:buFontTx/>
              <a:buNone/>
            </a:pPr>
            <a:r>
              <a:rPr lang="uk-UA" sz="1800" dirty="0" smtClean="0"/>
              <a:t>- Інші субвенції -269068 грн.</a:t>
            </a:r>
            <a:endParaRPr lang="ru-RU" sz="1800" dirty="0" smtClean="0"/>
          </a:p>
        </p:txBody>
      </p:sp>
    </p:spTree>
  </p:cSld>
  <p:clrMapOvr>
    <a:masterClrMapping/>
  </p:clrMapOvr>
  <p:transition advTm="5000"/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1763</TotalTime>
  <Words>595</Words>
  <Application>Microsoft Office PowerPoint</Application>
  <PresentationFormat>Экран (4:3)</PresentationFormat>
  <Paragraphs>90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Що таке бюджет?</vt:lpstr>
      <vt:lpstr>Слайд 4</vt:lpstr>
      <vt:lpstr>Етапи складання  та затвердження бюджету </vt:lpstr>
      <vt:lpstr>Активні громадяни, їх участь  в бюджетному процесі</vt:lpstr>
      <vt:lpstr>Документи на основі яких складають  проект бюджета</vt:lpstr>
      <vt:lpstr>Скільки коштів надійшло до бюджету Добренської сільської ради за І пів.2016 Загальний бюджет громади- 1 954 360 Хто наповнює  наш бюджет?  </vt:lpstr>
      <vt:lpstr>На що витрачають бюджетні кошти?</vt:lpstr>
    </vt:vector>
  </TitlesOfParts>
  <Company>УФ Светлый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Golish</dc:creator>
  <cp:lastModifiedBy>User</cp:lastModifiedBy>
  <cp:revision>82</cp:revision>
  <dcterms:created xsi:type="dcterms:W3CDTF">2013-11-14T07:01:11Z</dcterms:created>
  <dcterms:modified xsi:type="dcterms:W3CDTF">2016-10-21T11:42:48Z</dcterms:modified>
</cp:coreProperties>
</file>