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71" r:id="rId2"/>
    <p:sldId id="260" r:id="rId3"/>
    <p:sldId id="261" r:id="rId4"/>
    <p:sldId id="262" r:id="rId5"/>
    <p:sldId id="272" r:id="rId6"/>
    <p:sldId id="275" r:id="rId7"/>
    <p:sldId id="274" r:id="rId8"/>
    <p:sldId id="276" r:id="rId9"/>
    <p:sldId id="273" r:id="rId10"/>
    <p:sldId id="277" r:id="rId11"/>
    <p:sldId id="278" r:id="rId12"/>
    <p:sldId id="279" r:id="rId13"/>
    <p:sldId id="280" r:id="rId14"/>
    <p:sldId id="281" r:id="rId15"/>
    <p:sldId id="282" r:id="rId16"/>
    <p:sldId id="283" r:id="rId17"/>
    <p:sldId id="284" r:id="rId18"/>
    <p:sldId id="264" r:id="rId19"/>
    <p:sldId id="267" r:id="rId20"/>
    <p:sldId id="265" r:id="rId21"/>
    <p:sldId id="266" r:id="rId22"/>
    <p:sldId id="268" r:id="rId23"/>
    <p:sldId id="270" r:id="rId24"/>
    <p:sldId id="269" r:id="rId25"/>
    <p:sldId id="263" r:id="rId26"/>
    <p:sldId id="285" r:id="rId27"/>
    <p:sldId id="286" r:id="rId28"/>
    <p:sldId id="28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017" autoAdjust="0"/>
    <p:restoredTop sz="94660"/>
  </p:normalViewPr>
  <p:slideViewPr>
    <p:cSldViewPr>
      <p:cViewPr varScale="1">
        <p:scale>
          <a:sx n="86" d="100"/>
          <a:sy n="86" d="100"/>
        </p:scale>
        <p:origin x="-124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4;&#1094;&#1110;&#1085;&#1086;&#1095;&#1085;&#1072;%20&#1090;&#1072;&#1073;&#1083;&#1080;&#1094;&#1103;%20&#1061;&#1077;&#1088;&#1089;&#1086;&#1085;%20(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4;&#1094;&#1110;&#1085;&#1086;&#1095;&#1085;&#1072;%20&#1090;&#1072;&#1073;&#1083;&#1080;&#1094;&#1103;%20&#1061;&#1077;&#1088;&#1089;&#1086;&#1085;%20(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4;&#1094;&#1110;&#1085;&#1086;&#1095;&#1085;&#1072;%20&#1090;&#1072;&#1073;&#1083;&#1080;&#1094;&#1103;%20&#1061;&#1077;&#1088;&#1089;&#1086;&#1085;%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axId val="74678656"/>
        <c:axId val="74680192"/>
      </c:barChart>
      <c:catAx>
        <c:axId val="74678656"/>
        <c:scaling>
          <c:orientation val="minMax"/>
        </c:scaling>
        <c:axPos val="b"/>
        <c:tickLblPos val="nextTo"/>
        <c:crossAx val="74680192"/>
        <c:crosses val="autoZero"/>
        <c:auto val="1"/>
        <c:lblAlgn val="ctr"/>
        <c:lblOffset val="100"/>
      </c:catAx>
      <c:valAx>
        <c:axId val="74680192"/>
        <c:scaling>
          <c:orientation val="minMax"/>
        </c:scaling>
        <c:axPos val="l"/>
        <c:majorGridlines/>
        <c:numFmt formatCode="General" sourceLinked="1"/>
        <c:tickLblPos val="nextTo"/>
        <c:crossAx val="74678656"/>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style val="31"/>
  <c:chart>
    <c:plotArea>
      <c:layout/>
      <c:barChart>
        <c:barDir val="col"/>
        <c:grouping val="clustered"/>
        <c:ser>
          <c:idx val="0"/>
          <c:order val="0"/>
          <c:dLbls>
            <c:showVal val="1"/>
          </c:dLbls>
          <c:cat>
            <c:strRef>
              <c:f>ОТГ!$C$84:$C$93</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ОТГ!$D$84:$D$93</c:f>
              <c:numCache>
                <c:formatCode>General</c:formatCode>
                <c:ptCount val="10"/>
                <c:pt idx="0">
                  <c:v>0</c:v>
                </c:pt>
                <c:pt idx="1">
                  <c:v>2.3299999999999996</c:v>
                </c:pt>
                <c:pt idx="2">
                  <c:v>0</c:v>
                </c:pt>
                <c:pt idx="3">
                  <c:v>5</c:v>
                </c:pt>
                <c:pt idx="4">
                  <c:v>0</c:v>
                </c:pt>
                <c:pt idx="5">
                  <c:v>0</c:v>
                </c:pt>
                <c:pt idx="6">
                  <c:v>4.18</c:v>
                </c:pt>
                <c:pt idx="7">
                  <c:v>0</c:v>
                </c:pt>
                <c:pt idx="8">
                  <c:v>1.08</c:v>
                </c:pt>
                <c:pt idx="9">
                  <c:v>0</c:v>
                </c:pt>
              </c:numCache>
            </c:numRef>
          </c:val>
        </c:ser>
        <c:axId val="77239424"/>
        <c:axId val="77240960"/>
      </c:barChart>
      <c:catAx>
        <c:axId val="77239424"/>
        <c:scaling>
          <c:orientation val="minMax"/>
        </c:scaling>
        <c:axPos val="b"/>
        <c:tickLblPos val="nextTo"/>
        <c:crossAx val="77240960"/>
        <c:crosses val="autoZero"/>
        <c:auto val="1"/>
        <c:lblAlgn val="ctr"/>
        <c:lblOffset val="100"/>
      </c:catAx>
      <c:valAx>
        <c:axId val="77240960"/>
        <c:scaling>
          <c:orientation val="minMax"/>
        </c:scaling>
        <c:axPos val="l"/>
        <c:majorGridlines/>
        <c:numFmt formatCode="General" sourceLinked="1"/>
        <c:tickLblPos val="nextTo"/>
        <c:crossAx val="77239424"/>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style val="31"/>
  <c:chart>
    <c:plotArea>
      <c:layout/>
      <c:barChart>
        <c:barDir val="col"/>
        <c:grouping val="clustered"/>
        <c:ser>
          <c:idx val="0"/>
          <c:order val="0"/>
          <c:dLbls>
            <c:showVal val="1"/>
          </c:dLbls>
          <c:cat>
            <c:strRef>
              <c:f>'Города - сводная'!$A$64:$A$77</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Подольськ</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сводная'!$B$64:$B$77</c:f>
              <c:numCache>
                <c:formatCode>General</c:formatCode>
                <c:ptCount val="14"/>
                <c:pt idx="0">
                  <c:v>3.9699999999999998</c:v>
                </c:pt>
                <c:pt idx="1">
                  <c:v>0.43000000000000005</c:v>
                </c:pt>
                <c:pt idx="2">
                  <c:v>3.3899999999999997</c:v>
                </c:pt>
                <c:pt idx="3">
                  <c:v>3.06</c:v>
                </c:pt>
                <c:pt idx="4">
                  <c:v>2.06</c:v>
                </c:pt>
                <c:pt idx="5">
                  <c:v>5</c:v>
                </c:pt>
                <c:pt idx="6">
                  <c:v>3.14</c:v>
                </c:pt>
                <c:pt idx="7">
                  <c:v>1.79</c:v>
                </c:pt>
                <c:pt idx="8">
                  <c:v>3.3899999999999997</c:v>
                </c:pt>
                <c:pt idx="9">
                  <c:v>1.81</c:v>
                </c:pt>
                <c:pt idx="10">
                  <c:v>2.63</c:v>
                </c:pt>
                <c:pt idx="11">
                  <c:v>0</c:v>
                </c:pt>
                <c:pt idx="12">
                  <c:v>0</c:v>
                </c:pt>
                <c:pt idx="13">
                  <c:v>0</c:v>
                </c:pt>
              </c:numCache>
            </c:numRef>
          </c:val>
        </c:ser>
        <c:axId val="77265152"/>
        <c:axId val="79843328"/>
      </c:barChart>
      <c:catAx>
        <c:axId val="77265152"/>
        <c:scaling>
          <c:orientation val="minMax"/>
        </c:scaling>
        <c:axPos val="b"/>
        <c:tickLblPos val="nextTo"/>
        <c:crossAx val="79843328"/>
        <c:crosses val="autoZero"/>
        <c:auto val="1"/>
        <c:lblAlgn val="ctr"/>
        <c:lblOffset val="100"/>
      </c:catAx>
      <c:valAx>
        <c:axId val="79843328"/>
        <c:scaling>
          <c:orientation val="minMax"/>
        </c:scaling>
        <c:axPos val="l"/>
        <c:majorGridlines/>
        <c:numFmt formatCode="General" sourceLinked="1"/>
        <c:tickLblPos val="nextTo"/>
        <c:crossAx val="77265152"/>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style val="25"/>
  <c:chart>
    <c:plotArea>
      <c:layout/>
      <c:barChart>
        <c:barDir val="col"/>
        <c:grouping val="clustered"/>
        <c:ser>
          <c:idx val="0"/>
          <c:order val="0"/>
          <c:dLbls>
            <c:showVal val="1"/>
          </c:dLbls>
          <c:cat>
            <c:strRef>
              <c:f>ОТГ!$C$98:$C$107</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ОТГ!$D$98:$D$107</c:f>
              <c:numCache>
                <c:formatCode>General</c:formatCode>
                <c:ptCount val="10"/>
                <c:pt idx="0">
                  <c:v>0</c:v>
                </c:pt>
                <c:pt idx="1">
                  <c:v>10</c:v>
                </c:pt>
                <c:pt idx="2">
                  <c:v>0</c:v>
                </c:pt>
                <c:pt idx="3">
                  <c:v>0</c:v>
                </c:pt>
                <c:pt idx="4">
                  <c:v>0</c:v>
                </c:pt>
                <c:pt idx="5">
                  <c:v>10</c:v>
                </c:pt>
                <c:pt idx="6">
                  <c:v>0</c:v>
                </c:pt>
                <c:pt idx="7">
                  <c:v>0</c:v>
                </c:pt>
                <c:pt idx="8">
                  <c:v>0</c:v>
                </c:pt>
                <c:pt idx="9">
                  <c:v>10</c:v>
                </c:pt>
              </c:numCache>
            </c:numRef>
          </c:val>
        </c:ser>
        <c:axId val="79854976"/>
        <c:axId val="79877248"/>
      </c:barChart>
      <c:catAx>
        <c:axId val="79854976"/>
        <c:scaling>
          <c:orientation val="minMax"/>
        </c:scaling>
        <c:axPos val="b"/>
        <c:tickLblPos val="nextTo"/>
        <c:crossAx val="79877248"/>
        <c:crosses val="autoZero"/>
        <c:auto val="1"/>
        <c:lblAlgn val="ctr"/>
        <c:lblOffset val="100"/>
      </c:catAx>
      <c:valAx>
        <c:axId val="79877248"/>
        <c:scaling>
          <c:orientation val="minMax"/>
        </c:scaling>
        <c:axPos val="l"/>
        <c:majorGridlines/>
        <c:numFmt formatCode="General" sourceLinked="1"/>
        <c:tickLblPos val="nextTo"/>
        <c:crossAx val="79854976"/>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style val="25"/>
  <c:chart>
    <c:plotArea>
      <c:layout/>
      <c:barChart>
        <c:barDir val="col"/>
        <c:grouping val="clustered"/>
        <c:ser>
          <c:idx val="0"/>
          <c:order val="0"/>
          <c:dLbls>
            <c:showVal val="1"/>
          </c:dLbls>
          <c:cat>
            <c:strRef>
              <c:f>'Города - сводная'!$A$74:$A$86</c:f>
              <c:strCache>
                <c:ptCount val="13"/>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Каховка</c:v>
                </c:pt>
                <c:pt idx="8">
                  <c:v>Міський бюджет м. Ізмаїл</c:v>
                </c:pt>
                <c:pt idx="9">
                  <c:v>Міський бюджет м. Жовті Води</c:v>
                </c:pt>
                <c:pt idx="10">
                  <c:v>    Міський бюджет м. Лисичанська</c:v>
                </c:pt>
                <c:pt idx="11">
                  <c:v>Міський бюджет м. Рубіжне</c:v>
                </c:pt>
                <c:pt idx="12">
                  <c:v>Міський бюджет м. Северодонецьк</c:v>
                </c:pt>
              </c:strCache>
            </c:strRef>
          </c:cat>
          <c:val>
            <c:numRef>
              <c:f>'Города - сводная'!$B$74:$B$86</c:f>
              <c:numCache>
                <c:formatCode>General</c:formatCode>
                <c:ptCount val="13"/>
                <c:pt idx="0">
                  <c:v>10</c:v>
                </c:pt>
                <c:pt idx="1">
                  <c:v>10</c:v>
                </c:pt>
                <c:pt idx="2">
                  <c:v>10</c:v>
                </c:pt>
                <c:pt idx="3">
                  <c:v>10</c:v>
                </c:pt>
                <c:pt idx="4">
                  <c:v>10</c:v>
                </c:pt>
                <c:pt idx="5">
                  <c:v>10</c:v>
                </c:pt>
                <c:pt idx="6">
                  <c:v>10</c:v>
                </c:pt>
                <c:pt idx="7">
                  <c:v>0</c:v>
                </c:pt>
                <c:pt idx="8">
                  <c:v>10</c:v>
                </c:pt>
                <c:pt idx="9">
                  <c:v>10</c:v>
                </c:pt>
                <c:pt idx="10">
                  <c:v>0</c:v>
                </c:pt>
                <c:pt idx="11">
                  <c:v>0</c:v>
                </c:pt>
                <c:pt idx="12">
                  <c:v>0</c:v>
                </c:pt>
              </c:numCache>
            </c:numRef>
          </c:val>
        </c:ser>
        <c:axId val="79910400"/>
        <c:axId val="79911936"/>
      </c:barChart>
      <c:catAx>
        <c:axId val="79910400"/>
        <c:scaling>
          <c:orientation val="minMax"/>
        </c:scaling>
        <c:axPos val="b"/>
        <c:tickLblPos val="nextTo"/>
        <c:crossAx val="79911936"/>
        <c:crosses val="autoZero"/>
        <c:auto val="1"/>
        <c:lblAlgn val="ctr"/>
        <c:lblOffset val="100"/>
      </c:catAx>
      <c:valAx>
        <c:axId val="79911936"/>
        <c:scaling>
          <c:orientation val="minMax"/>
        </c:scaling>
        <c:axPos val="l"/>
        <c:majorGridlines/>
        <c:numFmt formatCode="General" sourceLinked="1"/>
        <c:tickLblPos val="nextTo"/>
        <c:crossAx val="79910400"/>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style val="29"/>
  <c:chart>
    <c:plotArea>
      <c:layout/>
      <c:barChart>
        <c:barDir val="col"/>
        <c:grouping val="clustered"/>
        <c:ser>
          <c:idx val="0"/>
          <c:order val="0"/>
          <c:dLbls>
            <c:showVal val="1"/>
          </c:dLbls>
          <c:cat>
            <c:strRef>
              <c:f>ОТГ!$C$114:$C$123</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ОТГ!$D$114:$D$123</c:f>
              <c:numCache>
                <c:formatCode>General</c:formatCode>
                <c:ptCount val="10"/>
                <c:pt idx="0">
                  <c:v>0</c:v>
                </c:pt>
                <c:pt idx="1">
                  <c:v>20</c:v>
                </c:pt>
                <c:pt idx="2">
                  <c:v>20</c:v>
                </c:pt>
                <c:pt idx="3">
                  <c:v>0</c:v>
                </c:pt>
                <c:pt idx="4">
                  <c:v>20</c:v>
                </c:pt>
                <c:pt idx="5">
                  <c:v>20</c:v>
                </c:pt>
                <c:pt idx="6">
                  <c:v>20</c:v>
                </c:pt>
                <c:pt idx="7">
                  <c:v>20</c:v>
                </c:pt>
                <c:pt idx="8">
                  <c:v>0</c:v>
                </c:pt>
                <c:pt idx="9">
                  <c:v>0</c:v>
                </c:pt>
              </c:numCache>
            </c:numRef>
          </c:val>
        </c:ser>
        <c:axId val="79939840"/>
        <c:axId val="79945728"/>
      </c:barChart>
      <c:catAx>
        <c:axId val="79939840"/>
        <c:scaling>
          <c:orientation val="minMax"/>
        </c:scaling>
        <c:axPos val="b"/>
        <c:tickLblPos val="nextTo"/>
        <c:crossAx val="79945728"/>
        <c:crosses val="autoZero"/>
        <c:auto val="1"/>
        <c:lblAlgn val="ctr"/>
        <c:lblOffset val="100"/>
      </c:catAx>
      <c:valAx>
        <c:axId val="79945728"/>
        <c:scaling>
          <c:orientation val="minMax"/>
        </c:scaling>
        <c:axPos val="l"/>
        <c:majorGridlines/>
        <c:numFmt formatCode="General" sourceLinked="1"/>
        <c:tickLblPos val="nextTo"/>
        <c:crossAx val="79939840"/>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style val="29"/>
  <c:chart>
    <c:plotArea>
      <c:layout/>
      <c:barChart>
        <c:barDir val="col"/>
        <c:grouping val="clustered"/>
        <c:ser>
          <c:idx val="0"/>
          <c:order val="0"/>
          <c:dLbls>
            <c:showVal val="1"/>
          </c:dLbls>
          <c:cat>
            <c:strRef>
              <c:f>'Города - сводная'!$A$88:$A$100</c:f>
              <c:strCache>
                <c:ptCount val="13"/>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Каховка</c:v>
                </c:pt>
                <c:pt idx="8">
                  <c:v>Міський бюджет м. Ізмаїл</c:v>
                </c:pt>
                <c:pt idx="9">
                  <c:v>Міський бюджет м. Жовті Води</c:v>
                </c:pt>
                <c:pt idx="10">
                  <c:v>    Міський бюджет м. Лисичанська</c:v>
                </c:pt>
                <c:pt idx="11">
                  <c:v>Міський бюджет м. Рубіжне</c:v>
                </c:pt>
                <c:pt idx="12">
                  <c:v>Міський бюджет м. Северодонецьк</c:v>
                </c:pt>
              </c:strCache>
            </c:strRef>
          </c:cat>
          <c:val>
            <c:numRef>
              <c:f>'Города - сводная'!$B$88:$B$100</c:f>
              <c:numCache>
                <c:formatCode>General</c:formatCode>
                <c:ptCount val="13"/>
                <c:pt idx="0">
                  <c:v>20</c:v>
                </c:pt>
                <c:pt idx="1">
                  <c:v>20</c:v>
                </c:pt>
                <c:pt idx="2">
                  <c:v>20</c:v>
                </c:pt>
                <c:pt idx="3">
                  <c:v>20</c:v>
                </c:pt>
                <c:pt idx="4">
                  <c:v>20</c:v>
                </c:pt>
                <c:pt idx="5">
                  <c:v>15</c:v>
                </c:pt>
                <c:pt idx="6">
                  <c:v>20</c:v>
                </c:pt>
                <c:pt idx="7">
                  <c:v>20</c:v>
                </c:pt>
                <c:pt idx="8">
                  <c:v>20</c:v>
                </c:pt>
                <c:pt idx="9">
                  <c:v>0</c:v>
                </c:pt>
                <c:pt idx="10">
                  <c:v>0</c:v>
                </c:pt>
                <c:pt idx="11">
                  <c:v>0</c:v>
                </c:pt>
                <c:pt idx="12">
                  <c:v>0</c:v>
                </c:pt>
              </c:numCache>
            </c:numRef>
          </c:val>
        </c:ser>
        <c:axId val="79978880"/>
        <c:axId val="79980416"/>
      </c:barChart>
      <c:catAx>
        <c:axId val="79978880"/>
        <c:scaling>
          <c:orientation val="minMax"/>
        </c:scaling>
        <c:axPos val="b"/>
        <c:tickLblPos val="nextTo"/>
        <c:crossAx val="79980416"/>
        <c:crosses val="autoZero"/>
        <c:auto val="1"/>
        <c:lblAlgn val="ctr"/>
        <c:lblOffset val="100"/>
      </c:catAx>
      <c:valAx>
        <c:axId val="79980416"/>
        <c:scaling>
          <c:orientation val="minMax"/>
        </c:scaling>
        <c:axPos val="l"/>
        <c:majorGridlines/>
        <c:numFmt formatCode="General" sourceLinked="1"/>
        <c:tickLblPos val="nextTo"/>
        <c:crossAx val="79978880"/>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style val="27"/>
  <c:chart>
    <c:plotArea>
      <c:layout/>
      <c:barChart>
        <c:barDir val="col"/>
        <c:grouping val="clustered"/>
        <c:ser>
          <c:idx val="0"/>
          <c:order val="0"/>
          <c:dLbls>
            <c:showVal val="1"/>
          </c:dLbls>
          <c:cat>
            <c:strRef>
              <c:f>'итог в розрізі ГРБК'!$A$3:$A$20</c:f>
              <c:strCache>
                <c:ptCount val="18"/>
                <c:pt idx="0">
                  <c:v>Виконком </c:v>
                </c:pt>
                <c:pt idx="1">
                  <c:v>Управління освіти </c:v>
                </c:pt>
                <c:pt idx="2">
                  <c:v>Управління молоді та спорту </c:v>
                </c:pt>
                <c:pt idx="3">
                  <c:v>Управління охорони здоров'я</c:v>
                </c:pt>
                <c:pt idx="4">
                  <c:v>Управління соціального захисту </c:v>
                </c:pt>
                <c:pt idx="5">
                  <c:v>Управління культури</c:v>
                </c:pt>
                <c:pt idx="6">
                  <c:v>Управління естетики та зовнішньої реклами </c:v>
                </c:pt>
                <c:pt idx="7">
                  <c:v>Управління споживчого ринку </c:v>
                </c:pt>
                <c:pt idx="8">
                  <c:v>Департамент житлово-комунального господарства </c:v>
                </c:pt>
                <c:pt idx="9">
                  <c:v>Управління обліку, розподілу та приватизації житла </c:v>
                </c:pt>
                <c:pt idx="10">
                  <c:v>Управління комунальної власності </c:v>
                </c:pt>
                <c:pt idx="11">
                  <c:v>Управління капітального будівництва </c:v>
                </c:pt>
                <c:pt idx="12">
                  <c:v>Департамент містобудування та землекористування </c:v>
                </c:pt>
                <c:pt idx="13">
                  <c:v>Управління з питань державного архбудконтролю </c:v>
                </c:pt>
                <c:pt idx="14">
                  <c:v>Інспекція з контролю за благоустроєм</c:v>
                </c:pt>
                <c:pt idx="15">
                  <c:v>Управління транспорту, дорожної інфраструктури і зв'язку</c:v>
                </c:pt>
                <c:pt idx="16">
                  <c:v>Відділ з питань цивільного захисту </c:v>
                </c:pt>
                <c:pt idx="17">
                  <c:v>Ддепартамент бюджету і фінансів </c:v>
                </c:pt>
              </c:strCache>
            </c:strRef>
          </c:cat>
          <c:val>
            <c:numRef>
              <c:f>'итог в розрізі ГРБК'!$B$3:$B$20</c:f>
              <c:numCache>
                <c:formatCode>General</c:formatCode>
                <c:ptCount val="18"/>
                <c:pt idx="0">
                  <c:v>10</c:v>
                </c:pt>
                <c:pt idx="1">
                  <c:v>6.92</c:v>
                </c:pt>
                <c:pt idx="2">
                  <c:v>0</c:v>
                </c:pt>
                <c:pt idx="3">
                  <c:v>0</c:v>
                </c:pt>
                <c:pt idx="4">
                  <c:v>4.6199999999999966</c:v>
                </c:pt>
                <c:pt idx="5">
                  <c:v>4.29</c:v>
                </c:pt>
                <c:pt idx="6">
                  <c:v>0</c:v>
                </c:pt>
                <c:pt idx="7">
                  <c:v>15</c:v>
                </c:pt>
                <c:pt idx="8">
                  <c:v>0</c:v>
                </c:pt>
                <c:pt idx="9">
                  <c:v>0</c:v>
                </c:pt>
                <c:pt idx="10">
                  <c:v>0</c:v>
                </c:pt>
                <c:pt idx="11">
                  <c:v>3</c:v>
                </c:pt>
                <c:pt idx="12">
                  <c:v>9</c:v>
                </c:pt>
                <c:pt idx="13">
                  <c:v>0</c:v>
                </c:pt>
                <c:pt idx="14">
                  <c:v>0</c:v>
                </c:pt>
                <c:pt idx="15">
                  <c:v>2.5</c:v>
                </c:pt>
                <c:pt idx="16">
                  <c:v>15</c:v>
                </c:pt>
                <c:pt idx="17">
                  <c:v>15</c:v>
                </c:pt>
              </c:numCache>
            </c:numRef>
          </c:val>
        </c:ser>
        <c:axId val="80032896"/>
        <c:axId val="80034432"/>
      </c:barChart>
      <c:catAx>
        <c:axId val="80032896"/>
        <c:scaling>
          <c:orientation val="minMax"/>
        </c:scaling>
        <c:axPos val="b"/>
        <c:tickLblPos val="nextTo"/>
        <c:crossAx val="80034432"/>
        <c:crosses val="autoZero"/>
        <c:auto val="1"/>
        <c:lblAlgn val="ctr"/>
        <c:lblOffset val="100"/>
      </c:catAx>
      <c:valAx>
        <c:axId val="80034432"/>
        <c:scaling>
          <c:orientation val="minMax"/>
        </c:scaling>
        <c:axPos val="l"/>
        <c:majorGridlines/>
        <c:numFmt formatCode="General" sourceLinked="1"/>
        <c:tickLblPos val="nextTo"/>
        <c:crossAx val="80032896"/>
        <c:crosses val="autoZero"/>
        <c:crossBetween val="between"/>
      </c:valAx>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style val="31"/>
  <c:chart>
    <c:plotArea>
      <c:layout/>
      <c:barChart>
        <c:barDir val="col"/>
        <c:grouping val="clustered"/>
        <c:ser>
          <c:idx val="0"/>
          <c:order val="0"/>
          <c:dLbls>
            <c:showVal val="1"/>
          </c:dLbls>
          <c:cat>
            <c:strRef>
              <c:f>'итог в розрізі ГРБК'!$A$28:$A$45</c:f>
              <c:strCache>
                <c:ptCount val="18"/>
                <c:pt idx="0">
                  <c:v>Виконком </c:v>
                </c:pt>
                <c:pt idx="1">
                  <c:v>Управління освіти </c:v>
                </c:pt>
                <c:pt idx="2">
                  <c:v>Управління молоді та спорту </c:v>
                </c:pt>
                <c:pt idx="3">
                  <c:v>Управління охорони здоров'я</c:v>
                </c:pt>
                <c:pt idx="4">
                  <c:v>Управління соціального захисту </c:v>
                </c:pt>
                <c:pt idx="5">
                  <c:v>Управління культури</c:v>
                </c:pt>
                <c:pt idx="6">
                  <c:v>Управління естетики та зовнішньої реклами </c:v>
                </c:pt>
                <c:pt idx="7">
                  <c:v>Управління споживчого ринку </c:v>
                </c:pt>
                <c:pt idx="8">
                  <c:v>Департамент житлово-комунального господарства </c:v>
                </c:pt>
                <c:pt idx="9">
                  <c:v>Управління обліку, розподілу та приватизації житла </c:v>
                </c:pt>
                <c:pt idx="10">
                  <c:v>Управління комунальної власності </c:v>
                </c:pt>
                <c:pt idx="11">
                  <c:v>Управління капітального будівництва </c:v>
                </c:pt>
                <c:pt idx="12">
                  <c:v>Департамент містобудування та землекористування </c:v>
                </c:pt>
                <c:pt idx="13">
                  <c:v>Управління з питань державного архбудконтролю </c:v>
                </c:pt>
                <c:pt idx="14">
                  <c:v>Інспекція з контролю за благоустроєм</c:v>
                </c:pt>
                <c:pt idx="15">
                  <c:v>Управління транспорту, дорожної інфраструктури і зв'язку</c:v>
                </c:pt>
                <c:pt idx="16">
                  <c:v>Відділ з питань цивільного захисту </c:v>
                </c:pt>
                <c:pt idx="17">
                  <c:v>Департамент бюджету і фінансів </c:v>
                </c:pt>
              </c:strCache>
            </c:strRef>
          </c:cat>
          <c:val>
            <c:numRef>
              <c:f>'итог в розрізі ГРБК'!$B$28:$B$45</c:f>
              <c:numCache>
                <c:formatCode>General</c:formatCode>
                <c:ptCount val="18"/>
                <c:pt idx="0">
                  <c:v>10</c:v>
                </c:pt>
                <c:pt idx="1">
                  <c:v>8.08</c:v>
                </c:pt>
                <c:pt idx="2">
                  <c:v>2.14</c:v>
                </c:pt>
                <c:pt idx="3">
                  <c:v>3.75</c:v>
                </c:pt>
                <c:pt idx="4">
                  <c:v>5.7700000000000014</c:v>
                </c:pt>
                <c:pt idx="5">
                  <c:v>4.29</c:v>
                </c:pt>
                <c:pt idx="6">
                  <c:v>5</c:v>
                </c:pt>
                <c:pt idx="7">
                  <c:v>15</c:v>
                </c:pt>
                <c:pt idx="8">
                  <c:v>3</c:v>
                </c:pt>
                <c:pt idx="9">
                  <c:v>0</c:v>
                </c:pt>
                <c:pt idx="10">
                  <c:v>0</c:v>
                </c:pt>
                <c:pt idx="11">
                  <c:v>3</c:v>
                </c:pt>
                <c:pt idx="12">
                  <c:v>9</c:v>
                </c:pt>
                <c:pt idx="13">
                  <c:v>0</c:v>
                </c:pt>
                <c:pt idx="14">
                  <c:v>0</c:v>
                </c:pt>
                <c:pt idx="15">
                  <c:v>2.5</c:v>
                </c:pt>
                <c:pt idx="16">
                  <c:v>15</c:v>
                </c:pt>
                <c:pt idx="17">
                  <c:v>15</c:v>
                </c:pt>
              </c:numCache>
            </c:numRef>
          </c:val>
        </c:ser>
        <c:axId val="80062720"/>
        <c:axId val="80068608"/>
      </c:barChart>
      <c:catAx>
        <c:axId val="80062720"/>
        <c:scaling>
          <c:orientation val="minMax"/>
        </c:scaling>
        <c:axPos val="b"/>
        <c:tickLblPos val="nextTo"/>
        <c:crossAx val="80068608"/>
        <c:crosses val="autoZero"/>
        <c:auto val="1"/>
        <c:lblAlgn val="ctr"/>
        <c:lblOffset val="100"/>
      </c:catAx>
      <c:valAx>
        <c:axId val="80068608"/>
        <c:scaling>
          <c:orientation val="minMax"/>
        </c:scaling>
        <c:axPos val="l"/>
        <c:majorGridlines/>
        <c:numFmt formatCode="General" sourceLinked="1"/>
        <c:tickLblPos val="nextTo"/>
        <c:crossAx val="80062720"/>
        <c:crosses val="autoZero"/>
        <c:crossBetween val="between"/>
      </c:valAx>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style val="28"/>
  <c:chart>
    <c:plotArea>
      <c:layout/>
      <c:barChart>
        <c:barDir val="col"/>
        <c:grouping val="clustered"/>
        <c:ser>
          <c:idx val="0"/>
          <c:order val="0"/>
          <c:dLbls>
            <c:showVal val="1"/>
          </c:dLbls>
          <c:cat>
            <c:strRef>
              <c:f>'итог в розрізі ГРБК'!$A$48:$A$65</c:f>
              <c:strCache>
                <c:ptCount val="18"/>
                <c:pt idx="0">
                  <c:v>Виконком </c:v>
                </c:pt>
                <c:pt idx="1">
                  <c:v>Управління освіти </c:v>
                </c:pt>
                <c:pt idx="2">
                  <c:v>Управління молоді та спорту </c:v>
                </c:pt>
                <c:pt idx="3">
                  <c:v>Управління охорони здоров'я</c:v>
                </c:pt>
                <c:pt idx="4">
                  <c:v>Управління соціального захисту </c:v>
                </c:pt>
                <c:pt idx="5">
                  <c:v>Управління культури</c:v>
                </c:pt>
                <c:pt idx="6">
                  <c:v>Управління естетики та зовнішньої реклами </c:v>
                </c:pt>
                <c:pt idx="7">
                  <c:v>Управління споживчого ринку </c:v>
                </c:pt>
                <c:pt idx="8">
                  <c:v>Департамент житлово-комунального господарства </c:v>
                </c:pt>
                <c:pt idx="9">
                  <c:v>Управління обліку, розподілу та приватизації житла </c:v>
                </c:pt>
                <c:pt idx="10">
                  <c:v>Управління комунальної власності </c:v>
                </c:pt>
                <c:pt idx="11">
                  <c:v>Управління капітального будівництва </c:v>
                </c:pt>
                <c:pt idx="12">
                  <c:v>Департамент містобудування та землекористування </c:v>
                </c:pt>
                <c:pt idx="13">
                  <c:v>Управління з питань державного архбудконтролю </c:v>
                </c:pt>
                <c:pt idx="14">
                  <c:v>Інспекція з контролю за благоустроєм</c:v>
                </c:pt>
                <c:pt idx="15">
                  <c:v>Управління транспорту, дорожної інфраструктури і зв'язку</c:v>
                </c:pt>
                <c:pt idx="16">
                  <c:v>Відділ з питань цивільного захисту </c:v>
                </c:pt>
                <c:pt idx="17">
                  <c:v>Департамент бюджету і фінансів </c:v>
                </c:pt>
              </c:strCache>
            </c:strRef>
          </c:cat>
          <c:val>
            <c:numRef>
              <c:f>'итог в розрізі ГРБК'!$B$48:$B$65</c:f>
              <c:numCache>
                <c:formatCode>General</c:formatCode>
                <c:ptCount val="18"/>
                <c:pt idx="0">
                  <c:v>4.33</c:v>
                </c:pt>
                <c:pt idx="1">
                  <c:v>3.54</c:v>
                </c:pt>
                <c:pt idx="2">
                  <c:v>1.43</c:v>
                </c:pt>
                <c:pt idx="3">
                  <c:v>0</c:v>
                </c:pt>
                <c:pt idx="4">
                  <c:v>2.77</c:v>
                </c:pt>
                <c:pt idx="5">
                  <c:v>2.57</c:v>
                </c:pt>
                <c:pt idx="6">
                  <c:v>3.3299999999999987</c:v>
                </c:pt>
                <c:pt idx="7">
                  <c:v>5</c:v>
                </c:pt>
                <c:pt idx="8">
                  <c:v>2.5</c:v>
                </c:pt>
                <c:pt idx="9">
                  <c:v>5</c:v>
                </c:pt>
                <c:pt idx="10">
                  <c:v>0</c:v>
                </c:pt>
                <c:pt idx="11">
                  <c:v>2.2999999999999998</c:v>
                </c:pt>
                <c:pt idx="12">
                  <c:v>1</c:v>
                </c:pt>
                <c:pt idx="13">
                  <c:v>5</c:v>
                </c:pt>
                <c:pt idx="14">
                  <c:v>5</c:v>
                </c:pt>
                <c:pt idx="15">
                  <c:v>1.33</c:v>
                </c:pt>
                <c:pt idx="16">
                  <c:v>5</c:v>
                </c:pt>
                <c:pt idx="17">
                  <c:v>5</c:v>
                </c:pt>
              </c:numCache>
            </c:numRef>
          </c:val>
        </c:ser>
        <c:axId val="80111872"/>
        <c:axId val="80130048"/>
      </c:barChart>
      <c:catAx>
        <c:axId val="80111872"/>
        <c:scaling>
          <c:orientation val="minMax"/>
        </c:scaling>
        <c:axPos val="b"/>
        <c:tickLblPos val="nextTo"/>
        <c:crossAx val="80130048"/>
        <c:crosses val="autoZero"/>
        <c:auto val="1"/>
        <c:lblAlgn val="ctr"/>
        <c:lblOffset val="100"/>
      </c:catAx>
      <c:valAx>
        <c:axId val="80130048"/>
        <c:scaling>
          <c:orientation val="minMax"/>
        </c:scaling>
        <c:axPos val="l"/>
        <c:majorGridlines/>
        <c:numFmt formatCode="General" sourceLinked="1"/>
        <c:tickLblPos val="nextTo"/>
        <c:crossAx val="8011187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dLbls>
            <c:showVal val="1"/>
          </c:dLbls>
          <c:cat>
            <c:strRef>
              <c:f>'Города - сводная'!$A$2:$A$15</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Вольногорськ</c:v>
                </c:pt>
                <c:pt idx="5">
                  <c:v>Міський бюджет м. Подольськ</c:v>
                </c:pt>
                <c:pt idx="6">
                  <c:v>Міський бюджет м. Дніпро </c:v>
                </c:pt>
                <c:pt idx="7">
                  <c:v>Міський бюджет м. Одеса </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сводная'!$B$2:$B$15</c:f>
              <c:numCache>
                <c:formatCode>General</c:formatCode>
                <c:ptCount val="14"/>
                <c:pt idx="0">
                  <c:v>74.11999999999999</c:v>
                </c:pt>
                <c:pt idx="1">
                  <c:v>56.449999999999996</c:v>
                </c:pt>
                <c:pt idx="2">
                  <c:v>55.61</c:v>
                </c:pt>
                <c:pt idx="3">
                  <c:v>53.44</c:v>
                </c:pt>
                <c:pt idx="4">
                  <c:v>52.67</c:v>
                </c:pt>
                <c:pt idx="5">
                  <c:v>51.71</c:v>
                </c:pt>
                <c:pt idx="6">
                  <c:v>50.43</c:v>
                </c:pt>
                <c:pt idx="7">
                  <c:v>49.839999999999996</c:v>
                </c:pt>
                <c:pt idx="8">
                  <c:v>46.349999999999994</c:v>
                </c:pt>
                <c:pt idx="9">
                  <c:v>36.49</c:v>
                </c:pt>
                <c:pt idx="10">
                  <c:v>24.49</c:v>
                </c:pt>
                <c:pt idx="11">
                  <c:v>5</c:v>
                </c:pt>
                <c:pt idx="12">
                  <c:v>10</c:v>
                </c:pt>
                <c:pt idx="13">
                  <c:v>5</c:v>
                </c:pt>
              </c:numCache>
            </c:numRef>
          </c:val>
        </c:ser>
        <c:axId val="74707328"/>
        <c:axId val="74708864"/>
      </c:barChart>
      <c:catAx>
        <c:axId val="74707328"/>
        <c:scaling>
          <c:orientation val="minMax"/>
        </c:scaling>
        <c:axPos val="b"/>
        <c:tickLblPos val="nextTo"/>
        <c:crossAx val="74708864"/>
        <c:crosses val="autoZero"/>
        <c:auto val="1"/>
        <c:lblAlgn val="ctr"/>
        <c:lblOffset val="100"/>
      </c:catAx>
      <c:valAx>
        <c:axId val="74708864"/>
        <c:scaling>
          <c:orientation val="minMax"/>
        </c:scaling>
        <c:axPos val="l"/>
        <c:majorGridlines/>
        <c:numFmt formatCode="General" sourceLinked="1"/>
        <c:tickLblPos val="nextTo"/>
        <c:crossAx val="7470732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26"/>
  <c:chart>
    <c:plotArea>
      <c:layout/>
      <c:barChart>
        <c:barDir val="col"/>
        <c:grouping val="clustered"/>
        <c:ser>
          <c:idx val="0"/>
          <c:order val="0"/>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ОТГ!$E$7:$E$16</c:f>
              <c:numCache>
                <c:formatCode>General</c:formatCode>
                <c:ptCount val="10"/>
              </c:numCache>
            </c:numRef>
          </c:val>
        </c:ser>
        <c:ser>
          <c:idx val="1"/>
          <c:order val="1"/>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ОТГ!$F$7:$F$16</c:f>
              <c:numCache>
                <c:formatCode>General</c:formatCode>
                <c:ptCount val="10"/>
                <c:pt idx="5">
                  <c:v>0</c:v>
                </c:pt>
              </c:numCache>
            </c:numRef>
          </c:val>
        </c:ser>
        <c:ser>
          <c:idx val="2"/>
          <c:order val="2"/>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ОТГ!$G$7:$G$16</c:f>
              <c:numCache>
                <c:formatCode>General</c:formatCode>
                <c:ptCount val="10"/>
              </c:numCache>
            </c:numRef>
          </c:val>
        </c:ser>
        <c:ser>
          <c:idx val="3"/>
          <c:order val="3"/>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ОТГ!$H$7:$H$16</c:f>
              <c:numCache>
                <c:formatCode>General</c:formatCode>
                <c:ptCount val="10"/>
              </c:numCache>
            </c:numRef>
          </c:val>
        </c:ser>
        <c:ser>
          <c:idx val="4"/>
          <c:order val="4"/>
          <c:dLbls>
            <c:showVal val="1"/>
          </c:dLbls>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ОТГ!$I$7:$I$16</c:f>
              <c:numCache>
                <c:formatCode>General</c:formatCode>
                <c:ptCount val="10"/>
                <c:pt idx="0">
                  <c:v>25</c:v>
                </c:pt>
                <c:pt idx="1">
                  <c:v>58.57</c:v>
                </c:pt>
                <c:pt idx="2">
                  <c:v>25.23</c:v>
                </c:pt>
                <c:pt idx="3">
                  <c:v>25</c:v>
                </c:pt>
                <c:pt idx="4">
                  <c:v>20</c:v>
                </c:pt>
                <c:pt idx="5">
                  <c:v>56.14</c:v>
                </c:pt>
                <c:pt idx="6">
                  <c:v>41.8</c:v>
                </c:pt>
                <c:pt idx="7">
                  <c:v>25</c:v>
                </c:pt>
                <c:pt idx="8">
                  <c:v>7.33</c:v>
                </c:pt>
                <c:pt idx="9">
                  <c:v>15</c:v>
                </c:pt>
              </c:numCache>
            </c:numRef>
          </c:val>
        </c:ser>
        <c:axId val="75019008"/>
        <c:axId val="75020544"/>
      </c:barChart>
      <c:catAx>
        <c:axId val="75019008"/>
        <c:scaling>
          <c:orientation val="minMax"/>
        </c:scaling>
        <c:axPos val="b"/>
        <c:tickLblPos val="nextTo"/>
        <c:crossAx val="75020544"/>
        <c:crosses val="autoZero"/>
        <c:auto val="1"/>
        <c:lblAlgn val="ctr"/>
        <c:lblOffset val="100"/>
      </c:catAx>
      <c:valAx>
        <c:axId val="75020544"/>
        <c:scaling>
          <c:orientation val="minMax"/>
        </c:scaling>
        <c:axPos val="l"/>
        <c:majorGridlines/>
        <c:numFmt formatCode="General" sourceLinked="1"/>
        <c:tickLblPos val="nextTo"/>
        <c:crossAx val="75019008"/>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dLbls>
            <c:showVal val="1"/>
          </c:dLbls>
          <c:cat>
            <c:strRef>
              <c:f>ОТГ!$D$32:$D$41</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ОТГ!$E$32:$E$41</c:f>
              <c:numCache>
                <c:formatCode>General</c:formatCode>
                <c:ptCount val="10"/>
                <c:pt idx="0">
                  <c:v>10</c:v>
                </c:pt>
                <c:pt idx="1">
                  <c:v>10</c:v>
                </c:pt>
                <c:pt idx="2">
                  <c:v>0</c:v>
                </c:pt>
                <c:pt idx="3">
                  <c:v>10</c:v>
                </c:pt>
                <c:pt idx="4">
                  <c:v>0</c:v>
                </c:pt>
                <c:pt idx="5">
                  <c:v>10</c:v>
                </c:pt>
                <c:pt idx="6">
                  <c:v>5</c:v>
                </c:pt>
                <c:pt idx="7">
                  <c:v>0</c:v>
                </c:pt>
                <c:pt idx="8">
                  <c:v>0</c:v>
                </c:pt>
                <c:pt idx="9">
                  <c:v>5</c:v>
                </c:pt>
              </c:numCache>
            </c:numRef>
          </c:val>
        </c:ser>
        <c:shape val="box"/>
        <c:axId val="75303168"/>
        <c:axId val="75317248"/>
        <c:axId val="0"/>
      </c:bar3DChart>
      <c:catAx>
        <c:axId val="75303168"/>
        <c:scaling>
          <c:orientation val="minMax"/>
        </c:scaling>
        <c:axPos val="b"/>
        <c:tickLblPos val="nextTo"/>
        <c:crossAx val="75317248"/>
        <c:crosses val="autoZero"/>
        <c:auto val="1"/>
        <c:lblAlgn val="ctr"/>
        <c:lblOffset val="100"/>
      </c:catAx>
      <c:valAx>
        <c:axId val="75317248"/>
        <c:scaling>
          <c:orientation val="minMax"/>
        </c:scaling>
        <c:axPos val="l"/>
        <c:majorGridlines/>
        <c:numFmt formatCode="General" sourceLinked="1"/>
        <c:tickLblPos val="nextTo"/>
        <c:crossAx val="7530316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dLbls>
            <c:showVal val="1"/>
          </c:dLbls>
          <c:cat>
            <c:strRef>
              <c:f>'Города - сводная'!$A$16:$A$28</c:f>
              <c:strCache>
                <c:ptCount val="13"/>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Каховка</c:v>
                </c:pt>
                <c:pt idx="8">
                  <c:v>Міський бюджет м. Ізмаїл</c:v>
                </c:pt>
                <c:pt idx="9">
                  <c:v>Міський бюджет м. Жовті Води</c:v>
                </c:pt>
                <c:pt idx="10">
                  <c:v>    Міський бюджет м. Лисичанська</c:v>
                </c:pt>
                <c:pt idx="11">
                  <c:v>Міський бюджет м. Рубіжне</c:v>
                </c:pt>
                <c:pt idx="12">
                  <c:v>Міський бюджет м. Северодонецьк</c:v>
                </c:pt>
              </c:strCache>
            </c:strRef>
          </c:cat>
          <c:val>
            <c:numRef>
              <c:f>'Города - сводная'!$B$16:$B$28</c:f>
              <c:numCache>
                <c:formatCode>General</c:formatCode>
                <c:ptCount val="13"/>
                <c:pt idx="0">
                  <c:v>10</c:v>
                </c:pt>
                <c:pt idx="1">
                  <c:v>10</c:v>
                </c:pt>
                <c:pt idx="2">
                  <c:v>10</c:v>
                </c:pt>
                <c:pt idx="3">
                  <c:v>10</c:v>
                </c:pt>
                <c:pt idx="4">
                  <c:v>10</c:v>
                </c:pt>
                <c:pt idx="5">
                  <c:v>10</c:v>
                </c:pt>
                <c:pt idx="6">
                  <c:v>10</c:v>
                </c:pt>
                <c:pt idx="7">
                  <c:v>0</c:v>
                </c:pt>
                <c:pt idx="8">
                  <c:v>0</c:v>
                </c:pt>
                <c:pt idx="9">
                  <c:v>0</c:v>
                </c:pt>
                <c:pt idx="10">
                  <c:v>5</c:v>
                </c:pt>
                <c:pt idx="11">
                  <c:v>10</c:v>
                </c:pt>
                <c:pt idx="12">
                  <c:v>5</c:v>
                </c:pt>
              </c:numCache>
            </c:numRef>
          </c:val>
        </c:ser>
        <c:axId val="75346304"/>
        <c:axId val="75347840"/>
      </c:barChart>
      <c:catAx>
        <c:axId val="75346304"/>
        <c:scaling>
          <c:orientation val="minMax"/>
        </c:scaling>
        <c:axPos val="b"/>
        <c:tickLblPos val="nextTo"/>
        <c:crossAx val="75347840"/>
        <c:crosses val="autoZero"/>
        <c:auto val="1"/>
        <c:lblAlgn val="ctr"/>
        <c:lblOffset val="100"/>
      </c:catAx>
      <c:valAx>
        <c:axId val="75347840"/>
        <c:scaling>
          <c:orientation val="minMax"/>
        </c:scaling>
        <c:axPos val="l"/>
        <c:majorGridlines/>
        <c:numFmt formatCode="General" sourceLinked="1"/>
        <c:tickLblPos val="nextTo"/>
        <c:crossAx val="75346304"/>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6"/>
  <c:chart>
    <c:plotArea>
      <c:layout/>
      <c:barChart>
        <c:barDir val="col"/>
        <c:grouping val="clustered"/>
        <c:ser>
          <c:idx val="0"/>
          <c:order val="0"/>
          <c:dLbls>
            <c:showVal val="1"/>
          </c:dLbls>
          <c:cat>
            <c:strRef>
              <c:f>ОТГ!$C$49:$C$58</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ОТГ!$D$49:$D$58</c:f>
              <c:numCache>
                <c:formatCode>General</c:formatCode>
                <c:ptCount val="10"/>
                <c:pt idx="0">
                  <c:v>0</c:v>
                </c:pt>
                <c:pt idx="1">
                  <c:v>16.18</c:v>
                </c:pt>
                <c:pt idx="2">
                  <c:v>0</c:v>
                </c:pt>
                <c:pt idx="3">
                  <c:v>6</c:v>
                </c:pt>
                <c:pt idx="4">
                  <c:v>0</c:v>
                </c:pt>
                <c:pt idx="5">
                  <c:v>0</c:v>
                </c:pt>
                <c:pt idx="6">
                  <c:v>6</c:v>
                </c:pt>
                <c:pt idx="7">
                  <c:v>0</c:v>
                </c:pt>
                <c:pt idx="8">
                  <c:v>0</c:v>
                </c:pt>
                <c:pt idx="9">
                  <c:v>0</c:v>
                </c:pt>
              </c:numCache>
            </c:numRef>
          </c:val>
        </c:ser>
        <c:axId val="75662080"/>
        <c:axId val="75663616"/>
      </c:barChart>
      <c:catAx>
        <c:axId val="75662080"/>
        <c:scaling>
          <c:orientation val="minMax"/>
        </c:scaling>
        <c:axPos val="b"/>
        <c:tickLblPos val="nextTo"/>
        <c:crossAx val="75663616"/>
        <c:crosses val="autoZero"/>
        <c:auto val="1"/>
        <c:lblAlgn val="ctr"/>
        <c:lblOffset val="100"/>
      </c:catAx>
      <c:valAx>
        <c:axId val="75663616"/>
        <c:scaling>
          <c:orientation val="minMax"/>
        </c:scaling>
        <c:axPos val="l"/>
        <c:majorGridlines/>
        <c:numFmt formatCode="General" sourceLinked="1"/>
        <c:tickLblPos val="nextTo"/>
        <c:crossAx val="75662080"/>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6"/>
  <c:chart>
    <c:plotArea>
      <c:layout/>
      <c:barChart>
        <c:barDir val="col"/>
        <c:grouping val="clustered"/>
        <c:ser>
          <c:idx val="0"/>
          <c:order val="0"/>
          <c:dLbls>
            <c:showVal val="1"/>
          </c:dLbls>
          <c:cat>
            <c:strRef>
              <c:f>'Города - сводная'!$A$33:$A$46</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Подольськ</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сводная'!$B$33:$B$46</c:f>
              <c:numCache>
                <c:formatCode>General</c:formatCode>
                <c:ptCount val="14"/>
                <c:pt idx="0">
                  <c:v>15.129999999999999</c:v>
                </c:pt>
                <c:pt idx="1">
                  <c:v>1.07</c:v>
                </c:pt>
                <c:pt idx="2">
                  <c:v>5.53</c:v>
                </c:pt>
                <c:pt idx="3">
                  <c:v>4.74</c:v>
                </c:pt>
                <c:pt idx="4">
                  <c:v>4.09</c:v>
                </c:pt>
                <c:pt idx="5">
                  <c:v>6.13</c:v>
                </c:pt>
                <c:pt idx="6">
                  <c:v>2.1</c:v>
                </c:pt>
                <c:pt idx="7">
                  <c:v>2.63</c:v>
                </c:pt>
                <c:pt idx="8">
                  <c:v>7.79</c:v>
                </c:pt>
                <c:pt idx="9">
                  <c:v>1.9100000000000001</c:v>
                </c:pt>
                <c:pt idx="10">
                  <c:v>3.7600000000000002</c:v>
                </c:pt>
                <c:pt idx="11">
                  <c:v>0</c:v>
                </c:pt>
                <c:pt idx="12">
                  <c:v>0</c:v>
                </c:pt>
                <c:pt idx="13">
                  <c:v>0</c:v>
                </c:pt>
              </c:numCache>
            </c:numRef>
          </c:val>
        </c:ser>
        <c:axId val="75691904"/>
        <c:axId val="75693440"/>
      </c:barChart>
      <c:catAx>
        <c:axId val="75691904"/>
        <c:scaling>
          <c:orientation val="minMax"/>
        </c:scaling>
        <c:axPos val="b"/>
        <c:tickLblPos val="nextTo"/>
        <c:crossAx val="75693440"/>
        <c:crosses val="autoZero"/>
        <c:auto val="1"/>
        <c:lblAlgn val="ctr"/>
        <c:lblOffset val="100"/>
      </c:catAx>
      <c:valAx>
        <c:axId val="75693440"/>
        <c:scaling>
          <c:orientation val="minMax"/>
        </c:scaling>
        <c:axPos val="l"/>
        <c:majorGridlines/>
        <c:numFmt formatCode="General" sourceLinked="1"/>
        <c:tickLblPos val="nextTo"/>
        <c:crossAx val="75691904"/>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style val="28"/>
  <c:chart>
    <c:plotArea>
      <c:layout/>
      <c:barChart>
        <c:barDir val="col"/>
        <c:grouping val="clustered"/>
        <c:ser>
          <c:idx val="0"/>
          <c:order val="0"/>
          <c:dLbls>
            <c:showVal val="1"/>
          </c:dLbls>
          <c:cat>
            <c:strRef>
              <c:f>ОТГ!$C$66:$C$75</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ОТГ!$D$66:$D$75</c:f>
              <c:numCache>
                <c:formatCode>General</c:formatCode>
                <c:ptCount val="10"/>
                <c:pt idx="0">
                  <c:v>15</c:v>
                </c:pt>
                <c:pt idx="1">
                  <c:v>14.629999999999999</c:v>
                </c:pt>
                <c:pt idx="2">
                  <c:v>5.63</c:v>
                </c:pt>
                <c:pt idx="3">
                  <c:v>14</c:v>
                </c:pt>
                <c:pt idx="4">
                  <c:v>0</c:v>
                </c:pt>
                <c:pt idx="5">
                  <c:v>16.14</c:v>
                </c:pt>
                <c:pt idx="6">
                  <c:v>6</c:v>
                </c:pt>
                <c:pt idx="7">
                  <c:v>5</c:v>
                </c:pt>
                <c:pt idx="8">
                  <c:v>6.25</c:v>
                </c:pt>
                <c:pt idx="9">
                  <c:v>0</c:v>
                </c:pt>
              </c:numCache>
            </c:numRef>
          </c:val>
        </c:ser>
        <c:axId val="75725824"/>
        <c:axId val="75731712"/>
      </c:barChart>
      <c:catAx>
        <c:axId val="75725824"/>
        <c:scaling>
          <c:orientation val="minMax"/>
        </c:scaling>
        <c:axPos val="b"/>
        <c:tickLblPos val="nextTo"/>
        <c:crossAx val="75731712"/>
        <c:crosses val="autoZero"/>
        <c:auto val="1"/>
        <c:lblAlgn val="ctr"/>
        <c:lblOffset val="100"/>
      </c:catAx>
      <c:valAx>
        <c:axId val="75731712"/>
        <c:scaling>
          <c:orientation val="minMax"/>
        </c:scaling>
        <c:axPos val="l"/>
        <c:majorGridlines/>
        <c:numFmt formatCode="General" sourceLinked="1"/>
        <c:tickLblPos val="nextTo"/>
        <c:crossAx val="75725824"/>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style val="28"/>
  <c:chart>
    <c:plotArea>
      <c:layout/>
      <c:barChart>
        <c:barDir val="col"/>
        <c:grouping val="clustered"/>
        <c:ser>
          <c:idx val="0"/>
          <c:order val="0"/>
          <c:dLbls>
            <c:showVal val="1"/>
          </c:dLbls>
          <c:cat>
            <c:strRef>
              <c:f>'Города - сводная'!$A$49:$A$62</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Подольськ</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сводная'!$B$49:$B$62</c:f>
              <c:numCache>
                <c:formatCode>General</c:formatCode>
                <c:ptCount val="14"/>
                <c:pt idx="0">
                  <c:v>15.129999999999999</c:v>
                </c:pt>
                <c:pt idx="1">
                  <c:v>14.950000000000001</c:v>
                </c:pt>
                <c:pt idx="2">
                  <c:v>6.6899999999999995</c:v>
                </c:pt>
                <c:pt idx="3">
                  <c:v>5.64</c:v>
                </c:pt>
                <c:pt idx="4">
                  <c:v>3.69</c:v>
                </c:pt>
                <c:pt idx="5">
                  <c:v>6.54</c:v>
                </c:pt>
                <c:pt idx="6">
                  <c:v>5.1899999999999995</c:v>
                </c:pt>
                <c:pt idx="7">
                  <c:v>2.63</c:v>
                </c:pt>
                <c:pt idx="8">
                  <c:v>15.17</c:v>
                </c:pt>
                <c:pt idx="9">
                  <c:v>2.77</c:v>
                </c:pt>
                <c:pt idx="10">
                  <c:v>8.1</c:v>
                </c:pt>
                <c:pt idx="11">
                  <c:v>0</c:v>
                </c:pt>
                <c:pt idx="12">
                  <c:v>0</c:v>
                </c:pt>
                <c:pt idx="13">
                  <c:v>0</c:v>
                </c:pt>
              </c:numCache>
            </c:numRef>
          </c:val>
        </c:ser>
        <c:axId val="77205888"/>
        <c:axId val="77207424"/>
      </c:barChart>
      <c:catAx>
        <c:axId val="77205888"/>
        <c:scaling>
          <c:orientation val="minMax"/>
        </c:scaling>
        <c:axPos val="b"/>
        <c:tickLblPos val="nextTo"/>
        <c:crossAx val="77207424"/>
        <c:crosses val="autoZero"/>
        <c:auto val="1"/>
        <c:lblAlgn val="ctr"/>
        <c:lblOffset val="100"/>
      </c:catAx>
      <c:valAx>
        <c:axId val="77207424"/>
        <c:scaling>
          <c:orientation val="minMax"/>
        </c:scaling>
        <c:axPos val="l"/>
        <c:majorGridlines/>
        <c:numFmt formatCode="General" sourceLinked="1"/>
        <c:tickLblPos val="nextTo"/>
        <c:crossAx val="77205888"/>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A5BB3-75B0-44E7-93E9-9C3379A2FFCE}" type="datetimeFigureOut">
              <a:rPr lang="ru-RU" smtClean="0"/>
              <a:pPr/>
              <a:t>09.10.2017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07035-B717-4DE1-88C0-4B4235B0B1F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D607035-B717-4DE1-88C0-4B4235B0B1F5}"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6101777-FBC8-4E72-9B86-2313694AB507}" type="datetimeFigureOut">
              <a:rPr lang="ru-RU" smtClean="0"/>
              <a:pPr/>
              <a:t>09.10.2017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12988D00-C681-4AF5-8574-D9D9C79FF63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2988D00-C681-4AF5-8574-D9D9C79FF6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2988D00-C681-4AF5-8574-D9D9C79FF63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2988D00-C681-4AF5-8574-D9D9C79FF635}"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2988D00-C681-4AF5-8574-D9D9C79FF635}"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6101777-FBC8-4E72-9B86-2313694AB507}" type="datetimeFigureOut">
              <a:rPr lang="ru-RU" smtClean="0"/>
              <a:pPr/>
              <a:t>09.10.2017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2988D00-C681-4AF5-8574-D9D9C79FF635}"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6101777-FBC8-4E72-9B86-2313694AB507}" type="datetimeFigureOut">
              <a:rPr lang="ru-RU" smtClean="0"/>
              <a:pPr/>
              <a:t>09.10.2017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2988D00-C681-4AF5-8574-D9D9C79FF63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E6101777-FBC8-4E72-9B86-2313694AB507}" type="datetimeFigureOut">
              <a:rPr lang="ru-RU" smtClean="0"/>
              <a:pPr/>
              <a:t>09.10.2017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2988D00-C681-4AF5-8574-D9D9C79FF635}"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6101777-FBC8-4E72-9B86-2313694AB507}" type="datetimeFigureOut">
              <a:rPr lang="ru-RU" smtClean="0"/>
              <a:pPr/>
              <a:t>09.10.2017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2988D00-C681-4AF5-8574-D9D9C79FF6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E6101777-FBC8-4E72-9B86-2313694AB507}" type="datetimeFigureOut">
              <a:rPr lang="ru-RU" smtClean="0"/>
              <a:pPr/>
              <a:t>09.10.2017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2988D00-C681-4AF5-8574-D9D9C79FF63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E6101777-FBC8-4E72-9B86-2313694AB507}" type="datetimeFigureOut">
              <a:rPr lang="ru-RU" smtClean="0"/>
              <a:pPr/>
              <a:t>09.10.2017</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12988D00-C681-4AF5-8574-D9D9C79FF635}"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101777-FBC8-4E72-9B86-2313694AB507}" type="datetimeFigureOut">
              <a:rPr lang="ru-RU" smtClean="0"/>
              <a:pPr/>
              <a:t>09.10.2017</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2988D00-C681-4AF5-8574-D9D9C79FF63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428868"/>
            <a:ext cx="7772400" cy="1470025"/>
          </a:xfrm>
        </p:spPr>
        <p:txBody>
          <a:bodyPr>
            <a:normAutofit fontScale="90000"/>
          </a:bodyPr>
          <a:lstStyle/>
          <a:p>
            <a:pPr fontAlgn="auto">
              <a:spcAft>
                <a:spcPts val="0"/>
              </a:spcAft>
              <a:defRPr/>
            </a:pPr>
            <a:r>
              <a:rPr lang="uk-UA" sz="2800" dirty="0" smtClean="0"/>
              <a:t/>
            </a:r>
            <a:br>
              <a:rPr lang="uk-UA" sz="2800" dirty="0" smtClean="0"/>
            </a:br>
            <a:r>
              <a:rPr lang="uk-UA" sz="2400" dirty="0" smtClean="0"/>
              <a:t>Висновки громадського аудиту - оцінка рівня доброчесності запровадження ПЦМ у місцевих бюджетах 5 областей </a:t>
            </a:r>
            <a:r>
              <a:rPr lang="uk-UA" sz="2400" dirty="0" smtClean="0"/>
              <a:t>України, зокрема у м. Херсоні </a:t>
            </a:r>
            <a:endParaRPr lang="ru-RU" dirty="0"/>
          </a:p>
        </p:txBody>
      </p:sp>
      <p:sp>
        <p:nvSpPr>
          <p:cNvPr id="9219" name="Подзаголовок 2"/>
          <p:cNvSpPr>
            <a:spLocks noGrp="1"/>
          </p:cNvSpPr>
          <p:nvPr>
            <p:ph type="subTitle" idx="1"/>
          </p:nvPr>
        </p:nvSpPr>
        <p:spPr>
          <a:xfrm>
            <a:off x="2214563" y="4143375"/>
            <a:ext cx="6400800" cy="1752600"/>
          </a:xfrm>
        </p:spPr>
        <p:txBody>
          <a:bodyPr/>
          <a:lstStyle/>
          <a:p>
            <a:pPr marR="0"/>
            <a:r>
              <a:rPr lang="ru-RU" sz="2500" i="1" dirty="0" smtClean="0">
                <a:solidFill>
                  <a:schemeClr val="tx1"/>
                </a:solidFill>
              </a:rPr>
              <a:t>За</a:t>
            </a:r>
            <a:r>
              <a:rPr lang="uk-UA" sz="2500" i="1" dirty="0" smtClean="0">
                <a:solidFill>
                  <a:schemeClr val="tx1"/>
                </a:solidFill>
              </a:rPr>
              <a:t> підтримки Посольства Великої Британії в Україні</a:t>
            </a:r>
            <a:endParaRPr lang="ru-RU" sz="2500" i="1" dirty="0" smtClean="0">
              <a:solidFill>
                <a:schemeClr val="tx1"/>
              </a:solidFill>
            </a:endParaRPr>
          </a:p>
        </p:txBody>
      </p:sp>
      <p:pic>
        <p:nvPicPr>
          <p:cNvPr id="9220" name="Picture 2"/>
          <p:cNvPicPr>
            <a:picLocks noChangeAspect="1" noChangeArrowheads="1"/>
          </p:cNvPicPr>
          <p:nvPr/>
        </p:nvPicPr>
        <p:blipFill>
          <a:blip r:embed="rId2"/>
          <a:srcRect l="6876" r="66769" b="30708"/>
          <a:stretch>
            <a:fillRect/>
          </a:stretch>
        </p:blipFill>
        <p:spPr bwMode="auto">
          <a:xfrm>
            <a:off x="7358063" y="0"/>
            <a:ext cx="1785937" cy="1116013"/>
          </a:xfrm>
          <a:prstGeom prst="rect">
            <a:avLst/>
          </a:prstGeom>
          <a:noFill/>
          <a:ln w="9525">
            <a:noFill/>
            <a:miter lim="800000"/>
            <a:headEnd/>
            <a:tailEnd/>
          </a:ln>
        </p:spPr>
      </p:pic>
      <p:pic>
        <p:nvPicPr>
          <p:cNvPr id="9221" name="Picture 3"/>
          <p:cNvPicPr>
            <a:picLocks noChangeAspect="1" noChangeArrowheads="1"/>
          </p:cNvPicPr>
          <p:nvPr/>
        </p:nvPicPr>
        <p:blipFill>
          <a:blip r:embed="rId3"/>
          <a:srcRect r="8333" b="4539"/>
          <a:stretch>
            <a:fillRect/>
          </a:stretch>
        </p:blipFill>
        <p:spPr bwMode="auto">
          <a:xfrm>
            <a:off x="5857875" y="0"/>
            <a:ext cx="1746250" cy="1428750"/>
          </a:xfrm>
          <a:prstGeom prst="rect">
            <a:avLst/>
          </a:prstGeom>
          <a:solidFill>
            <a:srgbClr val="FFFFFF"/>
          </a:solidFill>
          <a:ln w="9525">
            <a:noFill/>
            <a:miter lim="800000"/>
            <a:headEnd/>
            <a:tailEnd/>
          </a:ln>
        </p:spPr>
      </p:pic>
      <p:pic>
        <p:nvPicPr>
          <p:cNvPr id="9222" name="Рисунок 5"/>
          <p:cNvPicPr>
            <a:picLocks noChangeAspect="1" noChangeArrowheads="1"/>
          </p:cNvPicPr>
          <p:nvPr/>
        </p:nvPicPr>
        <p:blipFill>
          <a:blip r:embed="rId4"/>
          <a:srcRect l="7098" t="13499" r="75456" b="75864"/>
          <a:stretch>
            <a:fillRect/>
          </a:stretch>
        </p:blipFill>
        <p:spPr bwMode="auto">
          <a:xfrm>
            <a:off x="4071938" y="214313"/>
            <a:ext cx="1714500" cy="928687"/>
          </a:xfrm>
          <a:prstGeom prst="rect">
            <a:avLst/>
          </a:prstGeom>
          <a:noFill/>
          <a:ln w="9525">
            <a:noFill/>
            <a:miter lim="800000"/>
            <a:headEnd/>
            <a:tailEnd/>
          </a:ln>
        </p:spPr>
      </p:pic>
      <p:pic>
        <p:nvPicPr>
          <p:cNvPr id="9223" name="Picture 5" descr="http://2.bp.blogspot.com/-gSD8IvtoF6s/UdHmxKNDRsI/AAAAAAAAGLE/goZiuJk7h-c/s738/%D0%9F%D0%A6%D0%9F%D0%A1%D0%94.jpg"/>
          <p:cNvPicPr>
            <a:picLocks noChangeAspect="1" noChangeArrowheads="1"/>
          </p:cNvPicPr>
          <p:nvPr/>
        </p:nvPicPr>
        <p:blipFill>
          <a:blip r:embed="rId5"/>
          <a:srcRect/>
          <a:stretch>
            <a:fillRect/>
          </a:stretch>
        </p:blipFill>
        <p:spPr bwMode="auto">
          <a:xfrm>
            <a:off x="2286000" y="0"/>
            <a:ext cx="1416050" cy="2078038"/>
          </a:xfrm>
          <a:prstGeom prst="rect">
            <a:avLst/>
          </a:prstGeom>
          <a:noFill/>
          <a:ln w="9525">
            <a:noFill/>
            <a:miter lim="800000"/>
            <a:headEnd/>
            <a:tailEnd/>
          </a:ln>
        </p:spPr>
      </p:pic>
      <p:pic>
        <p:nvPicPr>
          <p:cNvPr id="9224" name="Picture 6" descr="\\Dodelaniy\tz\ЗОЛОТУХИН.jpeg"/>
          <p:cNvPicPr>
            <a:picLocks noChangeAspect="1" noChangeArrowheads="1"/>
          </p:cNvPicPr>
          <p:nvPr/>
        </p:nvPicPr>
        <p:blipFill>
          <a:blip r:embed="rId6"/>
          <a:srcRect l="5490" t="11266" r="76466" b="66200"/>
          <a:stretch>
            <a:fillRect/>
          </a:stretch>
        </p:blipFill>
        <p:spPr bwMode="auto">
          <a:xfrm>
            <a:off x="428625" y="285750"/>
            <a:ext cx="1643063" cy="1143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b="1" dirty="0" smtClean="0"/>
              <a:t>Зведений рейтинг 1.3 - міста</a:t>
            </a:r>
            <a:endParaRPr lang="ru-RU" dirty="0" smtClean="0"/>
          </a:p>
          <a:p>
            <a:endParaRPr lang="ru-RU" dirty="0"/>
          </a:p>
        </p:txBody>
      </p:sp>
      <p:sp>
        <p:nvSpPr>
          <p:cNvPr id="3" name="Заголовок 2"/>
          <p:cNvSpPr>
            <a:spLocks noGrp="1"/>
          </p:cNvSpPr>
          <p:nvPr>
            <p:ph type="title"/>
          </p:nvPr>
        </p:nvSpPr>
        <p:spPr/>
        <p:txBody>
          <a:bodyPr>
            <a:normAutofit fontScale="90000"/>
          </a:bodyPr>
          <a:lstStyle/>
          <a:p>
            <a:r>
              <a:rPr lang="uk-UA" sz="1500" dirty="0" smtClean="0">
                <a:solidFill>
                  <a:schemeClr val="tx1"/>
                </a:solidFill>
              </a:rPr>
              <a:t>1.3. Ступінь дотримання законодавства по ПЦМ як органом місцевого </a:t>
            </a:r>
            <a:r>
              <a:rPr lang="uk-UA" sz="1600" dirty="0" smtClean="0">
                <a:solidFill>
                  <a:schemeClr val="tx1"/>
                </a:solidFill>
              </a:rPr>
              <a:t>самоврядування</a:t>
            </a:r>
            <a:r>
              <a:rPr lang="uk-UA" sz="1500" dirty="0" smtClean="0">
                <a:solidFill>
                  <a:schemeClr val="tx1"/>
                </a:solidFill>
              </a:rPr>
              <a:t> в цілому так в розрізі  головних розпорядників коштів: відповідність форм паспортів бюджетних програм місцевих бюджетів профільним наказам МФУ </a:t>
            </a:r>
            <a:br>
              <a:rPr lang="uk-UA" sz="1500" dirty="0" smtClean="0">
                <a:solidFill>
                  <a:schemeClr val="tx1"/>
                </a:solidFill>
              </a:rPr>
            </a:br>
            <a:r>
              <a:rPr lang="uk-UA" sz="1600" dirty="0" smtClean="0">
                <a:solidFill>
                  <a:srgbClr val="FF0000"/>
                </a:solidFill>
              </a:rPr>
              <a:t>(30балів (15 балів – оцінка по ГРБК + 15 балів додатковий по ОМС )</a:t>
            </a:r>
            <a:endParaRPr lang="ru-RU" sz="1500" dirty="0">
              <a:solidFill>
                <a:srgbClr val="FF0000"/>
              </a:solidFill>
            </a:endParaRPr>
          </a:p>
        </p:txBody>
      </p:sp>
      <p:graphicFrame>
        <p:nvGraphicFramePr>
          <p:cNvPr id="6" name="Диаграмма 5"/>
          <p:cNvGraphicFramePr/>
          <p:nvPr/>
        </p:nvGraphicFramePr>
        <p:xfrm>
          <a:off x="714348" y="1857364"/>
          <a:ext cx="7929618"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b="1" dirty="0" smtClean="0"/>
              <a:t>Зведений рейтинг 1.4 -ОТГ</a:t>
            </a:r>
            <a:endParaRPr lang="ru-RU" dirty="0"/>
          </a:p>
        </p:txBody>
      </p:sp>
      <p:sp>
        <p:nvSpPr>
          <p:cNvPr id="3" name="Заголовок 2"/>
          <p:cNvSpPr>
            <a:spLocks noGrp="1"/>
          </p:cNvSpPr>
          <p:nvPr>
            <p:ph type="title"/>
          </p:nvPr>
        </p:nvSpPr>
        <p:spPr>
          <a:xfrm>
            <a:off x="357158" y="214290"/>
            <a:ext cx="8229600" cy="1143000"/>
          </a:xfrm>
        </p:spPr>
        <p:txBody>
          <a:bodyPr>
            <a:noAutofit/>
          </a:bodyPr>
          <a:lstStyle/>
          <a:p>
            <a:r>
              <a:rPr lang="uk-UA" sz="1600" dirty="0" smtClean="0"/>
              <a:t>1.4.Ступінь врахування в затвердженому місцевому бюджеті </a:t>
            </a:r>
            <a:r>
              <a:rPr lang="uk-UA" sz="1600" u="sng" dirty="0" smtClean="0"/>
              <a:t>показників </a:t>
            </a:r>
            <a:r>
              <a:rPr lang="uk-UA" sz="1600" dirty="0" smtClean="0"/>
              <a:t>бюджетних запитів та показників паспортів бюджетних програм місцевого бюджету в розрізі головних розпорядників бюджетних коштів (ГРБК). </a:t>
            </a:r>
            <a:r>
              <a:rPr lang="uk-UA" sz="1600" dirty="0" smtClean="0">
                <a:solidFill>
                  <a:srgbClr val="FF0000"/>
                </a:solidFill>
              </a:rPr>
              <a:t>(5 балів)</a:t>
            </a:r>
            <a:endParaRPr lang="ru-RU" sz="1600" dirty="0">
              <a:solidFill>
                <a:srgbClr val="FF0000"/>
              </a:solidFill>
            </a:endParaRPr>
          </a:p>
        </p:txBody>
      </p:sp>
      <p:graphicFrame>
        <p:nvGraphicFramePr>
          <p:cNvPr id="6" name="Диаграмма 5"/>
          <p:cNvGraphicFramePr/>
          <p:nvPr/>
        </p:nvGraphicFramePr>
        <p:xfrm>
          <a:off x="857224" y="2057400"/>
          <a:ext cx="7786742" cy="43719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b="1" dirty="0" smtClean="0"/>
              <a:t>Зведений рейтинг 1.4 - міста</a:t>
            </a:r>
            <a:endParaRPr lang="ru-RU" dirty="0"/>
          </a:p>
        </p:txBody>
      </p:sp>
      <p:sp>
        <p:nvSpPr>
          <p:cNvPr id="3" name="Заголовок 2"/>
          <p:cNvSpPr>
            <a:spLocks noGrp="1"/>
          </p:cNvSpPr>
          <p:nvPr>
            <p:ph type="title"/>
          </p:nvPr>
        </p:nvSpPr>
        <p:spPr>
          <a:xfrm>
            <a:off x="357158" y="214290"/>
            <a:ext cx="8229600" cy="1143000"/>
          </a:xfrm>
        </p:spPr>
        <p:txBody>
          <a:bodyPr>
            <a:noAutofit/>
          </a:bodyPr>
          <a:lstStyle/>
          <a:p>
            <a:r>
              <a:rPr lang="uk-UA" sz="1600" dirty="0" smtClean="0"/>
              <a:t>1.4.Ступінь врахування в затвердженому місцевому бюджеті </a:t>
            </a:r>
            <a:r>
              <a:rPr lang="uk-UA" sz="1600" u="sng" dirty="0" smtClean="0"/>
              <a:t>показників </a:t>
            </a:r>
            <a:r>
              <a:rPr lang="uk-UA" sz="1600" dirty="0" smtClean="0"/>
              <a:t>бюджетних запитів та показників паспортів бюджетних програм місцевого бюджету в розрізі головних розпорядників бюджетних коштів (ГРБК). </a:t>
            </a:r>
            <a:r>
              <a:rPr lang="uk-UA" sz="1600" dirty="0" smtClean="0">
                <a:solidFill>
                  <a:srgbClr val="FF0000"/>
                </a:solidFill>
              </a:rPr>
              <a:t>(5 балів)</a:t>
            </a:r>
            <a:endParaRPr lang="ru-RU" sz="1600" dirty="0">
              <a:solidFill>
                <a:srgbClr val="FF0000"/>
              </a:solidFill>
            </a:endParaRPr>
          </a:p>
        </p:txBody>
      </p:sp>
      <p:graphicFrame>
        <p:nvGraphicFramePr>
          <p:cNvPr id="6" name="Диаграмма 5"/>
          <p:cNvGraphicFramePr/>
          <p:nvPr/>
        </p:nvGraphicFramePr>
        <p:xfrm>
          <a:off x="428596" y="1826078"/>
          <a:ext cx="8143932" cy="47461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b="1" dirty="0" smtClean="0"/>
              <a:t>Зведений рейтинг 1.5 -ОТГ</a:t>
            </a:r>
            <a:endParaRPr lang="ru-RU" dirty="0" smtClean="0"/>
          </a:p>
          <a:p>
            <a:pPr>
              <a:buNone/>
            </a:pPr>
            <a:endParaRPr lang="ru-RU" dirty="0"/>
          </a:p>
        </p:txBody>
      </p:sp>
      <p:sp>
        <p:nvSpPr>
          <p:cNvPr id="3" name="Заголовок 2"/>
          <p:cNvSpPr>
            <a:spLocks noGrp="1"/>
          </p:cNvSpPr>
          <p:nvPr>
            <p:ph type="title"/>
          </p:nvPr>
        </p:nvSpPr>
        <p:spPr/>
        <p:txBody>
          <a:bodyPr>
            <a:normAutofit/>
          </a:bodyPr>
          <a:lstStyle/>
          <a:p>
            <a:r>
              <a:rPr lang="uk-UA" sz="1600" dirty="0" smtClean="0"/>
              <a:t>1.5. Прогноз місцевого бюджету на наступні за плановим два бюджетні періоди  </a:t>
            </a:r>
            <a:r>
              <a:rPr lang="uk-UA" sz="1600" dirty="0" smtClean="0">
                <a:solidFill>
                  <a:srgbClr val="FF0000"/>
                </a:solidFill>
              </a:rPr>
              <a:t>(10 балів)</a:t>
            </a:r>
            <a:endParaRPr lang="ru-RU" sz="1600" dirty="0">
              <a:solidFill>
                <a:srgbClr val="FF0000"/>
              </a:solidFill>
            </a:endParaRPr>
          </a:p>
        </p:txBody>
      </p:sp>
      <p:graphicFrame>
        <p:nvGraphicFramePr>
          <p:cNvPr id="4" name="Диаграмма 3"/>
          <p:cNvGraphicFramePr/>
          <p:nvPr/>
        </p:nvGraphicFramePr>
        <p:xfrm>
          <a:off x="1071538" y="2214554"/>
          <a:ext cx="7500990" cy="4286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b="1" dirty="0" smtClean="0"/>
              <a:t>Зведений рейтинг 1.5 - міста</a:t>
            </a:r>
            <a:endParaRPr lang="ru-RU" dirty="0" smtClean="0"/>
          </a:p>
          <a:p>
            <a:pPr>
              <a:buNone/>
            </a:pPr>
            <a:endParaRPr lang="ru-RU" dirty="0"/>
          </a:p>
        </p:txBody>
      </p:sp>
      <p:sp>
        <p:nvSpPr>
          <p:cNvPr id="3" name="Заголовок 2"/>
          <p:cNvSpPr>
            <a:spLocks noGrp="1"/>
          </p:cNvSpPr>
          <p:nvPr>
            <p:ph type="title"/>
          </p:nvPr>
        </p:nvSpPr>
        <p:spPr/>
        <p:txBody>
          <a:bodyPr>
            <a:normAutofit/>
          </a:bodyPr>
          <a:lstStyle/>
          <a:p>
            <a:r>
              <a:rPr lang="uk-UA" sz="1600" dirty="0" smtClean="0"/>
              <a:t>1.5. Прогноз місцевого бюджету на наступні за плановим два бюджетні періоди </a:t>
            </a:r>
            <a:r>
              <a:rPr lang="uk-UA" sz="1600" dirty="0" smtClean="0">
                <a:solidFill>
                  <a:srgbClr val="FF0000"/>
                </a:solidFill>
              </a:rPr>
              <a:t>(10 балів)</a:t>
            </a:r>
            <a:endParaRPr lang="ru-RU" sz="1600" dirty="0">
              <a:solidFill>
                <a:srgbClr val="FF0000"/>
              </a:solidFill>
            </a:endParaRPr>
          </a:p>
        </p:txBody>
      </p:sp>
      <p:graphicFrame>
        <p:nvGraphicFramePr>
          <p:cNvPr id="6" name="Диаграмма 5"/>
          <p:cNvGraphicFramePr/>
          <p:nvPr/>
        </p:nvGraphicFramePr>
        <p:xfrm>
          <a:off x="500034" y="2071007"/>
          <a:ext cx="8358246" cy="43583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b="1" dirty="0" smtClean="0"/>
              <a:t>Зведений рейтинг 1.6 -ОТГ</a:t>
            </a:r>
            <a:endParaRPr lang="ru-RU" dirty="0" smtClean="0"/>
          </a:p>
          <a:p>
            <a:pPr>
              <a:buNone/>
            </a:pPr>
            <a:endParaRPr lang="ru-RU" dirty="0"/>
          </a:p>
        </p:txBody>
      </p:sp>
      <p:sp>
        <p:nvSpPr>
          <p:cNvPr id="3" name="Заголовок 2"/>
          <p:cNvSpPr>
            <a:spLocks noGrp="1"/>
          </p:cNvSpPr>
          <p:nvPr>
            <p:ph type="title"/>
          </p:nvPr>
        </p:nvSpPr>
        <p:spPr/>
        <p:txBody>
          <a:bodyPr>
            <a:normAutofit fontScale="90000"/>
          </a:bodyPr>
          <a:lstStyle/>
          <a:p>
            <a:r>
              <a:rPr lang="uk-UA" sz="1800" dirty="0" smtClean="0"/>
              <a:t>1.6. Публічність (ст.28 БКУ)</a:t>
            </a:r>
            <a:r>
              <a:rPr lang="ru-RU" sz="1800" dirty="0" smtClean="0"/>
              <a:t/>
            </a:r>
            <a:br>
              <a:rPr lang="ru-RU" sz="1800" dirty="0" smtClean="0"/>
            </a:br>
            <a:r>
              <a:rPr lang="uk-UA" sz="1800" dirty="0" smtClean="0"/>
              <a:t>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a:t>
            </a:r>
            <a:r>
              <a:rPr lang="uk-UA" sz="1800" dirty="0" smtClean="0">
                <a:solidFill>
                  <a:srgbClr val="FF0000"/>
                </a:solidFill>
              </a:rPr>
              <a:t>(20балів)</a:t>
            </a:r>
            <a:endParaRPr lang="ru-RU" dirty="0">
              <a:solidFill>
                <a:srgbClr val="FF0000"/>
              </a:solidFill>
            </a:endParaRPr>
          </a:p>
        </p:txBody>
      </p:sp>
      <p:graphicFrame>
        <p:nvGraphicFramePr>
          <p:cNvPr id="4" name="Диаграмма 3"/>
          <p:cNvGraphicFramePr/>
          <p:nvPr/>
        </p:nvGraphicFramePr>
        <p:xfrm>
          <a:off x="1000100" y="1928802"/>
          <a:ext cx="7572428" cy="457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b="1" dirty="0" smtClean="0"/>
              <a:t>Зведений рейтинг 1.6 - міста</a:t>
            </a:r>
            <a:endParaRPr lang="ru-RU" dirty="0" smtClean="0"/>
          </a:p>
          <a:p>
            <a:pPr>
              <a:buNone/>
            </a:pPr>
            <a:endParaRPr lang="ru-RU" dirty="0"/>
          </a:p>
        </p:txBody>
      </p:sp>
      <p:sp>
        <p:nvSpPr>
          <p:cNvPr id="3" name="Заголовок 2"/>
          <p:cNvSpPr>
            <a:spLocks noGrp="1"/>
          </p:cNvSpPr>
          <p:nvPr>
            <p:ph type="title"/>
          </p:nvPr>
        </p:nvSpPr>
        <p:spPr/>
        <p:txBody>
          <a:bodyPr>
            <a:normAutofit fontScale="90000"/>
          </a:bodyPr>
          <a:lstStyle/>
          <a:p>
            <a:r>
              <a:rPr lang="uk-UA" sz="1800" dirty="0" smtClean="0"/>
              <a:t>1.6. Публічність (ст.28 БКУ)</a:t>
            </a:r>
            <a:r>
              <a:rPr lang="ru-RU" sz="1800" dirty="0" smtClean="0"/>
              <a:t/>
            </a:r>
            <a:br>
              <a:rPr lang="ru-RU" sz="1800" dirty="0" smtClean="0"/>
            </a:br>
            <a:r>
              <a:rPr lang="uk-UA" sz="1800" dirty="0" smtClean="0"/>
              <a:t>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a:t>
            </a:r>
            <a:r>
              <a:rPr lang="uk-UA" sz="1800" dirty="0" smtClean="0">
                <a:solidFill>
                  <a:srgbClr val="FF0000"/>
                </a:solidFill>
              </a:rPr>
              <a:t>(20балів)</a:t>
            </a:r>
            <a:endParaRPr lang="ru-RU" dirty="0">
              <a:solidFill>
                <a:srgbClr val="FF0000"/>
              </a:solidFill>
            </a:endParaRPr>
          </a:p>
        </p:txBody>
      </p:sp>
      <p:graphicFrame>
        <p:nvGraphicFramePr>
          <p:cNvPr id="5" name="Диаграмма 4"/>
          <p:cNvGraphicFramePr/>
          <p:nvPr/>
        </p:nvGraphicFramePr>
        <p:xfrm>
          <a:off x="214282" y="2071007"/>
          <a:ext cx="8429683" cy="43583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2">
              <a:buNone/>
            </a:pPr>
            <a:r>
              <a:rPr lang="uk-UA" sz="2400" dirty="0" smtClean="0"/>
              <a:t>1.6.2. Публічне представлення інформації про бюджет за бюджетними програмами та показниками, бюджетні призначення щодо яких визначені рішенням про місцевий бюджет, відповідно до вимог та за формою, встановленими Міністерством фінансів України, до 15 березня року, що настає за звітним.</a:t>
            </a:r>
            <a:endParaRPr lang="ru-RU" sz="2000" dirty="0" smtClean="0"/>
          </a:p>
          <a:p>
            <a:pPr algn="ctr">
              <a:buNone/>
            </a:pPr>
            <a:endParaRPr lang="uk-UA" sz="2800" b="1" dirty="0" smtClean="0"/>
          </a:p>
          <a:p>
            <a:pPr algn="ctr">
              <a:buNone/>
            </a:pPr>
            <a:r>
              <a:rPr lang="uk-UA" sz="2800" b="1" dirty="0" smtClean="0"/>
              <a:t> </a:t>
            </a:r>
            <a:r>
              <a:rPr lang="uk-UA" sz="2800" b="1" dirty="0" smtClean="0">
                <a:solidFill>
                  <a:srgbClr val="FF0000"/>
                </a:solidFill>
              </a:rPr>
              <a:t>НЕ ВИЯВЛЕНО В ЖОДНІЙ ГРОМАДІ</a:t>
            </a:r>
            <a:endParaRPr lang="ru-RU" sz="2400" dirty="0" smtClean="0">
              <a:solidFill>
                <a:srgbClr val="FF0000"/>
              </a:solidFill>
            </a:endParaRP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lvl="0">
              <a:buNone/>
            </a:pPr>
            <a:r>
              <a:rPr lang="uk-UA" dirty="0" smtClean="0"/>
              <a:t>1. При формуванні бюджетів обраних громад (крім </a:t>
            </a:r>
            <a:r>
              <a:rPr lang="uk-UA" dirty="0"/>
              <a:t>місцевих бюджетах Луганської </a:t>
            </a:r>
            <a:r>
              <a:rPr lang="uk-UA" dirty="0" smtClean="0"/>
              <a:t>області) </a:t>
            </a:r>
            <a:r>
              <a:rPr lang="uk-UA" dirty="0"/>
              <a:t>програмно-цільовий метод при </a:t>
            </a:r>
            <a:r>
              <a:rPr lang="uk-UA" dirty="0" smtClean="0"/>
              <a:t>застосовується не в повному обсязі. </a:t>
            </a:r>
            <a:endParaRPr lang="ru-RU" dirty="0"/>
          </a:p>
          <a:p>
            <a:pPr>
              <a:buNone/>
            </a:pPr>
            <a:r>
              <a:rPr lang="uk-UA" dirty="0" smtClean="0"/>
              <a:t>2. Інструкції щодо формування бюджетних запитів (ст. 35 БКУ) мають не всі обрані громади. </a:t>
            </a:r>
          </a:p>
          <a:p>
            <a:pPr>
              <a:buNone/>
            </a:pPr>
            <a:r>
              <a:rPr lang="uk-UA" dirty="0" smtClean="0"/>
              <a:t>3. Бюджетні запити застосовані при формуванні бюджетів  всіх обраних досліджуваних бюджетах міст обласного значення, окрім місцевих бюджетів Луганської області),  </a:t>
            </a:r>
          </a:p>
          <a:p>
            <a:pPr>
              <a:buNone/>
            </a:pPr>
            <a:r>
              <a:rPr lang="uk-UA" dirty="0" smtClean="0"/>
              <a:t>4. Обґрунтована відсутність БЗ при формуванні бюджетів окремих ОТГ</a:t>
            </a:r>
            <a:endParaRPr lang="ru-RU" dirty="0"/>
          </a:p>
        </p:txBody>
      </p:sp>
      <p:sp>
        <p:nvSpPr>
          <p:cNvPr id="2" name="Заголовок 1"/>
          <p:cNvSpPr>
            <a:spLocks noGrp="1"/>
          </p:cNvSpPr>
          <p:nvPr>
            <p:ph type="title"/>
          </p:nvPr>
        </p:nvSpPr>
        <p:spPr/>
        <p:txBody>
          <a:bodyPr/>
          <a:lstStyle/>
          <a:p>
            <a:r>
              <a:rPr lang="uk-UA" dirty="0" smtClean="0"/>
              <a:t>Загальні висновки</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dirty="0" smtClean="0"/>
              <a:t>4. Паспорти бюджетних програм опубліковані на </a:t>
            </a:r>
            <a:r>
              <a:rPr lang="uk-UA" dirty="0" err="1" smtClean="0"/>
              <a:t>веб-ресурсах</a:t>
            </a:r>
            <a:r>
              <a:rPr lang="uk-UA" dirty="0" smtClean="0"/>
              <a:t> всіх міст обласного значення (крім м. Жовті Води, </a:t>
            </a:r>
            <a:r>
              <a:rPr lang="uk-UA" dirty="0" err="1" smtClean="0"/>
              <a:t>Дніпропетровскої</a:t>
            </a:r>
            <a:r>
              <a:rPr lang="uk-UA" dirty="0" smtClean="0"/>
              <a:t> області та міст обласного значення  Луганської області), а також у більшості ОТГ.</a:t>
            </a:r>
          </a:p>
          <a:p>
            <a:pPr>
              <a:buNone/>
            </a:pPr>
            <a:r>
              <a:rPr lang="uk-UA" dirty="0" smtClean="0"/>
              <a:t>5. Публічного представлення паспортів БП не відбулось в жодному ОМС</a:t>
            </a:r>
            <a:endParaRPr lang="ru-RU" dirty="0"/>
          </a:p>
        </p:txBody>
      </p:sp>
      <p:sp>
        <p:nvSpPr>
          <p:cNvPr id="4"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dirty="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uk-UA" dirty="0" smtClean="0"/>
              <a:t>Оцінка рівня доброчесності запровадження ПЦМ у місцевих бюджетах 5 областей України (загальний рейтинг)</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342900" lvl="1" indent="-342900">
              <a:buNone/>
            </a:pPr>
            <a:r>
              <a:rPr lang="uk-UA" dirty="0" smtClean="0"/>
              <a:t>6. Дисципліна </a:t>
            </a:r>
            <a:r>
              <a:rPr lang="uk-UA" dirty="0"/>
              <a:t>заповнення пакету результативних показників бюджетних запитів та паспортів бюджетних програм у в сфері делегованих повноважень (безпосереднє надання соціальних послуг в різних сферах (освіта, охорона здоров’я, соціальний захист, соціальне забезпечення соціальне забезпечення </a:t>
            </a:r>
            <a:r>
              <a:rPr lang="uk-UA" dirty="0" err="1"/>
              <a:t>сімї</a:t>
            </a:r>
            <a:r>
              <a:rPr lang="uk-UA" dirty="0"/>
              <a:t> та дітей та </a:t>
            </a:r>
            <a:r>
              <a:rPr lang="uk-UA" dirty="0" err="1"/>
              <a:t>інш</a:t>
            </a:r>
            <a:r>
              <a:rPr lang="uk-UA" dirty="0"/>
              <a:t>, а також </a:t>
            </a:r>
            <a:r>
              <a:rPr lang="uk-UA" i="1" dirty="0"/>
              <a:t>«Керівництво і управління у відповідній сфері…,»</a:t>
            </a:r>
            <a:r>
              <a:rPr lang="uk-UA" dirty="0"/>
              <a:t>) досить висока. </a:t>
            </a:r>
            <a:endParaRPr lang="ru-RU" dirty="0"/>
          </a:p>
          <a:p>
            <a:pPr>
              <a:buNone/>
            </a:pPr>
            <a:endParaRPr lang="ru-RU" dirty="0"/>
          </a:p>
        </p:txBody>
      </p:sp>
      <p:sp>
        <p:nvSpPr>
          <p:cNvPr id="4"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marL="342900" lvl="1" indent="-342900">
              <a:buNone/>
            </a:pPr>
            <a:r>
              <a:rPr lang="uk-UA" dirty="0" smtClean="0"/>
              <a:t>7.  Дисципліна </a:t>
            </a:r>
            <a:r>
              <a:rPr lang="uk-UA" dirty="0"/>
              <a:t>визначення заходів, завдань та результативності по бюджетних програмах, пов’язаних з виконанням власних повноважень ОМС  (Житлово-комунальне господарство, Благоустрій, Капремонти житлового фонду, фінансова підтримка об’єктів комунального господарства, та </a:t>
            </a:r>
            <a:r>
              <a:rPr lang="uk-UA" dirty="0" err="1"/>
              <a:t>інш</a:t>
            </a:r>
            <a:r>
              <a:rPr lang="uk-UA" dirty="0"/>
              <a:t>)  залишається вкрай низькою. Повні пакети результативних показників у переважній більшості таких програм або відсутні, або не співпадають з типовим пакетом профільного Наказу 945, або визначені таким чином, що неможливо всебічно оцінити результативність виконання бюджетної програми. </a:t>
            </a:r>
            <a:endParaRPr lang="uk-UA" dirty="0" smtClean="0"/>
          </a:p>
          <a:p>
            <a:pPr marL="342900" lvl="1" indent="-342900">
              <a:buNone/>
            </a:pPr>
            <a:r>
              <a:rPr lang="uk-UA" dirty="0" smtClean="0"/>
              <a:t>Пояснень застосування неповного пакету показників ГРБК (окрім управління освіти ММР) не надали</a:t>
            </a:r>
            <a:endParaRPr lang="ru-RU" dirty="0"/>
          </a:p>
          <a:p>
            <a:endParaRPr lang="ru-RU" dirty="0"/>
          </a:p>
        </p:txBody>
      </p:sp>
      <p:sp>
        <p:nvSpPr>
          <p:cNvPr id="5"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dirty="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dirty="0" smtClean="0"/>
              <a:t>8. В багатьох бюджетних програмах окремими завданнями включені «Заходи з енергозбереження», «Придбання предметів довгострокового користування», </a:t>
            </a:r>
          </a:p>
          <a:p>
            <a:pPr>
              <a:buNone/>
            </a:pPr>
            <a:r>
              <a:rPr lang="uk-UA" dirty="0" smtClean="0"/>
              <a:t>«Проведення капітальних ремонтів». </a:t>
            </a:r>
          </a:p>
          <a:p>
            <a:pPr>
              <a:buNone/>
            </a:pPr>
            <a:endParaRPr lang="uk-UA" dirty="0" smtClean="0"/>
          </a:p>
          <a:p>
            <a:pPr>
              <a:buNone/>
            </a:pPr>
            <a:r>
              <a:rPr lang="uk-UA" dirty="0" smtClean="0"/>
              <a:t>В переважній більшості паспортів таких бюджетних програм відсутні повний пакет показників (показники якості)</a:t>
            </a:r>
            <a:endParaRPr lang="ru-RU" dirty="0"/>
          </a:p>
        </p:txBody>
      </p:sp>
      <p:sp>
        <p:nvSpPr>
          <p:cNvPr id="5"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dirty="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pPr>
              <a:buNone/>
            </a:pPr>
            <a:r>
              <a:rPr lang="uk-UA" dirty="0" smtClean="0"/>
              <a:t>1. Головним фінансовим органам місцевого самоврядування провести необхідну роз’яснювальну роботу серед ГРБК щодо дисципліни заповнення паспортів бюджетних програм та відповідальності ГРБК за порушення правил складання паспортів БП, (</a:t>
            </a:r>
            <a:r>
              <a:rPr lang="uk-UA" dirty="0" err="1" smtClean="0"/>
              <a:t>ст</a:t>
            </a:r>
            <a:r>
              <a:rPr lang="uk-UA" dirty="0" smtClean="0"/>
              <a:t> 116, БКУ, Наказ МФУ 836). </a:t>
            </a:r>
          </a:p>
          <a:p>
            <a:pPr>
              <a:buNone/>
            </a:pPr>
            <a:r>
              <a:rPr lang="uk-UA" dirty="0" smtClean="0"/>
              <a:t>2. Ввести в практику узгодження паспортів БП тільки при дотриманні норм, визначених бюджетним законодавством. При порушенні дисципліни заповнення паспортів, повертати їх ГРБК на доопрацювання. </a:t>
            </a:r>
          </a:p>
          <a:p>
            <a:pPr>
              <a:buNone/>
            </a:pPr>
            <a:r>
              <a:rPr lang="uk-UA" dirty="0" smtClean="0"/>
              <a:t>3. Прийняти необхідний пакет організаційно-розпорядчих документів щодо процедури та форм публічного щорічного представлення інформації про бюджет міста(ОТГ) ……на відповідний рік за бюджетними програмами</a:t>
            </a:r>
            <a:endParaRPr lang="ru-RU" dirty="0" smtClean="0"/>
          </a:p>
          <a:p>
            <a:endParaRPr lang="ru-RU" dirty="0"/>
          </a:p>
        </p:txBody>
      </p:sp>
      <p:sp>
        <p:nvSpPr>
          <p:cNvPr id="4" name="Заголовок 2"/>
          <p:cNvSpPr>
            <a:spLocks noGrp="1"/>
          </p:cNvSpPr>
          <p:nvPr>
            <p:ph type="title"/>
          </p:nvPr>
        </p:nvSpPr>
        <p:spPr>
          <a:xfrm>
            <a:off x="457200" y="274638"/>
            <a:ext cx="8229600" cy="1143000"/>
          </a:xfrm>
        </p:spPr>
        <p:txBody>
          <a:bodyPr/>
          <a:lstStyle/>
          <a:p>
            <a:pPr algn="ctr"/>
            <a:r>
              <a:rPr lang="uk-UA" dirty="0" smtClean="0"/>
              <a:t>Рекомендації (</a:t>
            </a:r>
            <a:r>
              <a:rPr lang="uk-UA" b="0" i="1" dirty="0" smtClean="0"/>
              <a:t>основні</a:t>
            </a:r>
            <a:r>
              <a:rPr lang="uk-UA" dirty="0" smtClean="0"/>
              <a:t>)</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pPr lvl="0">
              <a:buNone/>
            </a:pPr>
            <a:r>
              <a:rPr lang="uk-UA" dirty="0" smtClean="0"/>
              <a:t>4. Бюджетні запити та паспорти бюджетних програм ГРБК – привести у відповідність до типових наказів МФУ та профільних Міністерств в плані застосування типових бюджетних програм, підпрограм, завдань.</a:t>
            </a:r>
            <a:endParaRPr lang="ru-RU" dirty="0" smtClean="0"/>
          </a:p>
          <a:p>
            <a:pPr lvl="0">
              <a:buNone/>
            </a:pPr>
            <a:r>
              <a:rPr lang="uk-UA" dirty="0" smtClean="0"/>
              <a:t>5. Пакети результативних показників БЗ та ПБП привести у чітку відповідність до типових пакетів показників профільних наказів. При застосуванні неповного переліку результативних показників надавати обґрунтовані пояснення.</a:t>
            </a:r>
            <a:endParaRPr lang="ru-RU" dirty="0" smtClean="0"/>
          </a:p>
        </p:txBody>
      </p:sp>
      <p:sp>
        <p:nvSpPr>
          <p:cNvPr id="3" name="Заголовок 2"/>
          <p:cNvSpPr>
            <a:spLocks noGrp="1"/>
          </p:cNvSpPr>
          <p:nvPr>
            <p:ph type="title"/>
          </p:nvPr>
        </p:nvSpPr>
        <p:spPr/>
        <p:txBody>
          <a:bodyPr/>
          <a:lstStyle/>
          <a:p>
            <a:pPr algn="ctr"/>
            <a:r>
              <a:rPr lang="uk-UA" dirty="0" smtClean="0"/>
              <a:t>Рекомендації (</a:t>
            </a:r>
            <a:r>
              <a:rPr lang="uk-UA" b="0" i="1" dirty="0" smtClean="0"/>
              <a:t>основні</a:t>
            </a:r>
            <a:r>
              <a:rPr lang="uk-UA" dirty="0" smtClean="0"/>
              <a:t>)</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uk-UA" sz="3500" dirty="0" smtClean="0"/>
              <a:t>Оцінка рівня доброчесності запровадження ПЦМ у місцевому бюджеті  м. Херсона </a:t>
            </a:r>
          </a:p>
          <a:p>
            <a:pPr algn="ctr">
              <a:buNone/>
            </a:pPr>
            <a:r>
              <a:rPr lang="uk-UA" sz="3500" i="1" dirty="0" smtClean="0"/>
              <a:t>(в розрізі ГРБК)</a:t>
            </a:r>
            <a:endParaRPr lang="ru-RU" sz="3500" i="1" dirty="0" smtClean="0"/>
          </a:p>
          <a:p>
            <a:pPr>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001156" cy="1015663"/>
          </a:xfrm>
          <a:prstGeom prst="rect">
            <a:avLst/>
          </a:prstGeom>
        </p:spPr>
        <p:txBody>
          <a:bodyPr wrap="square">
            <a:spAutoFit/>
          </a:bodyPr>
          <a:lstStyle/>
          <a:p>
            <a:pPr algn="just"/>
            <a:r>
              <a:rPr lang="uk-UA" sz="1500" b="1" dirty="0" smtClean="0"/>
              <a:t>1.2. Ступінь 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a:t>
            </a:r>
          </a:p>
          <a:p>
            <a:r>
              <a:rPr lang="uk-UA" sz="1500" b="1" dirty="0" smtClean="0">
                <a:solidFill>
                  <a:srgbClr val="FF0000"/>
                </a:solidFill>
              </a:rPr>
              <a:t>Максимальний </a:t>
            </a:r>
            <a:r>
              <a:rPr lang="uk-UA" sz="1500" b="1" dirty="0" err="1" smtClean="0">
                <a:solidFill>
                  <a:srgbClr val="FF0000"/>
                </a:solidFill>
              </a:rPr>
              <a:t>бал-</a:t>
            </a:r>
            <a:r>
              <a:rPr lang="uk-UA" sz="1500" b="1" dirty="0" smtClean="0">
                <a:solidFill>
                  <a:srgbClr val="FF0000"/>
                </a:solidFill>
              </a:rPr>
              <a:t> 30 балів (15 </a:t>
            </a:r>
            <a:r>
              <a:rPr lang="uk-UA" sz="1500" b="1" dirty="0" err="1" smtClean="0">
                <a:solidFill>
                  <a:srgbClr val="FF0000"/>
                </a:solidFill>
              </a:rPr>
              <a:t>балів</a:t>
            </a:r>
            <a:r>
              <a:rPr lang="uk-UA" sz="1500" b="1" dirty="0" smtClean="0">
                <a:solidFill>
                  <a:srgbClr val="FF0000"/>
                </a:solidFill>
              </a:rPr>
              <a:t> по ГРБК + 15 балів – додатково по ОМС)</a:t>
            </a:r>
            <a:endParaRPr lang="ru-RU" sz="1500" dirty="0"/>
          </a:p>
        </p:txBody>
      </p:sp>
      <p:graphicFrame>
        <p:nvGraphicFramePr>
          <p:cNvPr id="5" name="Диаграмма 4"/>
          <p:cNvGraphicFramePr/>
          <p:nvPr/>
        </p:nvGraphicFramePr>
        <p:xfrm>
          <a:off x="0" y="1071546"/>
          <a:ext cx="9144000" cy="5357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0"/>
            <a:ext cx="8858312" cy="1015663"/>
          </a:xfrm>
          <a:prstGeom prst="rect">
            <a:avLst/>
          </a:prstGeom>
        </p:spPr>
        <p:txBody>
          <a:bodyPr wrap="square">
            <a:spAutoFit/>
          </a:bodyPr>
          <a:lstStyle/>
          <a:p>
            <a:pPr algn="just"/>
            <a:r>
              <a:rPr lang="uk-UA" sz="1500" b="1" dirty="0" smtClean="0"/>
              <a:t>1.3. Ступінь дотримання законодавства по ПЦМ як органом місцевого самоврядування в цілому так в розрізі  головних розпорядників коштів: відповідність форм паспортів бюджетних програм місцевих бюджетів профільним наказам МФУ</a:t>
            </a:r>
          </a:p>
          <a:p>
            <a:r>
              <a:rPr lang="uk-UA" sz="1500" b="1" dirty="0" smtClean="0">
                <a:solidFill>
                  <a:srgbClr val="FF0000"/>
                </a:solidFill>
              </a:rPr>
              <a:t>Максимальний </a:t>
            </a:r>
            <a:r>
              <a:rPr lang="uk-UA" sz="1500" b="1" dirty="0" err="1" smtClean="0">
                <a:solidFill>
                  <a:srgbClr val="FF0000"/>
                </a:solidFill>
              </a:rPr>
              <a:t>бал-</a:t>
            </a:r>
            <a:r>
              <a:rPr lang="uk-UA" sz="1500" b="1" dirty="0" smtClean="0">
                <a:solidFill>
                  <a:srgbClr val="FF0000"/>
                </a:solidFill>
              </a:rPr>
              <a:t> 30 балів (15 </a:t>
            </a:r>
            <a:r>
              <a:rPr lang="uk-UA" sz="1500" b="1" dirty="0" err="1" smtClean="0">
                <a:solidFill>
                  <a:srgbClr val="FF0000"/>
                </a:solidFill>
              </a:rPr>
              <a:t>балів</a:t>
            </a:r>
            <a:r>
              <a:rPr lang="uk-UA" sz="1500" b="1" dirty="0" smtClean="0">
                <a:solidFill>
                  <a:srgbClr val="FF0000"/>
                </a:solidFill>
              </a:rPr>
              <a:t> по ГРБК + 15 балів – додатково по ОМС)</a:t>
            </a:r>
            <a:endParaRPr lang="ru-RU" sz="1500" dirty="0">
              <a:solidFill>
                <a:srgbClr val="FF0000"/>
              </a:solidFill>
            </a:endParaRPr>
          </a:p>
        </p:txBody>
      </p:sp>
      <p:graphicFrame>
        <p:nvGraphicFramePr>
          <p:cNvPr id="5" name="Диаграмма 4"/>
          <p:cNvGraphicFramePr/>
          <p:nvPr/>
        </p:nvGraphicFramePr>
        <p:xfrm>
          <a:off x="142844" y="1338262"/>
          <a:ext cx="9001156" cy="53054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500" b="1" i="0" u="none" strike="noStrike" cap="none" normalizeH="0" baseline="0" dirty="0" smtClean="0">
                <a:ln>
                  <a:noFill/>
                </a:ln>
                <a:solidFill>
                  <a:schemeClr val="tx1"/>
                </a:solidFill>
                <a:effectLst/>
                <a:ea typeface="Times New Roman" pitchFamily="18" charset="0"/>
                <a:cs typeface="Calibri" pitchFamily="34" charset="0"/>
              </a:rPr>
              <a:t>1.4.Ступінь врахування в затвердженому місцевому бюджеті </a:t>
            </a:r>
            <a:r>
              <a:rPr kumimoji="0" lang="uk-UA" sz="1500" b="1" i="0" u="sng" strike="noStrike" cap="none" normalizeH="0" baseline="0" dirty="0" smtClean="0">
                <a:ln>
                  <a:noFill/>
                </a:ln>
                <a:solidFill>
                  <a:schemeClr val="tx1"/>
                </a:solidFill>
                <a:effectLst/>
                <a:ea typeface="Times New Roman" pitchFamily="18" charset="0"/>
                <a:cs typeface="Calibri" pitchFamily="34" charset="0"/>
              </a:rPr>
              <a:t>показників </a:t>
            </a:r>
            <a:r>
              <a:rPr kumimoji="0" lang="uk-UA" sz="1500" b="1" i="0" u="none" strike="noStrike" cap="none" normalizeH="0" baseline="0" dirty="0" smtClean="0">
                <a:ln>
                  <a:noFill/>
                </a:ln>
                <a:solidFill>
                  <a:schemeClr val="tx1"/>
                </a:solidFill>
                <a:effectLst/>
                <a:ea typeface="Times New Roman" pitchFamily="18" charset="0"/>
                <a:cs typeface="Calibri" pitchFamily="34" charset="0"/>
              </a:rPr>
              <a:t>бюджетних запитів та показників паспортів бюджетних програм місцевого бюджету в розрізі головних розпорядників бюджетних коштів (ГРБК). </a:t>
            </a:r>
            <a:endParaRPr kumimoji="0" lang="ru-RU" sz="15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500" b="0" u="none" strike="noStrike" cap="none" normalizeH="0" baseline="0" dirty="0" smtClean="0">
                <a:ln>
                  <a:noFill/>
                </a:ln>
                <a:solidFill>
                  <a:srgbClr val="FF0000"/>
                </a:solidFill>
                <a:effectLst/>
                <a:ea typeface="Times New Roman" pitchFamily="18" charset="0"/>
                <a:cs typeface="Calibri" pitchFamily="34" charset="0"/>
              </a:rPr>
              <a:t>Максимальний бал – </a:t>
            </a:r>
            <a:r>
              <a:rPr kumimoji="0" lang="uk-UA" sz="1500" b="0" u="none" strike="noStrike" cap="none" normalizeH="0" baseline="0" smtClean="0">
                <a:ln>
                  <a:noFill/>
                </a:ln>
                <a:solidFill>
                  <a:srgbClr val="FF0000"/>
                </a:solidFill>
                <a:effectLst/>
                <a:ea typeface="Times New Roman" pitchFamily="18" charset="0"/>
                <a:cs typeface="Calibri" pitchFamily="34" charset="0"/>
              </a:rPr>
              <a:t>5 балів</a:t>
            </a:r>
            <a:endParaRPr kumimoji="0" lang="uk-UA" sz="1500" b="0" u="none" strike="noStrike" cap="none" normalizeH="0" baseline="0" dirty="0" smtClean="0">
              <a:ln>
                <a:noFill/>
              </a:ln>
              <a:solidFill>
                <a:srgbClr val="FF0000"/>
              </a:solidFill>
              <a:effectLst/>
              <a:cs typeface="Arial" pitchFamily="34" charset="0"/>
            </a:endParaRPr>
          </a:p>
        </p:txBody>
      </p:sp>
      <p:graphicFrame>
        <p:nvGraphicFramePr>
          <p:cNvPr id="5" name="Диаграмма 4"/>
          <p:cNvGraphicFramePr/>
          <p:nvPr/>
        </p:nvGraphicFramePr>
        <p:xfrm>
          <a:off x="142844" y="981074"/>
          <a:ext cx="8715436" cy="55197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85794"/>
            <a:ext cx="8286808" cy="714380"/>
          </a:xfrm>
        </p:spPr>
        <p:txBody>
          <a:bodyPr>
            <a:noAutofit/>
          </a:bodyPr>
          <a:lstStyle/>
          <a:p>
            <a:pPr algn="ctr"/>
            <a:r>
              <a:rPr lang="uk-UA" sz="2000" b="1" dirty="0" smtClean="0"/>
              <a:t>Зведений рейтинг </a:t>
            </a:r>
            <a:r>
              <a:rPr lang="uk-UA" sz="2000" dirty="0" smtClean="0"/>
              <a:t>рівня доброчесності запровадження ПЦМ у місцевих бюджетах 5 областей України</a:t>
            </a:r>
            <a:r>
              <a:rPr lang="uk-UA" sz="2000" b="1" dirty="0" smtClean="0"/>
              <a:t> – міста обласного значення</a:t>
            </a:r>
            <a:r>
              <a:rPr lang="uk-UA" sz="3000" b="1" dirty="0" smtClean="0"/>
              <a:t/>
            </a:r>
            <a:br>
              <a:rPr lang="uk-UA" sz="3000" b="1" dirty="0" smtClean="0"/>
            </a:br>
            <a:r>
              <a:rPr lang="uk-UA" sz="3000" b="1" dirty="0" smtClean="0">
                <a:solidFill>
                  <a:srgbClr val="FF0000"/>
                </a:solidFill>
              </a:rPr>
              <a:t>максимальний бал - 125</a:t>
            </a:r>
            <a:endParaRPr lang="ru-RU" sz="3000" b="1" dirty="0">
              <a:solidFill>
                <a:srgbClr val="FF0000"/>
              </a:solidFill>
            </a:endParaRPr>
          </a:p>
        </p:txBody>
      </p:sp>
      <p:graphicFrame>
        <p:nvGraphicFramePr>
          <p:cNvPr id="5" name="Диаграмма 4"/>
          <p:cNvGraphicFramePr/>
          <p:nvPr/>
        </p:nvGraphicFramePr>
        <p:xfrm>
          <a:off x="571472" y="1857364"/>
          <a:ext cx="7633607" cy="46890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p:nvPr/>
        </p:nvGraphicFramePr>
        <p:xfrm>
          <a:off x="214282" y="2000240"/>
          <a:ext cx="8715436" cy="45720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Зведений рейтинг – об'єднані територіальні громади</a:t>
            </a:r>
            <a:endParaRPr lang="ru-RU" dirty="0"/>
          </a:p>
        </p:txBody>
      </p:sp>
      <p:sp>
        <p:nvSpPr>
          <p:cNvPr id="7" name="Прямоугольник 6"/>
          <p:cNvSpPr/>
          <p:nvPr/>
        </p:nvSpPr>
        <p:spPr>
          <a:xfrm>
            <a:off x="3428992" y="1428736"/>
            <a:ext cx="3044423"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ru-RU" dirty="0" err="1">
                <a:solidFill>
                  <a:srgbClr val="FF0000"/>
                </a:solidFill>
              </a:rPr>
              <a:t>максимальний</a:t>
            </a:r>
            <a:r>
              <a:rPr lang="ru-RU" dirty="0">
                <a:solidFill>
                  <a:srgbClr val="FF0000"/>
                </a:solidFill>
              </a:rPr>
              <a:t> бал - </a:t>
            </a:r>
            <a:r>
              <a:rPr lang="en-US" dirty="0">
                <a:solidFill>
                  <a:srgbClr val="FF0000"/>
                </a:solidFill>
              </a:rPr>
              <a:t>125</a:t>
            </a:r>
          </a:p>
        </p:txBody>
      </p:sp>
      <p:graphicFrame>
        <p:nvGraphicFramePr>
          <p:cNvPr id="6" name="Диаграмма 5"/>
          <p:cNvGraphicFramePr/>
          <p:nvPr/>
        </p:nvGraphicFramePr>
        <p:xfrm>
          <a:off x="642910" y="1928802"/>
          <a:ext cx="7500990" cy="44815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b="1" dirty="0" smtClean="0"/>
              <a:t>Зведений рейтинг 1.1 -ОТГ</a:t>
            </a:r>
            <a:endParaRPr lang="ru-RU" dirty="0" smtClean="0"/>
          </a:p>
          <a:p>
            <a:endParaRPr lang="ru-RU" dirty="0"/>
          </a:p>
        </p:txBody>
      </p:sp>
      <p:sp>
        <p:nvSpPr>
          <p:cNvPr id="3" name="Заголовок 2"/>
          <p:cNvSpPr>
            <a:spLocks noGrp="1"/>
          </p:cNvSpPr>
          <p:nvPr>
            <p:ph type="title"/>
          </p:nvPr>
        </p:nvSpPr>
        <p:spPr/>
        <p:txBody>
          <a:bodyPr>
            <a:normAutofit fontScale="90000"/>
          </a:bodyPr>
          <a:lstStyle/>
          <a:p>
            <a:pPr lvl="1"/>
            <a:r>
              <a:rPr lang="uk-UA" b="1" dirty="0" smtClean="0"/>
              <a:t>1.1. Ступінь </a:t>
            </a:r>
            <a:r>
              <a:rPr lang="uk-UA" b="1" dirty="0"/>
              <a:t>дотримання законодавства по ПЦМ органом місцевого самоврядування в </a:t>
            </a:r>
            <a:r>
              <a:rPr lang="uk-UA" b="1" dirty="0" smtClean="0"/>
              <a:t>цілому: </a:t>
            </a:r>
            <a:r>
              <a:rPr lang="uk-UA" b="1" dirty="0"/>
              <a:t>виконання ст. 75 БКУ. </a:t>
            </a:r>
            <a:r>
              <a:rPr lang="ru-RU" sz="1600" dirty="0"/>
              <a:t/>
            </a:r>
            <a:br>
              <a:rPr lang="ru-RU" sz="1600" dirty="0"/>
            </a:br>
            <a:r>
              <a:rPr lang="uk-UA" sz="1300" dirty="0"/>
              <a:t>1.1.1 Наявність інструкції щодо підготовки бюджетних запитів місцевих бюджетів.  (5 балів)</a:t>
            </a:r>
            <a:r>
              <a:rPr lang="ru-RU" sz="1300" dirty="0"/>
              <a:t/>
            </a:r>
            <a:br>
              <a:rPr lang="ru-RU" sz="1300" dirty="0"/>
            </a:br>
            <a:r>
              <a:rPr lang="uk-UA" sz="1300" dirty="0"/>
              <a:t>1.1.2 . Відповідність  змісту Інструкції нормам діючого бюджетного законодавства (5 балів)</a:t>
            </a:r>
            <a:r>
              <a:rPr lang="ru-RU" sz="2000" dirty="0"/>
              <a:t/>
            </a:r>
            <a:br>
              <a:rPr lang="ru-RU" sz="2000" dirty="0"/>
            </a:br>
            <a:endParaRPr lang="ru-RU" dirty="0"/>
          </a:p>
        </p:txBody>
      </p:sp>
      <p:graphicFrame>
        <p:nvGraphicFramePr>
          <p:cNvPr id="4" name="Диаграмма 3"/>
          <p:cNvGraphicFramePr/>
          <p:nvPr/>
        </p:nvGraphicFramePr>
        <p:xfrm>
          <a:off x="1000100" y="2285992"/>
          <a:ext cx="7143800" cy="42148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1142984"/>
            <a:ext cx="8229600" cy="4525963"/>
          </a:xfrm>
        </p:spPr>
        <p:txBody>
          <a:bodyPr/>
          <a:lstStyle/>
          <a:p>
            <a:pPr>
              <a:buNone/>
            </a:pPr>
            <a:r>
              <a:rPr lang="uk-UA" b="1" dirty="0" smtClean="0"/>
              <a:t>Зведений рейтинг 1.1 - міста</a:t>
            </a:r>
            <a:endParaRPr lang="ru-RU" dirty="0" smtClean="0"/>
          </a:p>
          <a:p>
            <a:endParaRPr lang="ru-RU" dirty="0"/>
          </a:p>
        </p:txBody>
      </p:sp>
      <p:sp>
        <p:nvSpPr>
          <p:cNvPr id="3" name="Заголовок 2"/>
          <p:cNvSpPr>
            <a:spLocks noGrp="1"/>
          </p:cNvSpPr>
          <p:nvPr>
            <p:ph type="title"/>
          </p:nvPr>
        </p:nvSpPr>
        <p:spPr/>
        <p:txBody>
          <a:bodyPr>
            <a:normAutofit fontScale="90000"/>
          </a:bodyPr>
          <a:lstStyle/>
          <a:p>
            <a:pPr lvl="1"/>
            <a:r>
              <a:rPr lang="uk-UA" b="1" dirty="0" smtClean="0"/>
              <a:t>1.1. Ступінь </a:t>
            </a:r>
            <a:r>
              <a:rPr lang="uk-UA" b="1" dirty="0"/>
              <a:t>дотримання законодавства по ПЦМ органом місцевого самоврядування в </a:t>
            </a:r>
            <a:r>
              <a:rPr lang="uk-UA" b="1" dirty="0" smtClean="0"/>
              <a:t>цілому: </a:t>
            </a:r>
            <a:r>
              <a:rPr lang="uk-UA" b="1" dirty="0"/>
              <a:t>виконання ст. 75 БКУ. </a:t>
            </a:r>
            <a:r>
              <a:rPr lang="ru-RU" sz="1600" dirty="0"/>
              <a:t/>
            </a:r>
            <a:br>
              <a:rPr lang="ru-RU" sz="1600" dirty="0"/>
            </a:br>
            <a:r>
              <a:rPr lang="uk-UA" sz="1300" dirty="0"/>
              <a:t>1.1.1 Наявність інструкції щодо підготовки бюджетних запитів місцевих бюджетів.  </a:t>
            </a:r>
            <a:r>
              <a:rPr lang="uk-UA" sz="1300" dirty="0">
                <a:solidFill>
                  <a:srgbClr val="FF0000"/>
                </a:solidFill>
              </a:rPr>
              <a:t>(5 балів)</a:t>
            </a:r>
            <a:r>
              <a:rPr lang="ru-RU" sz="1300" dirty="0"/>
              <a:t/>
            </a:r>
            <a:br>
              <a:rPr lang="ru-RU" sz="1300" dirty="0"/>
            </a:br>
            <a:r>
              <a:rPr lang="uk-UA" sz="1300" dirty="0"/>
              <a:t>1.1.2 . Відповідність  змісту Інструкції нормам діючого бюджетного законодавства </a:t>
            </a:r>
            <a:r>
              <a:rPr lang="uk-UA" sz="1300" dirty="0">
                <a:solidFill>
                  <a:srgbClr val="FF0000"/>
                </a:solidFill>
              </a:rPr>
              <a:t>(5 балів)</a:t>
            </a:r>
            <a:r>
              <a:rPr lang="ru-RU" sz="2000" dirty="0"/>
              <a:t/>
            </a:r>
            <a:br>
              <a:rPr lang="ru-RU" sz="2000" dirty="0"/>
            </a:br>
            <a:endParaRPr lang="ru-RU" dirty="0"/>
          </a:p>
        </p:txBody>
      </p:sp>
      <p:graphicFrame>
        <p:nvGraphicFramePr>
          <p:cNvPr id="6" name="Диаграмма 5"/>
          <p:cNvGraphicFramePr/>
          <p:nvPr/>
        </p:nvGraphicFramePr>
        <p:xfrm>
          <a:off x="0" y="1646464"/>
          <a:ext cx="8803822" cy="5211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b="1" dirty="0" smtClean="0"/>
              <a:t>Зведений рейтинг 1.2 -ОТГ</a:t>
            </a:r>
            <a:endParaRPr lang="ru-RU" dirty="0" smtClean="0"/>
          </a:p>
          <a:p>
            <a:endParaRPr lang="ru-RU" dirty="0"/>
          </a:p>
        </p:txBody>
      </p:sp>
      <p:sp>
        <p:nvSpPr>
          <p:cNvPr id="3" name="Заголовок 2"/>
          <p:cNvSpPr>
            <a:spLocks noGrp="1"/>
          </p:cNvSpPr>
          <p:nvPr>
            <p:ph type="title"/>
          </p:nvPr>
        </p:nvSpPr>
        <p:spPr>
          <a:xfrm>
            <a:off x="0" y="274638"/>
            <a:ext cx="8686800" cy="1143000"/>
          </a:xfrm>
        </p:spPr>
        <p:txBody>
          <a:bodyPr>
            <a:normAutofit fontScale="90000"/>
          </a:bodyPr>
          <a:lstStyle/>
          <a:p>
            <a:pPr lvl="1" algn="ctr" rtl="0">
              <a:spcBef>
                <a:spcPct val="0"/>
              </a:spcBef>
            </a:pPr>
            <a:r>
              <a:rPr lang="uk-UA" b="1" dirty="0" smtClean="0"/>
              <a:t>1.2. Ступінь </a:t>
            </a:r>
            <a:r>
              <a:rPr lang="uk-UA" b="1" dirty="0"/>
              <a:t>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a:t>
            </a:r>
            <a:r>
              <a:rPr lang="uk-UA" b="1" dirty="0" smtClean="0"/>
              <a:t>.</a:t>
            </a:r>
            <a:br>
              <a:rPr lang="uk-UA" b="1" dirty="0" smtClean="0"/>
            </a:br>
            <a:r>
              <a:rPr lang="uk-UA" b="1" dirty="0" smtClean="0">
                <a:solidFill>
                  <a:srgbClr val="FF0000"/>
                </a:solidFill>
              </a:rPr>
              <a:t>(30балів (15 балів – оцінка по ГРБК + 15 балів додатковий по ОМС )</a:t>
            </a:r>
            <a:r>
              <a:rPr lang="ru-RU" sz="1600" dirty="0">
                <a:solidFill>
                  <a:srgbClr val="FF0000"/>
                </a:solidFill>
              </a:rPr>
              <a:t/>
            </a:r>
            <a:br>
              <a:rPr lang="ru-RU" sz="1600" dirty="0">
                <a:solidFill>
                  <a:srgbClr val="FF0000"/>
                </a:solidFill>
              </a:rPr>
            </a:br>
            <a:endParaRPr lang="ru-RU" dirty="0">
              <a:solidFill>
                <a:srgbClr val="FF0000"/>
              </a:solidFill>
            </a:endParaRPr>
          </a:p>
        </p:txBody>
      </p:sp>
      <p:graphicFrame>
        <p:nvGraphicFramePr>
          <p:cNvPr id="6" name="Диаграмма 5"/>
          <p:cNvGraphicFramePr/>
          <p:nvPr/>
        </p:nvGraphicFramePr>
        <p:xfrm>
          <a:off x="785786" y="2057400"/>
          <a:ext cx="8001056" cy="43005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b="1" dirty="0" smtClean="0"/>
              <a:t>Зведений рейтинг 1.2 – міста</a:t>
            </a:r>
            <a:endParaRPr lang="ru-RU" dirty="0" smtClean="0"/>
          </a:p>
          <a:p>
            <a:pPr>
              <a:buNone/>
            </a:pPr>
            <a:endParaRPr lang="ru-RU" dirty="0"/>
          </a:p>
        </p:txBody>
      </p:sp>
      <p:sp>
        <p:nvSpPr>
          <p:cNvPr id="3" name="Заголовок 2"/>
          <p:cNvSpPr>
            <a:spLocks noGrp="1"/>
          </p:cNvSpPr>
          <p:nvPr>
            <p:ph type="title"/>
          </p:nvPr>
        </p:nvSpPr>
        <p:spPr/>
        <p:txBody>
          <a:bodyPr>
            <a:normAutofit fontScale="90000"/>
          </a:bodyPr>
          <a:lstStyle/>
          <a:p>
            <a:pPr lvl="1" algn="ctr" rtl="0">
              <a:spcBef>
                <a:spcPct val="0"/>
              </a:spcBef>
            </a:pPr>
            <a:r>
              <a:rPr lang="uk-UA" b="1" dirty="0" smtClean="0"/>
              <a:t>1.2. Ступінь </a:t>
            </a:r>
            <a:r>
              <a:rPr lang="uk-UA" b="1" dirty="0"/>
              <a:t>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a:t>
            </a:r>
            <a:r>
              <a:rPr lang="uk-UA" b="1" dirty="0" smtClean="0"/>
              <a:t>.</a:t>
            </a:r>
            <a:br>
              <a:rPr lang="uk-UA" b="1" dirty="0" smtClean="0"/>
            </a:br>
            <a:r>
              <a:rPr lang="uk-UA" sz="1700" b="1" dirty="0" smtClean="0">
                <a:solidFill>
                  <a:srgbClr val="FF0000"/>
                </a:solidFill>
              </a:rPr>
              <a:t> (30балів (15 балів – оцінка по ГРБК + 15 балів додатковий по ОМС ) </a:t>
            </a:r>
            <a:r>
              <a:rPr lang="ru-RU" sz="1700" dirty="0"/>
              <a:t/>
            </a:r>
            <a:br>
              <a:rPr lang="ru-RU" sz="1700" dirty="0"/>
            </a:br>
            <a:endParaRPr lang="ru-RU" sz="1700" dirty="0"/>
          </a:p>
        </p:txBody>
      </p:sp>
      <p:graphicFrame>
        <p:nvGraphicFramePr>
          <p:cNvPr id="6" name="Диаграмма 5"/>
          <p:cNvGraphicFramePr/>
          <p:nvPr/>
        </p:nvGraphicFramePr>
        <p:xfrm>
          <a:off x="714348" y="1785927"/>
          <a:ext cx="7643866"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b="1" dirty="0" smtClean="0"/>
              <a:t>Зведений рейтинг 1.3 -ОТГ</a:t>
            </a:r>
            <a:endParaRPr lang="ru-RU" dirty="0" smtClean="0"/>
          </a:p>
          <a:p>
            <a:endParaRPr lang="ru-RU" dirty="0"/>
          </a:p>
        </p:txBody>
      </p:sp>
      <p:sp>
        <p:nvSpPr>
          <p:cNvPr id="3" name="Заголовок 2"/>
          <p:cNvSpPr>
            <a:spLocks noGrp="1"/>
          </p:cNvSpPr>
          <p:nvPr>
            <p:ph type="title"/>
          </p:nvPr>
        </p:nvSpPr>
        <p:spPr/>
        <p:txBody>
          <a:bodyPr>
            <a:normAutofit fontScale="90000"/>
          </a:bodyPr>
          <a:lstStyle/>
          <a:p>
            <a:pPr algn="ctr"/>
            <a:r>
              <a:rPr lang="uk-UA" sz="1500" dirty="0" smtClean="0">
                <a:solidFill>
                  <a:schemeClr val="tx1"/>
                </a:solidFill>
              </a:rPr>
              <a:t>1.3. Ступінь дотримання законодавства по ПЦМ як органом місцевого </a:t>
            </a:r>
            <a:r>
              <a:rPr lang="uk-UA" sz="1600" dirty="0" smtClean="0">
                <a:solidFill>
                  <a:schemeClr val="tx1"/>
                </a:solidFill>
              </a:rPr>
              <a:t>самоврядування</a:t>
            </a:r>
            <a:r>
              <a:rPr lang="uk-UA" sz="1500" dirty="0" smtClean="0">
                <a:solidFill>
                  <a:schemeClr val="tx1"/>
                </a:solidFill>
              </a:rPr>
              <a:t> в цілому так в розрізі  головних розпорядників коштів: відповідність форм паспортів бюджетних програм місцевих бюджетів профільним наказам МФУ </a:t>
            </a:r>
            <a:br>
              <a:rPr lang="uk-UA" sz="1500" dirty="0" smtClean="0">
                <a:solidFill>
                  <a:schemeClr val="tx1"/>
                </a:solidFill>
              </a:rPr>
            </a:br>
            <a:r>
              <a:rPr lang="uk-UA" sz="1600" dirty="0" smtClean="0">
                <a:solidFill>
                  <a:srgbClr val="FF0000"/>
                </a:solidFill>
              </a:rPr>
              <a:t>(30балів (15 балів – оцінка по ГРБК + 15 балів додатковий по ОМС )</a:t>
            </a:r>
            <a:endParaRPr lang="ru-RU" sz="1500" dirty="0">
              <a:solidFill>
                <a:srgbClr val="FF0000"/>
              </a:solidFill>
            </a:endParaRPr>
          </a:p>
        </p:txBody>
      </p:sp>
      <p:graphicFrame>
        <p:nvGraphicFramePr>
          <p:cNvPr id="5" name="Диаграмма 4"/>
          <p:cNvGraphicFramePr/>
          <p:nvPr/>
        </p:nvGraphicFramePr>
        <p:xfrm>
          <a:off x="357158" y="2143116"/>
          <a:ext cx="8143932" cy="43577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387</TotalTime>
  <Words>1045</Words>
  <Application>Microsoft Office PowerPoint</Application>
  <PresentationFormat>Экран (4:3)</PresentationFormat>
  <Paragraphs>67</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Открытая</vt:lpstr>
      <vt:lpstr> Висновки громадського аудиту - оцінка рівня доброчесності запровадження ПЦМ у місцевих бюджетах 5 областей України, зокрема у м. Херсоні </vt:lpstr>
      <vt:lpstr>Слайд 2</vt:lpstr>
      <vt:lpstr>Зведений рейтинг рівня доброчесності запровадження ПЦМ у місцевих бюджетах 5 областей України – міста обласного значення максимальний бал - 125</vt:lpstr>
      <vt:lpstr>Зведений рейтинг – об'єднані територіальні громади</vt:lpstr>
      <vt:lpstr>1.1. Ступінь дотримання законодавства по ПЦМ органом місцевого самоврядування в цілому: виконання ст. 75 БКУ.  1.1.1 Наявність інструкції щодо підготовки бюджетних запитів місцевих бюджетів.  (5 балів) 1.1.2 . Відповідність  змісту Інструкції нормам діючого бюджетного законодавства (5 балів) </vt:lpstr>
      <vt:lpstr>1.1. Ступінь дотримання законодавства по ПЦМ органом місцевого самоврядування в цілому: виконання ст. 75 БКУ.  1.1.1 Наявність інструкції щодо підготовки бюджетних запитів місцевих бюджетів.  (5 балів) 1.1.2 . Відповідність  змісту Інструкції нормам діючого бюджетного законодавства (5 балів) </vt:lpstr>
      <vt:lpstr>1.2. Ступінь 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 (30балів (15 балів – оцінка по ГРБК + 15 балів додатковий по ОМС ) </vt:lpstr>
      <vt:lpstr>1.2. Ступінь 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  (30балів (15 балів – оцінка по ГРБК + 15 балів додатковий по ОМС )  </vt:lpstr>
      <vt:lpstr>1.3. Ступінь дотримання законодавства по ПЦМ як органом місцевого самоврядування в цілому так в розрізі  головних розпорядників коштів: відповідність форм паспортів бюджетних програм місцевих бюджетів профільним наказам МФУ  (30балів (15 балів – оцінка по ГРБК + 15 балів додатковий по ОМС )</vt:lpstr>
      <vt:lpstr>1.3. Ступінь дотримання законодавства по ПЦМ як органом місцевого самоврядування в цілому так в розрізі  головних розпорядників коштів: відповідність форм паспортів бюджетних програм місцевих бюджетів профільним наказам МФУ  (30балів (15 балів – оцінка по ГРБК + 15 балів додатковий по ОМС )</vt:lpstr>
      <vt:lpstr>1.4.Ступінь врахування в затвердженому місцевому бюджеті показників бюджетних запитів та показників паспортів бюджетних програм місцевого бюджету в розрізі головних розпорядників бюджетних коштів (ГРБК). (5 балів)</vt:lpstr>
      <vt:lpstr>1.4.Ступінь врахування в затвердженому місцевому бюджеті показників бюджетних запитів та показників паспортів бюджетних програм місцевого бюджету в розрізі головних розпорядників бюджетних коштів (ГРБК). (5 балів)</vt:lpstr>
      <vt:lpstr>1.5. Прогноз місцевого бюджету на наступні за плановим два бюджетні періоди  (10 балів)</vt:lpstr>
      <vt:lpstr>1.5. Прогноз місцевого бюджету на наступні за плановим два бюджетні періоди (10 балів)</vt:lpstr>
      <vt:lpstr>1.6. Публічність (ст.28 БКУ)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(20балів)</vt:lpstr>
      <vt:lpstr>1.6. Публічність (ст.28 БКУ)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(20балів)</vt:lpstr>
      <vt:lpstr>Слайд 17</vt:lpstr>
      <vt:lpstr>Загальні висновки</vt:lpstr>
      <vt:lpstr>Слайд 19</vt:lpstr>
      <vt:lpstr>Слайд 20</vt:lpstr>
      <vt:lpstr>Слайд 21</vt:lpstr>
      <vt:lpstr>Слайд 22</vt:lpstr>
      <vt:lpstr>Рекомендації (основні)</vt:lpstr>
      <vt:lpstr>Рекомендації (основні)</vt:lpstr>
      <vt:lpstr>Слайд 25</vt:lpstr>
      <vt:lpstr>Слайд 26</vt:lpstr>
      <vt:lpstr>Слайд 27</vt:lpstr>
      <vt:lpstr>Слайд 28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64</cp:revision>
  <dcterms:created xsi:type="dcterms:W3CDTF">2017-09-24T10:13:21Z</dcterms:created>
  <dcterms:modified xsi:type="dcterms:W3CDTF">2017-10-09T08:44:24Z</dcterms:modified>
</cp:coreProperties>
</file>