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2"/>
  </p:handoutMasterIdLst>
  <p:sldIdLst>
    <p:sldId id="256" r:id="rId2"/>
    <p:sldId id="257" r:id="rId3"/>
    <p:sldId id="268" r:id="rId4"/>
    <p:sldId id="274" r:id="rId5"/>
    <p:sldId id="258" r:id="rId6"/>
    <p:sldId id="286" r:id="rId7"/>
    <p:sldId id="284" r:id="rId8"/>
    <p:sldId id="289" r:id="rId9"/>
    <p:sldId id="285" r:id="rId10"/>
    <p:sldId id="290" r:id="rId11"/>
    <p:sldId id="283" r:id="rId12"/>
    <p:sldId id="261" r:id="rId13"/>
    <p:sldId id="269" r:id="rId14"/>
    <p:sldId id="272" r:id="rId15"/>
    <p:sldId id="271" r:id="rId16"/>
    <p:sldId id="266" r:id="rId17"/>
    <p:sldId id="287" r:id="rId18"/>
    <p:sldId id="288" r:id="rId19"/>
    <p:sldId id="275" r:id="rId20"/>
    <p:sldId id="29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9E4E6-E1E8-4427-8331-9E41AC30CB8E}" type="datetimeFigureOut">
              <a:rPr lang="ru-RU" smtClean="0"/>
              <a:pPr/>
              <a:t>вт 01.10.19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D2259-BBDC-4151-A8D4-09BA20A7BF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4E1532-50C3-4EE1-A54F-E6999ACD2311}" type="datetimeFigureOut">
              <a:rPr lang="ru-RU" smtClean="0"/>
              <a:pPr/>
              <a:t>вт 01.10.19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E1532-50C3-4EE1-A54F-E6999ACD2311}" type="datetimeFigureOut">
              <a:rPr lang="ru-RU" smtClean="0"/>
              <a:pPr/>
              <a:t>вт 01.10.19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E1532-50C3-4EE1-A54F-E6999ACD2311}" type="datetimeFigureOut">
              <a:rPr lang="ru-RU" smtClean="0"/>
              <a:pPr/>
              <a:t>вт 01.10.19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E1532-50C3-4EE1-A54F-E6999ACD2311}" type="datetimeFigureOut">
              <a:rPr lang="ru-RU" smtClean="0"/>
              <a:pPr/>
              <a:t>вт 01.10.19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E1532-50C3-4EE1-A54F-E6999ACD2311}" type="datetimeFigureOut">
              <a:rPr lang="ru-RU" smtClean="0"/>
              <a:pPr/>
              <a:t>вт 01.10.19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E1532-50C3-4EE1-A54F-E6999ACD2311}" type="datetimeFigureOut">
              <a:rPr lang="ru-RU" smtClean="0"/>
              <a:pPr/>
              <a:t>вт 01.10.19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E1532-50C3-4EE1-A54F-E6999ACD2311}" type="datetimeFigureOut">
              <a:rPr lang="ru-RU" smtClean="0"/>
              <a:pPr/>
              <a:t>вт 01.10.19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E1532-50C3-4EE1-A54F-E6999ACD2311}" type="datetimeFigureOut">
              <a:rPr lang="ru-RU" smtClean="0"/>
              <a:pPr/>
              <a:t>вт 01.10.19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E1532-50C3-4EE1-A54F-E6999ACD2311}" type="datetimeFigureOut">
              <a:rPr lang="ru-RU" smtClean="0"/>
              <a:pPr/>
              <a:t>вт 01.10.19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74E1532-50C3-4EE1-A54F-E6999ACD2311}" type="datetimeFigureOut">
              <a:rPr lang="ru-RU" smtClean="0"/>
              <a:pPr/>
              <a:t>вт 01.10.19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4E1532-50C3-4EE1-A54F-E6999ACD2311}" type="datetimeFigureOut">
              <a:rPr lang="ru-RU" smtClean="0"/>
              <a:pPr/>
              <a:t>вт 01.10.19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4E1532-50C3-4EE1-A54F-E6999ACD2311}" type="datetimeFigureOut">
              <a:rPr lang="ru-RU" smtClean="0"/>
              <a:pPr/>
              <a:t>вт 01.10.19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k-oblrada.gov.ua/UserFiles/File/program/r33_4_7.zip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5312" y="1412776"/>
            <a:ext cx="8278688" cy="1109681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/>
              <a:t>ХВОРОБИ та ЛІКИ </a:t>
            </a:r>
            <a:r>
              <a:rPr lang="uk-UA" sz="3600" dirty="0" smtClean="0"/>
              <a:t>ефективності </a:t>
            </a:r>
            <a:r>
              <a:rPr lang="en-US" sz="3600" dirty="0" smtClean="0"/>
              <a:t> </a:t>
            </a:r>
            <a:r>
              <a:rPr lang="uk-UA" sz="3600" dirty="0" smtClean="0"/>
              <a:t>місцевого </a:t>
            </a:r>
            <a:r>
              <a:rPr lang="uk-UA" sz="3600" smtClean="0"/>
              <a:t>бюджету </a:t>
            </a:r>
            <a:r>
              <a:rPr lang="uk-UA" sz="3600" smtClean="0"/>
              <a:t>Березанської ОТГ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7772400" cy="1199704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Первинні результати громадського аудиту ефективності розпорядників коштів по утриманню доріг</a:t>
            </a:r>
            <a:r>
              <a:rPr lang="en-US" sz="2000" b="1" dirty="0" smtClean="0"/>
              <a:t> </a:t>
            </a:r>
            <a:r>
              <a:rPr lang="uk-UA" sz="2000" b="1" dirty="0" smtClean="0"/>
              <a:t>від </a:t>
            </a:r>
            <a:r>
              <a:rPr lang="en-US" sz="2000" b="1" dirty="0" smtClean="0">
                <a:solidFill>
                  <a:srgbClr val="FF0000"/>
                </a:solidFill>
              </a:rPr>
              <a:t>#</a:t>
            </a:r>
            <a:r>
              <a:rPr lang="uk-UA" sz="2000" b="1" dirty="0" err="1" smtClean="0">
                <a:solidFill>
                  <a:srgbClr val="FF0000"/>
                </a:solidFill>
              </a:rPr>
              <a:t>ГромадськаПрефектура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5661248"/>
            <a:ext cx="80464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FF0000"/>
                </a:solidFill>
              </a:rPr>
              <a:t>проект «</a:t>
            </a:r>
            <a:r>
              <a:rPr lang="uk-UA" sz="2000" dirty="0" smtClean="0">
                <a:solidFill>
                  <a:srgbClr val="FF0000"/>
                </a:solidFill>
              </a:rPr>
              <a:t>Добрі дороги у гармонійних громадах </a:t>
            </a:r>
            <a:r>
              <a:rPr lang="uk-UA" sz="2000" dirty="0" err="1" smtClean="0">
                <a:solidFill>
                  <a:srgbClr val="FF0000"/>
                </a:solidFill>
              </a:rPr>
              <a:t>Березанщини</a:t>
            </a:r>
            <a:r>
              <a:rPr lang="uk-UA" sz="2000" dirty="0" smtClean="0">
                <a:solidFill>
                  <a:srgbClr val="FF0000"/>
                </a:solidFill>
              </a:rPr>
              <a:t>»</a:t>
            </a:r>
            <a:r>
              <a:rPr lang="uk-UA" sz="2000" b="1" dirty="0" smtClean="0">
                <a:solidFill>
                  <a:srgbClr val="FF0000"/>
                </a:solidFill>
              </a:rPr>
              <a:t>» за підтримки </a:t>
            </a:r>
            <a:r>
              <a:rPr lang="uk-UA" sz="2000" b="1" dirty="0" err="1" smtClean="0">
                <a:solidFill>
                  <a:srgbClr val="FF0000"/>
                </a:solidFill>
              </a:rPr>
              <a:t>МФ</a:t>
            </a:r>
            <a:r>
              <a:rPr lang="uk-UA" sz="2000" b="1" dirty="0" smtClean="0">
                <a:solidFill>
                  <a:srgbClr val="FF0000"/>
                </a:solidFill>
              </a:rPr>
              <a:t> Відродження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 b="2631"/>
          <a:stretch>
            <a:fillRect/>
          </a:stretch>
        </p:blipFill>
        <p:spPr bwMode="auto">
          <a:xfrm>
            <a:off x="539552" y="332656"/>
            <a:ext cx="1008112" cy="936104"/>
          </a:xfrm>
          <a:prstGeom prst="rect">
            <a:avLst/>
          </a:prstGeom>
          <a:noFill/>
          <a:ln w="0" algn="in"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0648"/>
            <a:ext cx="1080120" cy="1008112"/>
          </a:xfrm>
          <a:prstGeom prst="rect">
            <a:avLst/>
          </a:prstGeom>
          <a:noFill/>
        </p:spPr>
      </p:pic>
      <p:pic>
        <p:nvPicPr>
          <p:cNvPr id="7" name="Рисунок 6" descr="ÐÐµÑÐ± - ÐÐµÑÐµÐ·Ð°Ð½ÑÑÐºÐ¸Ð¹ ÑÐ°Ð¹Ð¾Ð½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332656"/>
            <a:ext cx="108012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WordArt 4"/>
          <p:cNvSpPr>
            <a:spLocks noChangeArrowheads="1" noChangeShapeType="1" noTextEdit="1"/>
          </p:cNvSpPr>
          <p:nvPr/>
        </p:nvSpPr>
        <p:spPr bwMode="auto">
          <a:xfrm>
            <a:off x="4427984" y="548680"/>
            <a:ext cx="1368152" cy="7200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Arial Black"/>
              </a:rPr>
              <a:t>ЕКО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Arial Black"/>
            </a:endParaRPr>
          </a:p>
        </p:txBody>
      </p:sp>
      <p:pic>
        <p:nvPicPr>
          <p:cNvPr id="16" name="Рисунок 1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404664"/>
            <a:ext cx="129614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WordArt 8"/>
          <p:cNvSpPr>
            <a:spLocks noChangeArrowheads="1" noChangeShapeType="1" noTextEdit="1"/>
          </p:cNvSpPr>
          <p:nvPr/>
        </p:nvSpPr>
        <p:spPr bwMode="auto">
          <a:xfrm>
            <a:off x="5868144" y="548680"/>
            <a:ext cx="1224136" cy="7200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/>
                <a:latin typeface="Arial Black"/>
              </a:rPr>
              <a:t>БЕРЕЗАНЬ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F0"/>
              </a:solidFill>
              <a:effectLst/>
              <a:latin typeface="Arial Bl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TZ\ПроектыФРГН2003-08\Текущие\МФВ-дороги конфликті\Исследование\Березанка\50978712_452573141943702_2078086769022074880_n.jpg"/>
          <p:cNvPicPr>
            <a:picLocks noChangeAspect="1" noChangeArrowheads="1"/>
          </p:cNvPicPr>
          <p:nvPr/>
        </p:nvPicPr>
        <p:blipFill>
          <a:blip r:embed="rId2" cstate="print"/>
          <a:srcRect l="16496" t="23095"/>
          <a:stretch>
            <a:fillRect/>
          </a:stretch>
        </p:blipFill>
        <p:spPr bwMode="auto">
          <a:xfrm>
            <a:off x="4283968" y="3284984"/>
            <a:ext cx="4860032" cy="33569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>
                <a:latin typeface="Book Antiqua" pitchFamily="18" charset="0"/>
              </a:rPr>
              <a:t>Наслідки</a:t>
            </a:r>
            <a:endParaRPr lang="ru-RU" dirty="0">
              <a:latin typeface="Book Antiqua" pitchFamily="18" charset="0"/>
            </a:endParaRPr>
          </a:p>
        </p:txBody>
      </p:sp>
      <p:pic>
        <p:nvPicPr>
          <p:cNvPr id="5" name="Содержимое 4" descr="50976944_452570711943945_3956569331009060864_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2332038"/>
            <a:ext cx="4246925" cy="3185194"/>
          </a:xfrm>
        </p:spPr>
      </p:pic>
      <p:sp>
        <p:nvSpPr>
          <p:cNvPr id="6" name="Прямоугольник 5"/>
          <p:cNvSpPr/>
          <p:nvPr/>
        </p:nvSpPr>
        <p:spPr>
          <a:xfrm>
            <a:off x="395536" y="1124744"/>
            <a:ext cx="8748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>
                <a:latin typeface="Book Antiqua" pitchFamily="18" charset="0"/>
              </a:rPr>
              <a:t>“У Миколаївській області школярі із сіл Лимани, </a:t>
            </a:r>
            <a:r>
              <a:rPr lang="uk-UA" i="1" dirty="0" err="1" smtClean="0">
                <a:latin typeface="Book Antiqua" pitchFamily="18" charset="0"/>
              </a:rPr>
              <a:t>Вікторівка</a:t>
            </a:r>
            <a:r>
              <a:rPr lang="uk-UA" i="1" dirty="0" smtClean="0">
                <a:latin typeface="Book Antiqua" pitchFamily="18" charset="0"/>
              </a:rPr>
              <a:t> і Елеваторне не можуть доїхати до школи, оскільки дорога,</a:t>
            </a:r>
            <a:r>
              <a:rPr lang="uk-UA" b="1" i="1" dirty="0" smtClean="0">
                <a:latin typeface="Book Antiqua" pitchFamily="18" charset="0"/>
              </a:rPr>
              <a:t>, </a:t>
            </a:r>
            <a:r>
              <a:rPr lang="uk-UA" i="1" dirty="0" smtClean="0">
                <a:latin typeface="Book Antiqua" pitchFamily="18" charset="0"/>
              </a:rPr>
              <a:t>яку в кінці 2018р тому відремонтувала ОДА, залишається </a:t>
            </a:r>
            <a:r>
              <a:rPr lang="uk-UA" i="1" dirty="0" err="1" smtClean="0">
                <a:latin typeface="Book Antiqua" pitchFamily="18" charset="0"/>
              </a:rPr>
              <a:t>непроїзними”</a:t>
            </a:r>
            <a:endParaRPr lang="ru-RU" i="1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err="1" smtClean="0"/>
              <a:t>Березанська</a:t>
            </a:r>
            <a:r>
              <a:rPr lang="uk-UA" dirty="0" smtClean="0"/>
              <a:t> ОТГ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3140968"/>
            <a:ext cx="8424936" cy="308234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uk-UA" dirty="0" smtClean="0"/>
              <a:t>відсутність стратегічного бачення розвитку дорожньої та транспортної інфраструктури міста:</a:t>
            </a:r>
            <a:endParaRPr lang="ru-RU" dirty="0" smtClean="0"/>
          </a:p>
          <a:p>
            <a:pPr>
              <a:buFontTx/>
              <a:buChar char="-"/>
            </a:pPr>
            <a:r>
              <a:rPr lang="uk-UA" dirty="0" smtClean="0"/>
              <a:t>Радою ОТГ не затверджено  будь яких документів стратегічного характеру обраної сфери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134076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Повноваження – утримання комунальних доріг ОТГ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2420888"/>
            <a:ext cx="177644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600" dirty="0" smtClean="0">
                <a:latin typeface="Book Antiqua" pitchFamily="18" charset="0"/>
              </a:rPr>
              <a:t>Висновки </a:t>
            </a:r>
            <a:endParaRPr lang="ru-RU" sz="26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Book Antiqua" pitchFamily="18" charset="0"/>
              </a:rPr>
              <a:t>Жодної статистичної інформації щодо загальної кількості та протяжності комунальних доріг (в середині населених пунктів) ОТГ, та тих що потребують капітального, поточного (ямкового) документи ОТГ не містять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Березанська</a:t>
            </a:r>
            <a:r>
              <a:rPr kumimoji="0" lang="uk-UA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ОТГ (висновки)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>
                <a:latin typeface="Book Antiqua" pitchFamily="18" charset="0"/>
              </a:rPr>
              <a:t>Відсутність повної документальної та достовірної інформації про об'єкти комунального майна – ризик недофінансування, або надмірного бюджетного фінансування </a:t>
            </a:r>
          </a:p>
          <a:p>
            <a:pPr algn="just">
              <a:buNone/>
            </a:pPr>
            <a:endParaRPr lang="uk-UA" dirty="0" smtClean="0">
              <a:latin typeface="Book Antiqua" pitchFamily="18" charset="0"/>
            </a:endParaRPr>
          </a:p>
          <a:p>
            <a:pPr algn="just">
              <a:buNone/>
            </a:pPr>
            <a:r>
              <a:rPr lang="uk-UA" dirty="0" smtClean="0">
                <a:latin typeface="Book Antiqua" pitchFamily="18" charset="0"/>
              </a:rPr>
              <a:t>Відсутні технічні паспорти доріг та вулиць населених пунктів ОТГ</a:t>
            </a:r>
          </a:p>
          <a:p>
            <a:pPr algn="just">
              <a:buNone/>
            </a:pPr>
            <a:endParaRPr lang="uk-UA" dirty="0" smtClean="0">
              <a:latin typeface="Book Antiqua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Березанська</a:t>
            </a:r>
            <a:r>
              <a:rPr kumimoji="0" lang="uk-UA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ОТГ (висновки)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>
                <a:latin typeface="Book Antiqua" pitchFamily="18" charset="0"/>
              </a:rPr>
              <a:t>Жодних середньострокових/ довгострокових планів по утриманню автомобільних доріг міста (поточні (ямкові) та капітальні ремонти) не існує. Розпорядник керується тільки складеними оперативними на бюджетний рік планами закупівель.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Березанська</a:t>
            </a:r>
            <a:r>
              <a:rPr kumimoji="0" lang="uk-UA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ОТГ (висновки)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uk-UA" dirty="0" smtClean="0">
                <a:latin typeface="Book Antiqua" pitchFamily="18" charset="0"/>
              </a:rPr>
              <a:t>Всі закупівлі без використання електронної системи</a:t>
            </a:r>
          </a:p>
          <a:p>
            <a:pPr>
              <a:buFontTx/>
              <a:buChar char="-"/>
            </a:pPr>
            <a:r>
              <a:rPr lang="uk-UA" dirty="0" smtClean="0">
                <a:latin typeface="Book Antiqua" pitchFamily="18" charset="0"/>
              </a:rPr>
              <a:t>Недоцільність проведення закупівель ремонтів з точки зору оптимального часу для потенційного виконання дорожніх робіт: </a:t>
            </a:r>
          </a:p>
          <a:p>
            <a:pPr>
              <a:buFontTx/>
              <a:buChar char="-"/>
            </a:pPr>
            <a:endParaRPr lang="uk-UA" dirty="0" smtClean="0">
              <a:latin typeface="Book Antiqua" pitchFamily="18" charset="0"/>
            </a:endParaRPr>
          </a:p>
          <a:p>
            <a:pPr>
              <a:buNone/>
            </a:pPr>
            <a:r>
              <a:rPr lang="uk-UA" dirty="0" smtClean="0">
                <a:latin typeface="Book Antiqua" pitchFamily="18" charset="0"/>
              </a:rPr>
              <a:t>2018р - 3 закупівель поточного ремонту дорожнього одягу автомобільних доріг. Виконання робіт – грудень 2018р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Березанська</a:t>
            </a:r>
            <a:r>
              <a:rPr kumimoji="0" lang="uk-UA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ОТГ (висновки)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Book Antiqua" pitchFamily="18" charset="0"/>
              </a:rPr>
              <a:t>Заходи контролю (відсутні);</a:t>
            </a:r>
          </a:p>
          <a:p>
            <a:pPr>
              <a:buFontTx/>
              <a:buChar char="-"/>
            </a:pPr>
            <a:r>
              <a:rPr lang="uk-UA" dirty="0" smtClean="0">
                <a:latin typeface="Book Antiqua" pitchFamily="18" charset="0"/>
              </a:rPr>
              <a:t>Відсутня інформація щодо претензійної роботи з боку ГРБК та депутатського корпусу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Березанська</a:t>
            </a:r>
            <a:r>
              <a:rPr kumimoji="0" lang="uk-UA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ОТГ (висновки)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 lnSpcReduction="10000"/>
          </a:bodyPr>
          <a:lstStyle/>
          <a:p>
            <a:pPr marL="907542" lvl="1" indent="-514350">
              <a:buAutoNum type="arabicPeriod"/>
            </a:pPr>
            <a:r>
              <a:rPr lang="uk-UA" sz="2800" b="1" dirty="0" smtClean="0">
                <a:latin typeface="Book Antiqua" pitchFamily="18" charset="0"/>
              </a:rPr>
              <a:t>Розробка стратегії розвитку дорожньо-транспортної інфраструктури (окрема стратегічна ціль загального стратегічного плану)</a:t>
            </a:r>
          </a:p>
          <a:p>
            <a:pPr marL="907542" lvl="1" indent="-514350">
              <a:buAutoNum type="arabicPeriod"/>
            </a:pPr>
            <a:r>
              <a:rPr lang="uk-UA" sz="2800" b="1" dirty="0" smtClean="0">
                <a:latin typeface="Book Antiqua" pitchFamily="18" charset="0"/>
              </a:rPr>
              <a:t>Розробка окремої галузевої програми</a:t>
            </a:r>
          </a:p>
          <a:p>
            <a:pPr marL="907542" lvl="1" indent="-514350">
              <a:buAutoNum type="arabicPeriod"/>
            </a:pPr>
            <a:r>
              <a:rPr lang="uk-UA" sz="2800" b="1" dirty="0" smtClean="0">
                <a:latin typeface="Book Antiqua" pitchFamily="18" charset="0"/>
              </a:rPr>
              <a:t>Запровадження середньострокового планування ремонтних робіт</a:t>
            </a:r>
          </a:p>
          <a:p>
            <a:pPr marL="907542" lvl="1" indent="-514350">
              <a:buAutoNum type="arabicPeriod"/>
            </a:pPr>
            <a:r>
              <a:rPr lang="uk-UA" sz="2800" b="1" dirty="0" smtClean="0">
                <a:latin typeface="Book Antiqua" pitchFamily="18" charset="0"/>
              </a:rPr>
              <a:t>Затвердження технічних паспортів комунальних доріг ОТГ та розміщення їх на сайті ОТГ</a:t>
            </a:r>
          </a:p>
          <a:p>
            <a:pPr marL="907542" lvl="1" indent="-514350">
              <a:buAutoNum type="arabicPeriod"/>
            </a:pPr>
            <a:endParaRPr lang="uk-UA" sz="2800" b="1" dirty="0" smtClean="0">
              <a:latin typeface="Book Antiqua" pitchFamily="18" charset="0"/>
            </a:endParaRPr>
          </a:p>
          <a:p>
            <a:pPr lvl="1">
              <a:buNone/>
            </a:pPr>
            <a:r>
              <a:rPr lang="uk-UA" sz="2400" dirty="0" smtClean="0"/>
              <a:t> </a:t>
            </a:r>
            <a:endParaRPr lang="uk-UA" dirty="0" smtClean="0">
              <a:latin typeface="Book Antiqu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ПРОПОЗИЦІЇ (</a:t>
            </a:r>
            <a:r>
              <a:rPr lang="uk-UA" dirty="0" err="1" smtClean="0"/>
              <a:t>Березанська</a:t>
            </a:r>
            <a:r>
              <a:rPr lang="uk-UA" dirty="0" smtClean="0"/>
              <a:t> ОТГ)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 fontScale="85000" lnSpcReduction="20000"/>
          </a:bodyPr>
          <a:lstStyle/>
          <a:p>
            <a:pPr lvl="1" algn="just">
              <a:buNone/>
            </a:pPr>
            <a:r>
              <a:rPr lang="uk-UA" sz="2400" dirty="0" smtClean="0">
                <a:latin typeface="Book Antiqua" pitchFamily="18" charset="0"/>
              </a:rPr>
              <a:t>5</a:t>
            </a:r>
            <a:r>
              <a:rPr lang="uk-UA" sz="2800" dirty="0" smtClean="0">
                <a:latin typeface="Book Antiqua" pitchFamily="18" charset="0"/>
              </a:rPr>
              <a:t>. Фінансування завдань і заходів відповідно до стратегічних планів, програм соціально-економічного розвитку відповідної ОТГ; цільових програм ОТГ з середньостроковим планом ремонту доріг, середньострокових бюджетних прогнозів ОТГ на 2020- 2022 роки та річних місцевих бюджетів;</a:t>
            </a:r>
          </a:p>
          <a:p>
            <a:pPr lvl="1" algn="just">
              <a:buNone/>
            </a:pPr>
            <a:endParaRPr lang="uk-UA" sz="2000" dirty="0" smtClean="0">
              <a:latin typeface="Book Antiqua" pitchFamily="18" charset="0"/>
            </a:endParaRPr>
          </a:p>
          <a:p>
            <a:pPr lvl="1" algn="just">
              <a:buNone/>
            </a:pPr>
            <a:endParaRPr lang="uk-UA" sz="2000" dirty="0" smtClean="0">
              <a:latin typeface="Book Antiqua" pitchFamily="18" charset="0"/>
            </a:endParaRPr>
          </a:p>
          <a:p>
            <a:pPr algn="just">
              <a:buNone/>
            </a:pPr>
            <a:r>
              <a:rPr lang="uk-UA" sz="2800" dirty="0" smtClean="0">
                <a:latin typeface="Book Antiqua" pitchFamily="18" charset="0"/>
              </a:rPr>
              <a:t>   6. </a:t>
            </a:r>
            <a:r>
              <a:rPr lang="uk-UA" sz="2800" dirty="0" err="1" smtClean="0">
                <a:latin typeface="Book Antiqua" pitchFamily="18" charset="0"/>
              </a:rPr>
              <a:t>Співфінансування</a:t>
            </a:r>
            <a:r>
              <a:rPr lang="uk-UA" sz="2800" dirty="0" smtClean="0">
                <a:latin typeface="Book Antiqua" pitchFamily="18" charset="0"/>
              </a:rPr>
              <a:t> проектів і програм відповідно до </a:t>
            </a:r>
            <a:r>
              <a:rPr lang="uk-UA" sz="2800" u="sng" dirty="0" smtClean="0">
                <a:solidFill>
                  <a:srgbClr val="FF0000"/>
                </a:solidFill>
                <a:latin typeface="Book Antiqua" pitchFamily="18" charset="0"/>
                <a:hlinkClick r:id="rId2"/>
              </a:rPr>
              <a:t>Програма розвитку автомобільних доріг загального користування Миколаївської області на 2016-2018 роки.</a:t>
            </a:r>
            <a:r>
              <a:rPr lang="uk-UA" sz="28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uk-UA" sz="2800" dirty="0" smtClean="0">
                <a:latin typeface="Book Antiqua" pitchFamily="18" charset="0"/>
              </a:rPr>
              <a:t>в частині доповнення переліку проектів ремонтів доріг загального користування місцевого значення, що прийняті на баланс розпорядженням голови Миколаївською ОДА від 01.12.2017 № 499-р. </a:t>
            </a:r>
            <a:endParaRPr lang="uk-UA" dirty="0" smtClean="0">
              <a:latin typeface="Book Antiqu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ПРОПОЗИЦІЇ (</a:t>
            </a:r>
            <a:r>
              <a:rPr lang="uk-UA" dirty="0" err="1" smtClean="0"/>
              <a:t>Березанська</a:t>
            </a:r>
            <a:r>
              <a:rPr lang="uk-UA" dirty="0" smtClean="0"/>
              <a:t> ОТГ)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 fontScale="92500" lnSpcReduction="10000"/>
          </a:bodyPr>
          <a:lstStyle/>
          <a:p>
            <a:pPr marL="624078" indent="-514350" algn="just">
              <a:buNone/>
            </a:pPr>
            <a:r>
              <a:rPr lang="uk-UA" sz="2800" b="1" dirty="0" smtClean="0">
                <a:latin typeface="Book Antiqua" pitchFamily="18" charset="0"/>
              </a:rPr>
              <a:t>6. Запровадження системи внутрішнього контролю і аудиту в ВО </a:t>
            </a:r>
            <a:r>
              <a:rPr lang="uk-UA" sz="2800" b="1" dirty="0" err="1" smtClean="0">
                <a:latin typeface="Book Antiqua" pitchFamily="18" charset="0"/>
              </a:rPr>
              <a:t>Березанської</a:t>
            </a:r>
            <a:r>
              <a:rPr lang="uk-UA" sz="2800" b="1" dirty="0" smtClean="0">
                <a:latin typeface="Book Antiqua" pitchFamily="18" charset="0"/>
              </a:rPr>
              <a:t> селищної ради</a:t>
            </a:r>
          </a:p>
          <a:p>
            <a:pPr marL="624078" indent="-514350" algn="just">
              <a:buAutoNum type="arabicPeriod"/>
            </a:pPr>
            <a:endParaRPr lang="uk-UA" sz="2800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just">
              <a:buNone/>
            </a:pPr>
            <a:r>
              <a:rPr lang="uk-UA" sz="2800" dirty="0" smtClean="0">
                <a:solidFill>
                  <a:srgbClr val="FF0000"/>
                </a:solidFill>
                <a:latin typeface="Book Antiqua" pitchFamily="18" charset="0"/>
              </a:rPr>
              <a:t>Підстави - З</a:t>
            </a:r>
            <a:r>
              <a:rPr lang="uk-UA" sz="2800" dirty="0" smtClean="0">
                <a:solidFill>
                  <a:srgbClr val="FF0000"/>
                </a:solidFill>
                <a:latin typeface="Book Antiqua" pitchFamily="18" charset="0"/>
                <a:cs typeface="Arial" pitchFamily="34" charset="0"/>
              </a:rPr>
              <a:t>акон України №2646 від 06.12.18,</a:t>
            </a:r>
            <a:r>
              <a:rPr lang="uk-UA" sz="2800" dirty="0" smtClean="0">
                <a:latin typeface="Book Antiqua" pitchFamily="18" charset="0"/>
              </a:rPr>
              <a:t> (</a:t>
            </a:r>
            <a:r>
              <a:rPr lang="uk-UA" sz="2800" b="1" dirty="0" smtClean="0">
                <a:latin typeface="Book Antiqua" pitchFamily="18" charset="0"/>
              </a:rPr>
              <a:t>Стаття 26.</a:t>
            </a:r>
            <a:r>
              <a:rPr lang="uk-UA" sz="2800" dirty="0" smtClean="0">
                <a:latin typeface="Book Antiqua" pitchFamily="18" charset="0"/>
              </a:rPr>
              <a:t> Контроль та аудит у бюджетному процесі ”)</a:t>
            </a:r>
            <a:endParaRPr lang="ru-RU" sz="2800" dirty="0" smtClean="0">
              <a:latin typeface="Book Antiqua" pitchFamily="18" charset="0"/>
            </a:endParaRPr>
          </a:p>
          <a:p>
            <a:pPr lvl="0" algn="just"/>
            <a:r>
              <a:rPr lang="uk-UA" dirty="0" smtClean="0">
                <a:latin typeface="Book Antiqua" pitchFamily="18" charset="0"/>
              </a:rPr>
              <a:t>Постанова Кабінету Міністрів України № 1062 від 12.12.2018 "Про затвердження Основних засад здійснення внутрішнього контролю розпорядниками бюджетних коштів та внесення змін до постанови Кабінету Міністрів України від 28 вересня 2011 р. № 1001</a:t>
            </a:r>
            <a:endParaRPr lang="ru-RU" dirty="0" smtClean="0">
              <a:latin typeface="Book Antiqu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ПРОПОЗИЦІЇ (</a:t>
            </a:r>
            <a:r>
              <a:rPr lang="uk-UA" dirty="0" err="1" smtClean="0"/>
              <a:t>Березанська</a:t>
            </a:r>
            <a:r>
              <a:rPr lang="uk-UA" dirty="0" smtClean="0"/>
              <a:t> ОТГ)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4211960" cy="446795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uk-UA" b="1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uk-UA" b="1" dirty="0" err="1" smtClean="0">
                <a:latin typeface="Book Antiqua" pitchFamily="18" charset="0"/>
              </a:rPr>
              <a:t>Мы</a:t>
            </a:r>
            <a:r>
              <a:rPr lang="uk-UA" b="1" dirty="0" smtClean="0">
                <a:latin typeface="Book Antiqua" pitchFamily="18" charset="0"/>
              </a:rPr>
              <a:t> </a:t>
            </a:r>
            <a:r>
              <a:rPr lang="uk-UA" b="1" dirty="0" err="1" smtClean="0">
                <a:latin typeface="Book Antiqua" pitchFamily="18" charset="0"/>
              </a:rPr>
              <a:t>строим</a:t>
            </a:r>
            <a:r>
              <a:rPr lang="uk-UA" b="1" dirty="0" smtClean="0">
                <a:latin typeface="Book Antiqua" pitchFamily="18" charset="0"/>
              </a:rPr>
              <a:t> </a:t>
            </a:r>
            <a:r>
              <a:rPr lang="uk-UA" b="1" dirty="0" err="1" smtClean="0">
                <a:latin typeface="Book Antiqua" pitchFamily="18" charset="0"/>
              </a:rPr>
              <a:t>хорошие</a:t>
            </a:r>
            <a:r>
              <a:rPr lang="uk-UA" b="1" dirty="0" smtClean="0">
                <a:latin typeface="Book Antiqua" pitchFamily="18" charset="0"/>
              </a:rPr>
              <a:t> дороги не потому </a:t>
            </a:r>
            <a:r>
              <a:rPr lang="uk-UA" b="1" dirty="0" err="1" smtClean="0">
                <a:latin typeface="Book Antiqua" pitchFamily="18" charset="0"/>
              </a:rPr>
              <a:t>что</a:t>
            </a:r>
            <a:endParaRPr lang="uk-UA" b="1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uk-UA" b="1" dirty="0" smtClean="0">
                <a:latin typeface="Book Antiqua" pitchFamily="18" charset="0"/>
              </a:rPr>
              <a:t> </a:t>
            </a:r>
            <a:r>
              <a:rPr lang="uk-UA" b="1" dirty="0" err="1" smtClean="0">
                <a:latin typeface="Book Antiqua" pitchFamily="18" charset="0"/>
              </a:rPr>
              <a:t>богатые</a:t>
            </a:r>
            <a:r>
              <a:rPr lang="uk-UA" b="1" dirty="0" smtClean="0">
                <a:latin typeface="Book Antiqua" pitchFamily="18" charset="0"/>
              </a:rPr>
              <a:t>, </a:t>
            </a:r>
            <a:endParaRPr lang="en-US" b="1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uk-UA" b="1" dirty="0" smtClean="0">
                <a:latin typeface="Book Antiqua" pitchFamily="18" charset="0"/>
              </a:rPr>
              <a:t>а </a:t>
            </a:r>
            <a:r>
              <a:rPr lang="uk-UA" b="1" dirty="0" err="1" smtClean="0">
                <a:latin typeface="Book Antiqua" pitchFamily="18" charset="0"/>
              </a:rPr>
              <a:t>мы</a:t>
            </a:r>
            <a:r>
              <a:rPr lang="uk-UA" b="1" dirty="0" smtClean="0">
                <a:latin typeface="Book Antiqua" pitchFamily="18" charset="0"/>
              </a:rPr>
              <a:t> </a:t>
            </a:r>
            <a:r>
              <a:rPr lang="uk-UA" b="1" dirty="0" err="1" smtClean="0">
                <a:latin typeface="Book Antiqua" pitchFamily="18" charset="0"/>
              </a:rPr>
              <a:t>богатые</a:t>
            </a:r>
            <a:r>
              <a:rPr lang="uk-UA" b="1" dirty="0" smtClean="0">
                <a:latin typeface="Book Antiqua" pitchFamily="18" charset="0"/>
              </a:rPr>
              <a:t> потому </a:t>
            </a:r>
            <a:r>
              <a:rPr lang="uk-UA" b="1" dirty="0" err="1" smtClean="0">
                <a:latin typeface="Book Antiqua" pitchFamily="18" charset="0"/>
              </a:rPr>
              <a:t>что</a:t>
            </a:r>
            <a:r>
              <a:rPr lang="uk-UA" b="1" dirty="0" smtClean="0">
                <a:latin typeface="Book Antiqua" pitchFamily="18" charset="0"/>
              </a:rPr>
              <a:t> </a:t>
            </a:r>
            <a:r>
              <a:rPr lang="uk-UA" b="1" dirty="0" err="1" smtClean="0">
                <a:latin typeface="Book Antiqua" pitchFamily="18" charset="0"/>
              </a:rPr>
              <a:t>строим</a:t>
            </a:r>
            <a:r>
              <a:rPr lang="uk-UA" b="1" dirty="0" smtClean="0">
                <a:latin typeface="Book Antiqua" pitchFamily="18" charset="0"/>
              </a:rPr>
              <a:t> </a:t>
            </a:r>
            <a:endParaRPr lang="en-US" b="1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uk-UA" sz="3500" b="1" dirty="0" err="1" smtClean="0">
                <a:solidFill>
                  <a:srgbClr val="FF0000"/>
                </a:solidFill>
                <a:latin typeface="Book Antiqua" pitchFamily="18" charset="0"/>
              </a:rPr>
              <a:t>хорошие</a:t>
            </a:r>
            <a:r>
              <a:rPr lang="uk-UA" sz="3500" b="1" dirty="0" smtClean="0">
                <a:solidFill>
                  <a:srgbClr val="FF0000"/>
                </a:solidFill>
                <a:latin typeface="Book Antiqua" pitchFamily="18" charset="0"/>
              </a:rPr>
              <a:t> дороги</a:t>
            </a:r>
            <a:endParaRPr lang="ru-RU" sz="3500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r">
              <a:buNone/>
            </a:pPr>
            <a:endParaRPr lang="uk-UA" dirty="0" smtClean="0">
              <a:latin typeface="Book Antiqua" pitchFamily="18" charset="0"/>
            </a:endParaRPr>
          </a:p>
          <a:p>
            <a:pPr algn="r">
              <a:buNone/>
            </a:pPr>
            <a:endParaRPr lang="uk-UA" dirty="0" smtClean="0">
              <a:latin typeface="Book Antiqua" pitchFamily="18" charset="0"/>
            </a:endParaRPr>
          </a:p>
          <a:p>
            <a:pPr algn="r">
              <a:buNone/>
            </a:pPr>
            <a:r>
              <a:rPr lang="uk-UA" dirty="0" smtClean="0">
                <a:latin typeface="Book Antiqua" pitchFamily="18" charset="0"/>
              </a:rPr>
              <a:t>(</a:t>
            </a:r>
            <a:r>
              <a:rPr lang="uk-UA" dirty="0" err="1" smtClean="0">
                <a:latin typeface="Book Antiqua" pitchFamily="18" charset="0"/>
              </a:rPr>
              <a:t>американская</a:t>
            </a:r>
            <a:r>
              <a:rPr lang="uk-UA" dirty="0" smtClean="0">
                <a:latin typeface="Book Antiqua" pitchFamily="18" charset="0"/>
              </a:rPr>
              <a:t> </a:t>
            </a:r>
            <a:r>
              <a:rPr lang="uk-UA" dirty="0" err="1" smtClean="0">
                <a:latin typeface="Book Antiqua" pitchFamily="18" charset="0"/>
              </a:rPr>
              <a:t>пословица</a:t>
            </a:r>
            <a:r>
              <a:rPr lang="uk-UA" dirty="0" smtClean="0">
                <a:latin typeface="Book Antiqua" pitchFamily="18" charset="0"/>
              </a:rPr>
              <a:t>)</a:t>
            </a:r>
            <a:endParaRPr lang="ru-RU" dirty="0">
              <a:latin typeface="Book Antiqua" pitchFamily="18" charset="0"/>
            </a:endParaRPr>
          </a:p>
        </p:txBody>
      </p:sp>
      <p:pic>
        <p:nvPicPr>
          <p:cNvPr id="5" name="Picture 2" descr="D:\Текущие\Grants\Британия 2018-2019\1 этап\ОСЛЕЖИВАНИЕ ИТОГОВ\original_photo-thumb_650.jpg"/>
          <p:cNvPicPr>
            <a:picLocks noChangeAspect="1" noChangeArrowheads="1"/>
          </p:cNvPicPr>
          <p:nvPr/>
        </p:nvPicPr>
        <p:blipFill>
          <a:blip r:embed="rId2" cstate="print"/>
          <a:srcRect l="13307" r="20282" b="8573"/>
          <a:stretch>
            <a:fillRect/>
          </a:stretch>
        </p:blipFill>
        <p:spPr bwMode="auto">
          <a:xfrm>
            <a:off x="4303790" y="980728"/>
            <a:ext cx="4840210" cy="4437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/>
          </a:bodyPr>
          <a:lstStyle/>
          <a:p>
            <a:pPr marL="624078" indent="-514350" algn="just">
              <a:buNone/>
            </a:pPr>
            <a:r>
              <a:rPr lang="uk-UA" sz="2800" b="1" dirty="0" smtClean="0">
                <a:latin typeface="Book Antiqua" pitchFamily="18" charset="0"/>
              </a:rPr>
              <a:t>6. Запровадження антикорупційної політики в ВО </a:t>
            </a:r>
            <a:r>
              <a:rPr lang="uk-UA" sz="2800" b="1" dirty="0" err="1" smtClean="0">
                <a:latin typeface="Book Antiqua" pitchFamily="18" charset="0"/>
              </a:rPr>
              <a:t>Березанської</a:t>
            </a:r>
            <a:r>
              <a:rPr lang="uk-UA" sz="2800" b="1" dirty="0" smtClean="0">
                <a:latin typeface="Book Antiqua" pitchFamily="18" charset="0"/>
              </a:rPr>
              <a:t> селищної ради</a:t>
            </a:r>
          </a:p>
          <a:p>
            <a:pPr marL="624078" indent="-514350" algn="just">
              <a:buAutoNum type="arabicPeriod"/>
            </a:pPr>
            <a:endParaRPr lang="uk-UA" sz="2800" dirty="0" smtClean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Book Antiqua" pitchFamily="18" charset="0"/>
              </a:rPr>
              <a:t>ПРОПОЗИЦІЇ (</a:t>
            </a:r>
            <a:r>
              <a:rPr lang="uk-UA" dirty="0" err="1" smtClean="0">
                <a:latin typeface="Book Antiqua" pitchFamily="18" charset="0"/>
              </a:rPr>
              <a:t>Березанська</a:t>
            </a:r>
            <a:r>
              <a:rPr lang="uk-UA" dirty="0" smtClean="0">
                <a:latin typeface="Book Antiqua" pitchFamily="18" charset="0"/>
              </a:rPr>
              <a:t> ОТГ)</a:t>
            </a: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800" b="1" dirty="0" smtClean="0">
                <a:latin typeface="Book Antiqua" pitchFamily="18" charset="0"/>
              </a:rPr>
              <a:t>Дати оцінку </a:t>
            </a:r>
            <a:r>
              <a:rPr lang="uk-UA" sz="2800" dirty="0" smtClean="0">
                <a:latin typeface="Book Antiqua" pitchFamily="18" charset="0"/>
              </a:rPr>
              <a:t>реалізації виконавчими органами міських рад (сільських рад ОТГ) місцевої політики утримання та розвитку дорожньо-транспортної інфраструктури.</a:t>
            </a:r>
            <a:endParaRPr lang="ru-RU" sz="2800" dirty="0" smtClean="0">
              <a:latin typeface="Book Antiqua" pitchFamily="18" charset="0"/>
            </a:endParaRPr>
          </a:p>
          <a:p>
            <a:pPr lvl="0">
              <a:buNone/>
            </a:pPr>
            <a:r>
              <a:rPr lang="uk-UA" sz="2800" dirty="0" smtClean="0">
                <a:latin typeface="Book Antiqua" pitchFamily="18" charset="0"/>
              </a:rPr>
              <a:t>У тому числі, з досягнення цілей державної політики покращення якості доріг формування та/або реалізацію якої забезпечує головний розпорядник бюджетних коштів</a:t>
            </a:r>
            <a:endParaRPr lang="ru-RU" sz="2800" dirty="0" smtClean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uk-UA" sz="2800" b="1" u="sng" dirty="0" smtClean="0">
                <a:latin typeface="Book Antiqua" pitchFamily="18" charset="0"/>
              </a:rPr>
              <a:t>Мета аудиту: </a:t>
            </a:r>
            <a:r>
              <a:rPr lang="ru-RU" sz="2800" dirty="0" smtClean="0">
                <a:latin typeface="Book Antiqua" pitchFamily="18" charset="0"/>
              </a:rPr>
              <a:t/>
            </a:r>
            <a:br>
              <a:rPr lang="ru-RU" sz="2800" dirty="0" smtClean="0">
                <a:latin typeface="Book Antiqua" pitchFamily="18" charset="0"/>
              </a:rPr>
            </a:br>
            <a:endParaRPr lang="ru-RU" sz="28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>
                <a:latin typeface="Book Antiqua" pitchFamily="18" charset="0"/>
              </a:rPr>
              <a:t>Визначити</a:t>
            </a:r>
            <a:r>
              <a:rPr lang="uk-UA" dirty="0" smtClean="0">
                <a:latin typeface="Book Antiqua" pitchFamily="18" charset="0"/>
              </a:rPr>
              <a:t> причини ( фактори), які негативно впливають на ефективність використання бюджетних коштів;</a:t>
            </a:r>
            <a:endParaRPr lang="ru-RU" dirty="0" smtClean="0">
              <a:latin typeface="Book Antiqua" pitchFamily="18" charset="0"/>
            </a:endParaRPr>
          </a:p>
          <a:p>
            <a:endParaRPr lang="ru-RU" dirty="0" smtClean="0">
              <a:latin typeface="Book Antiqua" pitchFamily="18" charset="0"/>
            </a:endParaRPr>
          </a:p>
          <a:p>
            <a:pPr>
              <a:buNone/>
            </a:pPr>
            <a:r>
              <a:rPr lang="uk-UA" b="1" dirty="0" smtClean="0">
                <a:latin typeface="Book Antiqua" pitchFamily="18" charset="0"/>
              </a:rPr>
              <a:t>Надати</a:t>
            </a:r>
            <a:r>
              <a:rPr lang="uk-UA" dirty="0" smtClean="0">
                <a:latin typeface="Book Antiqua" pitchFamily="18" charset="0"/>
              </a:rPr>
              <a:t> пропозиції щодо підвищення ефективності управлінських рішень в обраній сфері , ефективності використання бюджетних коштів на утримання та розвиток дорожньої та транспортної інфраструктури</a:t>
            </a:r>
            <a:endParaRPr lang="ru-RU" dirty="0" smtClean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Book Antiqua" pitchFamily="18" charset="0"/>
              </a:rPr>
              <a:t>Висновки (Миколаївська ОДА)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uk-UA" dirty="0" smtClean="0">
                <a:latin typeface="Book Antiqua" pitchFamily="18" charset="0"/>
              </a:rPr>
              <a:t>Повна відсутність стратегічного бачення розвитку дорожньої та транспортної інфраструктури області.</a:t>
            </a:r>
          </a:p>
          <a:p>
            <a:pPr>
              <a:buFontTx/>
              <a:buChar char="-"/>
            </a:pPr>
            <a:endParaRPr lang="ru-RU" dirty="0" smtClean="0">
              <a:latin typeface="Book Antiqua" pitchFamily="18" charset="0"/>
            </a:endParaRPr>
          </a:p>
          <a:p>
            <a:pPr>
              <a:buFontTx/>
              <a:buChar char="-"/>
            </a:pPr>
            <a:r>
              <a:rPr lang="uk-UA" dirty="0" smtClean="0">
                <a:latin typeface="Book Antiqua" pitchFamily="18" charset="0"/>
              </a:rPr>
              <a:t>Програма розвитку автомобільних доріг Миколаївської області 2016-2018р не містить повного переліку ділянок, що передані САД в 2018р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Book Antiqua" pitchFamily="18" charset="0"/>
              </a:rPr>
              <a:t>Висновки (Миколаївська ОДА)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uk-UA" sz="3000" dirty="0" smtClean="0">
                <a:latin typeface="Book Antiqua" pitchFamily="18" charset="0"/>
              </a:rPr>
              <a:t>Відсутність якісного планування робіт по утриманню дорожньо-транспортної інфраструктури, </a:t>
            </a:r>
          </a:p>
          <a:p>
            <a:pPr lvl="1" algn="just"/>
            <a:endParaRPr lang="uk-UA" sz="3000" dirty="0" smtClean="0">
              <a:latin typeface="Book Antiqua" pitchFamily="18" charset="0"/>
            </a:endParaRPr>
          </a:p>
          <a:p>
            <a:pPr lvl="1" algn="just"/>
            <a:r>
              <a:rPr lang="uk-UA" sz="3000" dirty="0" smtClean="0">
                <a:latin typeface="Book Antiqua" pitchFamily="18" charset="0"/>
              </a:rPr>
              <a:t>Відсутність середньострокових тим більше довгострокових планів ремонтних робіт.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Висновки (Миколаївська ОДА)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uk-UA" sz="2400" dirty="0" smtClean="0">
                <a:latin typeface="Book Antiqua" pitchFamily="18" charset="0"/>
              </a:rPr>
              <a:t>Відсутність технічної документації переданих на баланс доріг загального користування місцевого значення є однією з причин </a:t>
            </a:r>
            <a:r>
              <a:rPr lang="uk-UA" sz="2400" dirty="0" err="1" smtClean="0">
                <a:latin typeface="Book Antiqua" pitchFamily="18" charset="0"/>
              </a:rPr>
              <a:t>“перепрофілювання”</a:t>
            </a:r>
            <a:r>
              <a:rPr lang="uk-UA" sz="2400" dirty="0" smtClean="0">
                <a:latin typeface="Book Antiqua" pitchFamily="18" charset="0"/>
              </a:rPr>
              <a:t> державної дорожньої субвенції</a:t>
            </a:r>
          </a:p>
          <a:p>
            <a:pPr lvl="1">
              <a:buNone/>
            </a:pPr>
            <a:endParaRPr lang="uk-UA" sz="2400" dirty="0" smtClean="0">
              <a:latin typeface="Book Antiqua" pitchFamily="18" charset="0"/>
            </a:endParaRPr>
          </a:p>
          <a:p>
            <a:pPr lvl="1">
              <a:buNone/>
            </a:pPr>
            <a:r>
              <a:rPr lang="uk-UA" sz="2400" dirty="0" smtClean="0">
                <a:latin typeface="Book Antiqua" pitchFamily="18" charset="0"/>
              </a:rPr>
              <a:t>З 50 планових закупівель відбулось лише  76%</a:t>
            </a:r>
          </a:p>
          <a:p>
            <a:pPr lvl="1">
              <a:buNone/>
            </a:pPr>
            <a:endParaRPr lang="uk-UA" sz="2400" dirty="0" smtClean="0">
              <a:latin typeface="Book Antiqua" pitchFamily="18" charset="0"/>
            </a:endParaRPr>
          </a:p>
          <a:p>
            <a:pPr lvl="1">
              <a:buNone/>
            </a:pPr>
            <a:r>
              <a:rPr lang="uk-UA" sz="2400" dirty="0" smtClean="0">
                <a:latin typeface="Book Antiqua" pitchFamily="18" charset="0"/>
              </a:rPr>
              <a:t>Жодного капітального ремонту доріг, що передані на баланс ОДА</a:t>
            </a:r>
            <a:endParaRPr lang="ru-RU" sz="2400" dirty="0" smtClean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Висновки (Миколаївська ОДА)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uk-UA" sz="2400" dirty="0" smtClean="0">
                <a:latin typeface="Book Antiqua" pitchFamily="18" charset="0"/>
              </a:rPr>
              <a:t>Неякісне формулювання предмета закупівель, </a:t>
            </a:r>
          </a:p>
          <a:p>
            <a:pPr lvl="1">
              <a:buNone/>
            </a:pPr>
            <a:endParaRPr lang="uk-UA" sz="2400" dirty="0" smtClean="0">
              <a:latin typeface="Book Antiqua" pitchFamily="18" charset="0"/>
            </a:endParaRPr>
          </a:p>
          <a:p>
            <a:pPr lvl="1"/>
            <a:r>
              <a:rPr lang="uk-UA" sz="2400" dirty="0" smtClean="0">
                <a:latin typeface="Book Antiqua" pitchFamily="18" charset="0"/>
              </a:rPr>
              <a:t>Порушення строків узгодження планів закупівель,</a:t>
            </a:r>
          </a:p>
          <a:p>
            <a:pPr lvl="1">
              <a:buNone/>
            </a:pPr>
            <a:r>
              <a:rPr lang="uk-UA" sz="2400" dirty="0" smtClean="0">
                <a:latin typeface="Book Antiqua" pitchFamily="18" charset="0"/>
              </a:rPr>
              <a:t> </a:t>
            </a:r>
          </a:p>
          <a:p>
            <a:pPr lvl="1"/>
            <a:r>
              <a:rPr lang="uk-UA" sz="2400" dirty="0" smtClean="0">
                <a:latin typeface="Book Antiqua" pitchFamily="18" charset="0"/>
              </a:rPr>
              <a:t>Затягування строків укладення договорів та виконання робіт :</a:t>
            </a:r>
          </a:p>
          <a:p>
            <a:pPr lvl="1">
              <a:buNone/>
            </a:pPr>
            <a:r>
              <a:rPr lang="uk-UA" sz="2400" dirty="0" err="1" smtClean="0">
                <a:latin typeface="Book Antiqua" pitchFamily="18" charset="0"/>
              </a:rPr>
              <a:t>Договор</a:t>
            </a:r>
            <a:r>
              <a:rPr lang="uk-UA" sz="2400" dirty="0" smtClean="0">
                <a:latin typeface="Book Antiqua" pitchFamily="18" charset="0"/>
              </a:rPr>
              <a:t> з переможцем тендеру на ремонт (О151101 (Миколаїв-Херсон)</a:t>
            </a:r>
            <a:r>
              <a:rPr lang="uk-UA" sz="2400" dirty="0" err="1" smtClean="0">
                <a:latin typeface="Book Antiqua" pitchFamily="18" charset="0"/>
              </a:rPr>
              <a:t>-Любомирівка-Першотравневе-</a:t>
            </a:r>
            <a:r>
              <a:rPr lang="uk-UA" sz="2400" dirty="0" smtClean="0">
                <a:latin typeface="Book Antiqua" pitchFamily="18" charset="0"/>
              </a:rPr>
              <a:t>(</a:t>
            </a:r>
            <a:r>
              <a:rPr lang="uk-UA" sz="2400" dirty="0" err="1" smtClean="0">
                <a:latin typeface="Book Antiqua" pitchFamily="18" charset="0"/>
              </a:rPr>
              <a:t>Казанка-</a:t>
            </a:r>
            <a:r>
              <a:rPr lang="uk-UA" sz="2400" dirty="0" smtClean="0">
                <a:latin typeface="Book Antiqua" pitchFamily="18" charset="0"/>
              </a:rPr>
              <a:t>(Р-47) укладався більше 2 місяців. </a:t>
            </a:r>
            <a:endParaRPr lang="ru-RU" sz="2400" dirty="0" smtClean="0">
              <a:latin typeface="Book Antiqua" pitchFamily="18" charset="0"/>
            </a:endParaRPr>
          </a:p>
          <a:p>
            <a:pPr lvl="1"/>
            <a:endParaRPr lang="ru-RU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Book Antiqua" pitchFamily="18" charset="0"/>
              </a:rPr>
              <a:t>Висновки (Миколаївська ОДА)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uk-UA" sz="2600" dirty="0" smtClean="0">
                <a:latin typeface="Book Antiqua" pitchFamily="18" charset="0"/>
              </a:rPr>
              <a:t>Затягування строків проведення торгів та укладання договорів привела до того, що значна частина ремонтних робіт припадає і припала на листопад-грудень 2018р</a:t>
            </a:r>
          </a:p>
          <a:p>
            <a:pPr lvl="1"/>
            <a:endParaRPr lang="uk-UA" sz="2600" dirty="0" smtClean="0">
              <a:latin typeface="Book Antiqua" pitchFamily="18" charset="0"/>
            </a:endParaRPr>
          </a:p>
          <a:p>
            <a:pPr lvl="1"/>
            <a:r>
              <a:rPr lang="uk-UA" sz="2600" dirty="0" smtClean="0">
                <a:latin typeface="Book Antiqua" pitchFamily="18" charset="0"/>
              </a:rPr>
              <a:t>відсутність контролю якості робіт обраних підрядників приводить до неякісного виконання ремонтних робіт</a:t>
            </a:r>
            <a:endParaRPr lang="ru-RU" sz="26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2437</TotalTime>
  <Words>717</Words>
  <Application>Microsoft Office PowerPoint</Application>
  <PresentationFormat>Экран (4:3)</PresentationFormat>
  <Paragraphs>86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ХВОРОБИ та ЛІКИ ефективності  місцевого бюджету Березанської ОТГ</vt:lpstr>
      <vt:lpstr>Слайд 2</vt:lpstr>
      <vt:lpstr>Мета аудиту:  </vt:lpstr>
      <vt:lpstr>Слайд 4</vt:lpstr>
      <vt:lpstr>Висновки (Миколаївська ОДА)</vt:lpstr>
      <vt:lpstr>Висновки (Миколаївська ОДА)</vt:lpstr>
      <vt:lpstr>Висновки (Миколаївська ОДА)</vt:lpstr>
      <vt:lpstr>Висновки (Миколаївська ОДА)</vt:lpstr>
      <vt:lpstr>Висновки (Миколаївська ОДА)</vt:lpstr>
      <vt:lpstr>Наслідки</vt:lpstr>
      <vt:lpstr>Березанська ОТГ</vt:lpstr>
      <vt:lpstr>Слайд 12</vt:lpstr>
      <vt:lpstr>Слайд 13</vt:lpstr>
      <vt:lpstr>Слайд 14</vt:lpstr>
      <vt:lpstr>Слайд 15</vt:lpstr>
      <vt:lpstr>Слайд 16</vt:lpstr>
      <vt:lpstr>ПРОПОЗИЦІЇ (Березанська ОТГ)</vt:lpstr>
      <vt:lpstr>ПРОПОЗИЦІЇ (Березанська ОТГ)</vt:lpstr>
      <vt:lpstr>ПРОПОЗИЦІЇ (Березанська ОТГ)</vt:lpstr>
      <vt:lpstr>ПРОПОЗИЦІЇ (Березанська ОТГ)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ХВОРОБИ та ЛІКИ ефективності витрачання бюджету міста</dc:title>
  <dc:creator>User</dc:creator>
  <cp:lastModifiedBy>Пользователь</cp:lastModifiedBy>
  <cp:revision>160</cp:revision>
  <dcterms:created xsi:type="dcterms:W3CDTF">2019-06-07T10:06:28Z</dcterms:created>
  <dcterms:modified xsi:type="dcterms:W3CDTF">2019-10-01T13:05:11Z</dcterms:modified>
</cp:coreProperties>
</file>