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  <p:sldId id="279" r:id="rId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AA7CE-CAE5-478C-BC0C-1A585DAF4DED}" type="datetimeFigureOut">
              <a:rPr lang="ru-RU" smtClean="0"/>
              <a:pPr/>
              <a:t>пт 25.10.19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8F2BF-5D57-4CA6-B7D8-BB2D9BB7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6A73D7-7C8B-4FED-961B-4ED752A428AA}" type="datetimeFigureOut">
              <a:rPr lang="ru-RU" smtClean="0"/>
              <a:pPr/>
              <a:t>пт 25.10.19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E3D19C-5D0B-4D11-9FB8-359FD8AB2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A73D7-7C8B-4FED-961B-4ED752A428AA}" type="datetimeFigureOut">
              <a:rPr lang="ru-RU" smtClean="0"/>
              <a:pPr/>
              <a:t>пт 25.10.19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3D19C-5D0B-4D11-9FB8-359FD8AB2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A73D7-7C8B-4FED-961B-4ED752A428AA}" type="datetimeFigureOut">
              <a:rPr lang="ru-RU" smtClean="0"/>
              <a:pPr/>
              <a:t>пт 25.10.19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3D19C-5D0B-4D11-9FB8-359FD8AB2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A73D7-7C8B-4FED-961B-4ED752A428AA}" type="datetimeFigureOut">
              <a:rPr lang="ru-RU" smtClean="0"/>
              <a:pPr/>
              <a:t>пт 25.10.19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3D19C-5D0B-4D11-9FB8-359FD8AB2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A73D7-7C8B-4FED-961B-4ED752A428AA}" type="datetimeFigureOut">
              <a:rPr lang="ru-RU" smtClean="0"/>
              <a:pPr/>
              <a:t>пт 25.10.19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3D19C-5D0B-4D11-9FB8-359FD8AB2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A73D7-7C8B-4FED-961B-4ED752A428AA}" type="datetimeFigureOut">
              <a:rPr lang="ru-RU" smtClean="0"/>
              <a:pPr/>
              <a:t>пт 25.10.19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3D19C-5D0B-4D11-9FB8-359FD8AB2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A73D7-7C8B-4FED-961B-4ED752A428AA}" type="datetimeFigureOut">
              <a:rPr lang="ru-RU" smtClean="0"/>
              <a:pPr/>
              <a:t>пт 25.10.19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3D19C-5D0B-4D11-9FB8-359FD8AB2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A73D7-7C8B-4FED-961B-4ED752A428AA}" type="datetimeFigureOut">
              <a:rPr lang="ru-RU" smtClean="0"/>
              <a:pPr/>
              <a:t>пт 25.10.19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3D19C-5D0B-4D11-9FB8-359FD8AB2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A73D7-7C8B-4FED-961B-4ED752A428AA}" type="datetimeFigureOut">
              <a:rPr lang="ru-RU" smtClean="0"/>
              <a:pPr/>
              <a:t>пт 25.10.19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3D19C-5D0B-4D11-9FB8-359FD8AB2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6A73D7-7C8B-4FED-961B-4ED752A428AA}" type="datetimeFigureOut">
              <a:rPr lang="ru-RU" smtClean="0"/>
              <a:pPr/>
              <a:t>пт 25.10.19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3D19C-5D0B-4D11-9FB8-359FD8AB2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6A73D7-7C8B-4FED-961B-4ED752A428AA}" type="datetimeFigureOut">
              <a:rPr lang="ru-RU" smtClean="0"/>
              <a:pPr/>
              <a:t>пт 25.10.19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E3D19C-5D0B-4D11-9FB8-359FD8AB2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6A73D7-7C8B-4FED-961B-4ED752A428AA}" type="datetimeFigureOut">
              <a:rPr lang="ru-RU" smtClean="0"/>
              <a:pPr/>
              <a:t>пт 25.10.19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E3D19C-5D0B-4D11-9FB8-359FD8AB2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40768"/>
            <a:ext cx="8804366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500" dirty="0" smtClean="0">
                <a:latin typeface="Arial" pitchFamily="34" charset="0"/>
                <a:cs typeface="Arial" pitchFamily="34" charset="0"/>
              </a:rPr>
              <a:t>ХВОРОБИ та ЛІКИ 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500" dirty="0" smtClean="0">
                <a:latin typeface="Arial" pitchFamily="34" charset="0"/>
                <a:cs typeface="Arial" pitchFamily="34" charset="0"/>
              </a:rPr>
            </a:br>
            <a:r>
              <a:rPr lang="uk-UA" sz="4500" dirty="0" smtClean="0">
                <a:latin typeface="Arial" pitchFamily="34" charset="0"/>
                <a:cs typeface="Arial" pitchFamily="34" charset="0"/>
              </a:rPr>
              <a:t>ефективності бюджету міста</a:t>
            </a:r>
            <a:endParaRPr lang="en-US" sz="4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869160"/>
            <a:ext cx="8460432" cy="576064"/>
          </a:xfrm>
        </p:spPr>
        <p:txBody>
          <a:bodyPr>
            <a:noAutofit/>
          </a:bodyPr>
          <a:lstStyle/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#</a:t>
            </a:r>
            <a:r>
              <a:rPr lang="uk-UA" sz="2800" b="1" dirty="0" err="1" smtClean="0">
                <a:solidFill>
                  <a:srgbClr val="FF0000"/>
                </a:solidFill>
              </a:rPr>
              <a:t>ГромадськаПрефектура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60218" y="2708920"/>
            <a:ext cx="8783782" cy="2476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uk-UA" sz="2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uk-UA" sz="2100" dirty="0" smtClean="0">
                <a:latin typeface="Arial" pitchFamily="34" charset="0"/>
                <a:cs typeface="Arial" pitchFamily="34" charset="0"/>
              </a:rPr>
              <a:t>Р</a:t>
            </a:r>
            <a:r>
              <a:rPr kumimoji="0" lang="uk-UA" sz="2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езультати</a:t>
            </a:r>
            <a:r>
              <a:rPr kumimoji="0" lang="uk-UA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громадського аудитів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uk-UA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від</a:t>
            </a:r>
            <a:r>
              <a:rPr kumimoji="0" lang="uk-UA" sz="2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ФРММ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  <a:endParaRPr kumimoji="0" lang="uk-UA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uk-UA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впровадження у </a:t>
            </a:r>
            <a:r>
              <a:rPr lang="uk-UA" sz="2100" dirty="0" err="1" smtClean="0">
                <a:latin typeface="Arial" pitchFamily="34" charset="0"/>
                <a:cs typeface="Arial" pitchFamily="34" charset="0"/>
              </a:rPr>
              <a:t>Баштанському</a:t>
            </a:r>
            <a:r>
              <a:rPr lang="uk-UA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uk-UA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міськвиконкомі </a:t>
            </a:r>
            <a:r>
              <a:rPr kumimoji="0" lang="uk-UA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системи внутрішнього контролю та аудиту 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;</a:t>
            </a:r>
            <a:endParaRPr kumimoji="0" lang="uk-UA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  <a:buFontTx/>
              <a:buChar char="-"/>
              <a:defRPr/>
            </a:pPr>
            <a:r>
              <a:rPr lang="uk-UA" sz="2100" dirty="0" smtClean="0">
                <a:latin typeface="Arial" pitchFamily="34" charset="0"/>
                <a:cs typeface="Arial" pitchFamily="34" charset="0"/>
              </a:rPr>
              <a:t> аудиту ефективності </a:t>
            </a:r>
            <a:r>
              <a:rPr kumimoji="0" lang="uk-UA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утримання дорожньо-транспортної інфраструктури </a:t>
            </a:r>
            <a:r>
              <a:rPr kumimoji="0" lang="uk-UA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Баштанської ОТГ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uk-UA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pic>
        <p:nvPicPr>
          <p:cNvPr id="5" name="Рисунок 4" descr="https://scontent-bru2-1.xx.fbcdn.net/v/t1.0-1/c28.0.200.200/p200x200/562809_623174391036747_1845615423_n.jpg?oh=dd021bd86e3b919f6f55f5a3bf82dc96&amp;oe=59E9C0C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1396282" cy="1248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\\Dodelaniy\tz\ЗОЛОТУХИН.jpeg"/>
          <p:cNvPicPr/>
          <p:nvPr/>
        </p:nvPicPr>
        <p:blipFill>
          <a:blip r:embed="rId3" cstate="print"/>
          <a:srcRect l="5490" t="11266" r="76466" b="66200"/>
          <a:stretch>
            <a:fillRect/>
          </a:stretch>
        </p:blipFill>
        <p:spPr bwMode="auto">
          <a:xfrm>
            <a:off x="4211960" y="260648"/>
            <a:ext cx="1024172" cy="85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Dostup\Текущие\Grants\Britisch\unnamed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188640"/>
            <a:ext cx="1017767" cy="1017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 l="30112" t="29395" r="30473" b="6366"/>
          <a:stretch>
            <a:fillRect/>
          </a:stretch>
        </p:blipFill>
        <p:spPr bwMode="auto">
          <a:xfrm>
            <a:off x="899592" y="5517232"/>
            <a:ext cx="127317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7773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63236" y="2251027"/>
            <a:ext cx="8983683" cy="5098571"/>
          </a:xfrm>
        </p:spPr>
        <p:txBody>
          <a:bodyPr>
            <a:normAutofit/>
          </a:bodyPr>
          <a:lstStyle/>
          <a:p>
            <a:pPr marL="514350" lvl="0" indent="-514350" algn="ctr">
              <a:buNone/>
            </a:pPr>
            <a:r>
              <a:rPr lang="uk-UA" dirty="0" smtClean="0">
                <a:latin typeface="Book Antiqua" pitchFamily="18" charset="0"/>
              </a:rPr>
              <a:t>1. На рівні ВО </a:t>
            </a:r>
            <a:r>
              <a:rPr lang="uk-UA" dirty="0" err="1" smtClean="0">
                <a:latin typeface="Book Antiqua" pitchFamily="18" charset="0"/>
              </a:rPr>
              <a:t>БМР</a:t>
            </a:r>
            <a:r>
              <a:rPr lang="uk-UA" dirty="0" smtClean="0">
                <a:latin typeface="Book Antiqua" pitchFamily="18" charset="0"/>
              </a:rPr>
              <a:t> </a:t>
            </a:r>
            <a:r>
              <a:rPr lang="uk-UA" dirty="0" smtClean="0">
                <a:latin typeface="Book Antiqua" pitchFamily="18" charset="0"/>
              </a:rPr>
              <a:t>не виконується норми бюджетного законодавства України щодо здійснення  розпорядниками внутрішнього контролю та внутрішнього аудиту діяльності в своїх та підвідомчих установах</a:t>
            </a:r>
          </a:p>
          <a:p>
            <a:pPr marL="514350" lvl="0" indent="-514350" algn="ctr">
              <a:buNone/>
            </a:pPr>
            <a:r>
              <a:rPr lang="uk-UA" dirty="0" smtClean="0">
                <a:latin typeface="Book Antiqua" pitchFamily="18" charset="0"/>
              </a:rPr>
              <a:t>2. Не виявлено жодного пакету нормативно-правового забезпечення впровадження внутрішнього контрою та аудиту в мережі розпорядників бюджетних коштів. </a:t>
            </a:r>
          </a:p>
          <a:p>
            <a:pPr algn="ctr">
              <a:buNone/>
            </a:pPr>
            <a:endParaRPr lang="ru-RU" dirty="0" smtClean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0275"/>
            <a:ext cx="8229600" cy="70609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Book Antiqua" pitchFamily="18" charset="0"/>
              </a:rPr>
              <a:t>ХВОРОБА – повна відсутність контролю виконання повноважень ВО </a:t>
            </a:r>
            <a:r>
              <a:rPr lang="uk-UA" sz="2800" b="1" dirty="0" err="1" smtClean="0">
                <a:solidFill>
                  <a:srgbClr val="FF0000"/>
                </a:solidFill>
                <a:latin typeface="Book Antiqua" pitchFamily="18" charset="0"/>
              </a:rPr>
              <a:t>БМР</a:t>
            </a:r>
            <a:r>
              <a:rPr lang="uk-UA" sz="2800" b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  <a:latin typeface="Book Antiqua" pitchFamily="18" charset="0"/>
              </a:rPr>
              <a:t>(внутрішній контроль та внутрішній аудит)</a:t>
            </a:r>
            <a:endParaRPr lang="ru-RU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59429"/>
            <a:ext cx="8720447" cy="5098571"/>
          </a:xfrm>
        </p:spPr>
        <p:txBody>
          <a:bodyPr>
            <a:normAutofit/>
          </a:bodyPr>
          <a:lstStyle/>
          <a:p>
            <a:pPr marL="514350" lvl="0" indent="-514350" algn="ctr">
              <a:buNone/>
            </a:pPr>
            <a:r>
              <a:rPr lang="uk-UA" dirty="0" smtClean="0">
                <a:latin typeface="Book Antiqua" pitchFamily="18" charset="0"/>
              </a:rPr>
              <a:t>3. Як наслідок означені функції головні розпорядники бюджетних коштів місцевого бюджету не здійснюють. </a:t>
            </a:r>
          </a:p>
          <a:p>
            <a:pPr marL="514350" indent="-514350" algn="ctr">
              <a:buNone/>
            </a:pPr>
            <a:r>
              <a:rPr lang="uk-UA" dirty="0" smtClean="0">
                <a:latin typeface="Book Antiqua" pitchFamily="18" charset="0"/>
              </a:rPr>
              <a:t>4. З аналізу відповідей посадових осіб </a:t>
            </a:r>
            <a:r>
              <a:rPr lang="uk-UA" dirty="0" smtClean="0">
                <a:latin typeface="Book Antiqua" pitchFamily="18" charset="0"/>
              </a:rPr>
              <a:t>постає </a:t>
            </a:r>
            <a:r>
              <a:rPr lang="uk-UA" dirty="0" smtClean="0">
                <a:latin typeface="Book Antiqua" pitchFamily="18" charset="0"/>
              </a:rPr>
              <a:t>сумнів в наявності відповідних компетенцій в посадовців. </a:t>
            </a:r>
          </a:p>
          <a:p>
            <a:pPr marL="514350" indent="-514350" algn="ctr">
              <a:buNone/>
            </a:pPr>
            <a:endParaRPr lang="ru-RU" dirty="0" smtClean="0">
              <a:latin typeface="Book Antiqua" pitchFamily="18" charset="0"/>
            </a:endParaRPr>
          </a:p>
          <a:p>
            <a:pPr algn="ctr">
              <a:buNone/>
            </a:pPr>
            <a:endParaRPr lang="ru-RU" dirty="0" smtClean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55" y="621001"/>
            <a:ext cx="8229600" cy="70609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Book Antiqua" pitchFamily="18" charset="0"/>
              </a:rPr>
              <a:t>ХВОРОБА – повна відсутність контролю виконання повноважень ВО </a:t>
            </a:r>
            <a:r>
              <a:rPr lang="uk-UA" sz="2800" b="1" dirty="0" err="1" smtClean="0">
                <a:solidFill>
                  <a:srgbClr val="FF0000"/>
                </a:solidFill>
                <a:latin typeface="Book Antiqua" pitchFamily="18" charset="0"/>
              </a:rPr>
              <a:t>БМР</a:t>
            </a:r>
            <a:r>
              <a:rPr lang="uk-UA" sz="2800" b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  <a:latin typeface="Book Antiqua" pitchFamily="18" charset="0"/>
              </a:rPr>
              <a:t>(внутрішній контроль та внутрішній аудит)</a:t>
            </a:r>
            <a:endParaRPr lang="ru-RU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5098571"/>
          </a:xfrm>
        </p:spPr>
        <p:txBody>
          <a:bodyPr>
            <a:normAutofit/>
          </a:bodyPr>
          <a:lstStyle/>
          <a:p>
            <a:pPr marL="514350" lvl="0" indent="-514350" algn="ctr">
              <a:buNone/>
            </a:pPr>
            <a:r>
              <a:rPr lang="uk-UA" dirty="0" smtClean="0">
                <a:latin typeface="Book Antiqua" pitchFamily="18" charset="0"/>
              </a:rPr>
              <a:t>6.  Посадовці місцевого самоврядування не розуміють сутності внутрішнього контролю та аудиту та логістики його впровадження.</a:t>
            </a:r>
          </a:p>
          <a:p>
            <a:pPr marL="514350" indent="-514350" algn="ctr">
              <a:buNone/>
            </a:pPr>
            <a:endParaRPr lang="ru-RU" dirty="0" smtClean="0">
              <a:latin typeface="Book Antiqua" pitchFamily="18" charset="0"/>
            </a:endParaRPr>
          </a:p>
          <a:p>
            <a:pPr marL="514350" lvl="0" indent="-514350" algn="ctr">
              <a:buNone/>
            </a:pPr>
            <a:endParaRPr lang="ru-RU" dirty="0" smtClean="0">
              <a:latin typeface="Book Antiqua" pitchFamily="18" charset="0"/>
            </a:endParaRPr>
          </a:p>
          <a:p>
            <a:pPr marL="514350" lvl="0" indent="-514350" algn="ctr">
              <a:buNone/>
            </a:pPr>
            <a:endParaRPr lang="ru-RU" dirty="0" smtClean="0">
              <a:latin typeface="Book Antiqua" pitchFamily="18" charset="0"/>
            </a:endParaRPr>
          </a:p>
          <a:p>
            <a:pPr algn="ctr">
              <a:buNone/>
            </a:pPr>
            <a:endParaRPr lang="ru-RU" dirty="0" smtClean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909" y="634856"/>
            <a:ext cx="8229600" cy="70609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Book Antiqua" pitchFamily="18" charset="0"/>
              </a:rPr>
              <a:t>ХВОРОБА – повна відсутність контролю виконання повноважень ВО ММР (внутрішній контроль та внутрішній аудит)</a:t>
            </a:r>
            <a:endParaRPr lang="ru-RU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7828" y="1392045"/>
            <a:ext cx="8229600" cy="509857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uk-UA" sz="2800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uk-UA" sz="2800" dirty="0" smtClean="0">
                <a:solidFill>
                  <a:srgbClr val="FF0000"/>
                </a:solidFill>
                <a:latin typeface="Book Antiqua" pitchFamily="18" charset="0"/>
              </a:rPr>
              <a:t>Підстави - З</a:t>
            </a:r>
            <a:r>
              <a:rPr lang="uk-UA" sz="2800" dirty="0" smtClean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акон України №2646 від 06.12.18,</a:t>
            </a:r>
            <a:r>
              <a:rPr lang="uk-UA" sz="2800" dirty="0" smtClean="0">
                <a:latin typeface="Book Antiqua" pitchFamily="18" charset="0"/>
              </a:rPr>
              <a:t> (</a:t>
            </a:r>
            <a:r>
              <a:rPr lang="uk-UA" sz="2800" b="1" dirty="0" smtClean="0">
                <a:latin typeface="Book Antiqua" pitchFamily="18" charset="0"/>
              </a:rPr>
              <a:t>Стаття 26.</a:t>
            </a:r>
            <a:r>
              <a:rPr lang="uk-UA" sz="2800" dirty="0" smtClean="0">
                <a:latin typeface="Book Antiqua" pitchFamily="18" charset="0"/>
              </a:rPr>
              <a:t> Контроль та аудит у бюджетному процесі ”)</a:t>
            </a:r>
            <a:endParaRPr lang="ru-RU" sz="2800" dirty="0" smtClean="0">
              <a:latin typeface="Book Antiqua" pitchFamily="18" charset="0"/>
            </a:endParaRPr>
          </a:p>
          <a:p>
            <a:pPr fontAlgn="base"/>
            <a:r>
              <a:rPr lang="uk-UA" dirty="0" smtClean="0">
                <a:latin typeface="Book Antiqua" pitchFamily="18" charset="0"/>
              </a:rPr>
              <a:t>Постанова Кабінету Міністрів України № 1062 від 12.12.2018 "Про затвердження Основних засад здійснення внутрішнього контролю розпорядниками бюджетних коштів …………………..”</a:t>
            </a:r>
          </a:p>
          <a:p>
            <a:pPr lvl="0" fontAlgn="base"/>
            <a:r>
              <a:rPr lang="uk-UA" dirty="0" smtClean="0">
                <a:latin typeface="Book Antiqua" pitchFamily="18" charset="0"/>
              </a:rPr>
              <a:t>Наказ Міністерства фінансів України від 19.04.2019 №160 «Про затвердження форми Звіту про стан організації та здійснення внутрішнього контролю у розрізі елементів внутрішнього контролю»</a:t>
            </a:r>
          </a:p>
          <a:p>
            <a:pPr lvl="0"/>
            <a:r>
              <a:rPr lang="ru-RU" dirty="0" smtClean="0">
                <a:latin typeface="Book Antiqua" pitchFamily="18" charset="0"/>
              </a:rPr>
              <a:t>та </a:t>
            </a:r>
            <a:r>
              <a:rPr lang="ru-RU" dirty="0" err="1" smtClean="0">
                <a:latin typeface="Book Antiqua" pitchFamily="18" charset="0"/>
              </a:rPr>
              <a:t>інш</a:t>
            </a:r>
            <a:r>
              <a:rPr lang="ru-RU" dirty="0" smtClean="0">
                <a:latin typeface="Book Antiqua" pitchFamily="18" charset="0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dirty="0" smtClean="0">
                <a:solidFill>
                  <a:srgbClr val="FF0000"/>
                </a:solidFill>
                <a:latin typeface="Book Antiqua" pitchFamily="18" charset="0"/>
              </a:rPr>
              <a:t>ЛІКИ  - з</a:t>
            </a:r>
            <a:r>
              <a:rPr lang="uk-UA" sz="3100" b="1" dirty="0" smtClean="0">
                <a:solidFill>
                  <a:srgbClr val="FF0000"/>
                </a:solidFill>
                <a:latin typeface="Book Antiqua" pitchFamily="18" charset="0"/>
              </a:rPr>
              <a:t>апровадження системи внутрішнього контролю і внутрішнього аудиту в ВО ММР</a:t>
            </a:r>
            <a:r>
              <a:rPr lang="uk-UA" b="1" dirty="0" smtClean="0">
                <a:solidFill>
                  <a:srgbClr val="FF0000"/>
                </a:solidFill>
              </a:rPr>
              <a:t/>
            </a:r>
            <a:br>
              <a:rPr lang="uk-UA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000" b="1" dirty="0" smtClean="0"/>
              <a:t>ДЯКУЮ ЗА УВАГУ!</a:t>
            </a:r>
            <a:endParaRPr lang="en-US" sz="4000" b="1" dirty="0" smtClean="0"/>
          </a:p>
          <a:p>
            <a:pPr algn="ctr">
              <a:buNone/>
            </a:pPr>
            <a:endParaRPr lang="uk-UA" sz="4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#</a:t>
            </a:r>
            <a:r>
              <a:rPr lang="uk-UA" sz="4000" b="1" dirty="0" err="1" smtClean="0">
                <a:solidFill>
                  <a:srgbClr val="FF0000"/>
                </a:solidFill>
              </a:rPr>
              <a:t>ГромадськаПрефектура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203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ХВОРОБИ та ЛІКИ  ефективності бюджету міста</vt:lpstr>
      <vt:lpstr>ХВОРОБА – повна відсутність контролю виконання повноважень ВО БМР (внутрішній контроль та внутрішній аудит)</vt:lpstr>
      <vt:lpstr>ХВОРОБА – повна відсутність контролю виконання повноважень ВО БМР (внутрішній контроль та внутрішній аудит)</vt:lpstr>
      <vt:lpstr>ХВОРОБА – повна відсутність контролю виконання повноважень ВО ММР (внутрішній контроль та внутрішній аудит)</vt:lpstr>
      <vt:lpstr>ЛІКИ  - запровадження системи внутрішнього контролю і внутрішнього аудиту в ВО ММР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ХВОРОБИ та ЛІКИ ефективності бюджету міста</dc:title>
  <dc:creator>Пользователь</dc:creator>
  <cp:lastModifiedBy>Пользователь</cp:lastModifiedBy>
  <cp:revision>16</cp:revision>
  <dcterms:created xsi:type="dcterms:W3CDTF">2019-09-18T11:14:16Z</dcterms:created>
  <dcterms:modified xsi:type="dcterms:W3CDTF">2019-10-25T09:17:09Z</dcterms:modified>
</cp:coreProperties>
</file>