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78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C16740-6313-4898-AABC-8F5070345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2D710E-6259-4674-974F-FF9D3E5CF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5209F7-C4D6-4D5D-AA7C-2FBF5BA4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5AA865-3010-4F01-9D9D-D778DB4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296784-6542-4EB0-8F60-79F6BC5D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7E5E-385A-4512-B098-6E454448C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51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861F36-9D4E-445E-8E7A-479F54DD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C86D8B-D580-4A95-9224-DC54D2AC6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2831DF-B955-45E4-80F5-085FA1A0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6280A9-80A9-480A-8B25-B5AA349F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3D32FA-C07E-4EA1-BF3D-ED0B07D3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3FE9B-152E-4332-B471-29CC5FD34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245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A174EB0-9D63-4251-8D01-58E4CFB9E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87F121-B808-4E74-92AE-955DEB699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07504B-A09A-49B3-81EC-68218B23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389311-EFF4-44C2-9A92-2B98D6CB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AA7098-062E-46F8-8B9D-7B687333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6545-69D1-47CF-956C-6F9DE4BBF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95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3624E-5ED7-4893-8D0D-4D56B97C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600DD4-1654-4FF3-8129-626E22D2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5E27A4-C3C8-4C28-B466-F68E9A17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49864-2848-4F03-B318-4C76ED48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95A1C3-79E9-4187-A41B-E697ADB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D8452-BAB7-4250-80BB-1A8342BFB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788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7A79E-710A-494D-9529-5182770D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18A36C-6692-4B1E-B1BD-8D969CCB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A1D688-46A1-4CEE-8B93-BB5B984C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0BCB72-F54E-4B88-8C5B-FE79CE6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BB98A3-0328-48C9-95CA-53B7461D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4EEB-01F8-48E1-9A5E-4EB143BF9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531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609AA6-D13A-43E4-9650-78D403F4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F15152-2AAB-47E0-AB45-5319543EC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DFC83C-947B-4003-9B41-59F0E7EC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24FEB8-662D-4A69-AD0D-37AC2217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CB1F93-A26D-4834-A1B2-405EC790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7B595A-A91A-4059-BB74-689BD8C6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5B724-4FC0-46E7-8E4E-3C4BC9D98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6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06213C-30C3-486D-A319-A0CADE44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3B4EAA-D7F7-4C88-9834-0626DB7E5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4238F6-6B6E-4BC9-AF9E-2E13B037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C549A6-F10E-4E7B-AEAC-9C3252856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5504FB-C353-4DC6-8457-F5CDA3EA2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CFFFBD5-F6AE-4A00-8BBD-6BE808EC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98F01D-B272-4CAE-A46D-969D58AE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02290FA-E389-4852-B33D-0E19C24C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25D7C-4F81-463B-A0C8-D96A25209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7510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1924D-229D-43FA-853C-EDD3BA4F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1F6EA5-03C3-4FE8-8AC5-90717619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5C2867D-AC48-4D97-B5DF-6A93C15A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AFCF5E-5F2C-4611-85E6-D6295022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CBC5D-7373-4E15-A08F-803E489FD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03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9E6B71-D326-4980-A0AF-73A4E149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9BEB1F1-34BB-4ED2-B968-4497BE6F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7B4053-3337-4B2C-AE79-EE8F6C0A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5AE53-B699-4569-ACA5-0CF3E83DF4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987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9C02C-B40F-4817-A008-8E6D3BB7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33CC48-49B2-497A-A362-216E625D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6733EF-A611-4BF5-88B1-D7C0C76C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4F2FBB-DDAB-41AC-BE7E-5984F0DC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52D11E-3098-4D98-8FB2-3E1AA623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404F4F-4481-4FE0-A40C-41A09C15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735E-4B8A-46F6-849E-93DE674C01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0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5C16D-CD52-4BDD-8E32-5E3FEB88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8552B1-9B3F-4126-A46D-E7E0E6ADD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801907-63DA-4CF1-BECB-B8658F94F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1BA91D-2D12-485B-AC4F-D3F6688D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530A12-12A2-4478-8E1A-200FDF79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C7C634-49D8-41AD-BEB8-7C916507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F39A9-18B5-4A9C-AF70-D600E4CEB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909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D9A8928-6D4E-4A9E-B429-63D772FC9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2D56A53-8923-483F-BF48-4B142CF0B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CCDD817-D4DC-47E8-828E-B2F653CC9D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481F4B1-C488-4011-AEDE-871A3A4913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A6C299E-CB9D-462B-AB3B-B16956E4A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DF53E3-CA21-4F2E-A166-22833DA6BE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4590667-4977-46AC-83CA-E5FDFED4C3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843837" cy="3024188"/>
          </a:xfrm>
        </p:spPr>
        <p:txBody>
          <a:bodyPr anchor="ctr"/>
          <a:lstStyle/>
          <a:p>
            <a:r>
              <a:rPr lang="en-US" altLang="ru-RU" sz="4000" dirty="0" smtClean="0">
                <a:solidFill>
                  <a:schemeClr val="accent2"/>
                </a:solidFill>
              </a:rPr>
              <a:t/>
            </a:r>
            <a:br>
              <a:rPr lang="en-US" altLang="ru-RU" sz="4000" dirty="0" smtClean="0">
                <a:solidFill>
                  <a:schemeClr val="accent2"/>
                </a:solidFill>
              </a:rPr>
            </a:br>
            <a:r>
              <a:rPr lang="uk-UA" altLang="ru-RU" sz="4000" dirty="0" smtClean="0">
                <a:solidFill>
                  <a:schemeClr val="accent2"/>
                </a:solidFill>
              </a:rPr>
              <a:t>Проблеми </a:t>
            </a:r>
            <a:r>
              <a:rPr lang="uk-UA" altLang="ru-RU" sz="4000" dirty="0">
                <a:solidFill>
                  <a:schemeClr val="accent2"/>
                </a:solidFill>
              </a:rPr>
              <a:t>впровадження системи внутрішнього контролю та внутрішнього аудиту для місцевого самоврядування</a:t>
            </a:r>
            <a:r>
              <a:rPr lang="ru-RU" altLang="ru-RU" sz="40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BEF1B1E-EDE0-474F-A0E4-CB1390799F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uk-UA" altLang="ru-RU" sz="2800" dirty="0"/>
              <a:t>круглий стіл</a:t>
            </a:r>
            <a:r>
              <a:rPr lang="uk-UA" altLang="ru-RU" sz="3200" dirty="0"/>
              <a:t> </a:t>
            </a:r>
          </a:p>
          <a:p>
            <a:r>
              <a:rPr lang="uk-UA" altLang="ru-RU" sz="2000" dirty="0"/>
              <a:t>Дніпро  ЦПГКІ </a:t>
            </a:r>
            <a:r>
              <a:rPr lang="uk-UA" altLang="ru-RU" sz="2000" dirty="0" err="1"/>
              <a:t>“Тамариск”</a:t>
            </a:r>
            <a:r>
              <a:rPr lang="uk-UA" altLang="ru-RU" sz="2000" dirty="0"/>
              <a:t> </a:t>
            </a:r>
          </a:p>
          <a:p>
            <a:r>
              <a:rPr lang="uk-UA" altLang="ru-RU" sz="2000" dirty="0"/>
              <a:t>28 листопада 2019 </a:t>
            </a:r>
            <a:endParaRPr lang="en-US" altLang="ru-RU" sz="2000" dirty="0" smtClean="0"/>
          </a:p>
          <a:p>
            <a:r>
              <a:rPr lang="uk-UA" altLang="ru-RU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uk-UA" sz="2000" b="1" dirty="0" err="1" smtClean="0">
                <a:solidFill>
                  <a:srgbClr val="FF0000"/>
                </a:solidFill>
              </a:rPr>
              <a:t>ГромадськаПрефектура</a:t>
            </a:r>
            <a:endParaRPr lang="ru-RU" sz="1100" b="1" dirty="0" smtClean="0">
              <a:solidFill>
                <a:srgbClr val="FF0000"/>
              </a:solidFill>
            </a:endParaRPr>
          </a:p>
          <a:p>
            <a:endParaRPr lang="ru-RU" altLang="ru-RU" sz="2000" dirty="0"/>
          </a:p>
        </p:txBody>
      </p:sp>
      <p:pic>
        <p:nvPicPr>
          <p:cNvPr id="4" name="Рисунок 3" descr="https://scontent-bru2-1.xx.fbcdn.net/v/t1.0-1/c28.0.200.200/p200x200/562809_623174391036747_1845615423_n.jpg?oh=dd021bd86e3b919f6f55f5a3bf82dc96&amp;oe=59E9C0C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396282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Dodelaniy\tz\ЗОЛОТУХИН.jpeg"/>
          <p:cNvPicPr/>
          <p:nvPr/>
        </p:nvPicPr>
        <p:blipFill>
          <a:blip r:embed="rId3" cstate="print"/>
          <a:srcRect l="5490" t="11266" r="76466" b="66200"/>
          <a:stretch>
            <a:fillRect/>
          </a:stretch>
        </p:blipFill>
        <p:spPr bwMode="auto">
          <a:xfrm>
            <a:off x="4211960" y="260648"/>
            <a:ext cx="1024172" cy="8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ostup\Текущие\Grants\Britisch\unnam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8640"/>
            <a:ext cx="1017767" cy="10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/>
          <a:srcRect l="6876" r="66769" b="30708"/>
          <a:stretch>
            <a:fillRect/>
          </a:stretch>
        </p:blipFill>
        <p:spPr bwMode="auto">
          <a:xfrm>
            <a:off x="1259631" y="5517232"/>
            <a:ext cx="1058107" cy="6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BE443CDD-84FD-489E-8757-A733C32BC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uk-UA" altLang="ru-RU">
                <a:solidFill>
                  <a:schemeClr val="accent2"/>
                </a:solidFill>
              </a:rPr>
              <a:t>Висновки громадської експетизищодо стану </a:t>
            </a:r>
            <a:br>
              <a:rPr lang="uk-UA" altLang="ru-RU">
                <a:solidFill>
                  <a:schemeClr val="accent2"/>
                </a:solidFill>
              </a:rPr>
            </a:br>
            <a:r>
              <a:rPr lang="uk-UA" altLang="ru-RU">
                <a:solidFill>
                  <a:schemeClr val="accent2"/>
                </a:solidFill>
              </a:rPr>
              <a:t>внутрішнього аудиту ДМР</a:t>
            </a: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C25DE29C-1E38-4968-85D0-3A1B739F46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uk-UA" altLang="ru-RU"/>
          </a:p>
          <a:p>
            <a:pPr algn="ctr">
              <a:buFontTx/>
              <a:buNone/>
            </a:pPr>
            <a:endParaRPr lang="uk-UA" altLang="ru-RU"/>
          </a:p>
          <a:p>
            <a:pPr algn="ctr">
              <a:buFontTx/>
              <a:buNone/>
            </a:pPr>
            <a:endParaRPr lang="ru-RU" altLang="ru-RU" sz="3600">
              <a:solidFill>
                <a:schemeClr val="accent2"/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xmlns="" id="{B8C918A8-CE24-4DF0-B8E5-0B8AA1E8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6292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42402CD8-D7D5-4889-99AD-163E15E66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>
                <a:solidFill>
                  <a:schemeClr val="accent2"/>
                </a:solidFill>
              </a:rPr>
              <a:t>Відсутність документів, що визначають діяльність Управління АК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1F1EA05F-61BE-4F11-BA54-5320292D4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>
                <a:solidFill>
                  <a:srgbClr val="FF3300"/>
                </a:solidFill>
              </a:rPr>
              <a:t>Відсутні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endParaRPr lang="uk-UA" altLang="ru-RU"/>
          </a:p>
          <a:p>
            <a:r>
              <a:rPr lang="uk-UA" altLang="ru-RU"/>
              <a:t>Порядок планування та проведення внутрішніх аудитів, документування, реалізації їх результатів</a:t>
            </a:r>
            <a:r>
              <a:rPr lang="ru-RU" altLang="ru-RU"/>
              <a:t> </a:t>
            </a:r>
          </a:p>
          <a:p>
            <a:endParaRPr lang="ru-RU" altLang="ru-RU"/>
          </a:p>
          <a:p>
            <a:r>
              <a:rPr lang="uk-UA" altLang="ru-RU"/>
              <a:t>Декларація внутрішнього аудиту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AB0E707F-AF9A-4007-8A1F-089FFA6F6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>
                <a:solidFill>
                  <a:schemeClr val="accent2"/>
                </a:solidFill>
              </a:rPr>
              <a:t>Ключові нормативні документи, якими користується Управління АК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1BF1AD69-0F4F-401B-9E42-A62CC03E1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>
                <a:solidFill>
                  <a:srgbClr val="FF3300"/>
                </a:solidFill>
              </a:rPr>
              <a:t>В Положенні відсутнє посилання на:</a:t>
            </a:r>
            <a:r>
              <a:rPr lang="uk-UA" altLang="ru-RU"/>
              <a:t>  </a:t>
            </a:r>
          </a:p>
          <a:p>
            <a:r>
              <a:rPr lang="uk-UA" altLang="ru-RU"/>
              <a:t>Бюджетний   Кодексу   України, </a:t>
            </a:r>
          </a:p>
          <a:p>
            <a:r>
              <a:rPr lang="uk-UA" altLang="ru-RU"/>
              <a:t>Порядок здійснення внутрішнього аудиту та утворення підрозділів внутрішнього аудиту,  </a:t>
            </a:r>
          </a:p>
          <a:p>
            <a:r>
              <a:rPr lang="uk-UA" altLang="ru-RU"/>
              <a:t>Стандарти внутрішнього аудиту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F1B49EB-9483-443D-9D6F-EF4D90433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Нечітке визначення </a:t>
            </a:r>
            <a:br>
              <a:rPr lang="uk-UA" altLang="ru-RU" sz="4000">
                <a:solidFill>
                  <a:schemeClr val="accent2"/>
                </a:solidFill>
              </a:rPr>
            </a:br>
            <a:r>
              <a:rPr lang="uk-UA" altLang="ru-RU" sz="4000">
                <a:solidFill>
                  <a:schemeClr val="accent2"/>
                </a:solidFill>
              </a:rPr>
              <a:t>об’єктів аудиту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744DE391-18C7-42D1-8804-51FC984B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	</a:t>
            </a:r>
          </a:p>
          <a:p>
            <a:pPr>
              <a:buFontTx/>
              <a:buNone/>
            </a:pPr>
            <a:r>
              <a:rPr lang="uk-UA" altLang="ru-RU"/>
              <a:t>  </a:t>
            </a:r>
          </a:p>
          <a:p>
            <a:pPr>
              <a:buFontTx/>
              <a:buNone/>
            </a:pPr>
            <a:r>
              <a:rPr lang="uk-UA" altLang="ru-RU"/>
              <a:t>	</a:t>
            </a:r>
            <a:r>
              <a:rPr lang="uk-UA" altLang="ru-RU">
                <a:solidFill>
                  <a:srgbClr val="FF3300"/>
                </a:solidFill>
              </a:rPr>
              <a:t>Положення про Управліня АК не визначає чіткого переліку об’єктів внутрішнього аудиту</a:t>
            </a:r>
            <a:r>
              <a:rPr lang="ru-RU" altLang="ru-RU"/>
              <a:t> </a:t>
            </a:r>
            <a:endParaRPr lang="uk-UA" altLang="ru-RU"/>
          </a:p>
          <a:p>
            <a:pPr>
              <a:buFontTx/>
              <a:buNone/>
            </a:pPr>
            <a:r>
              <a:rPr lang="uk-UA" altLang="ru-RU"/>
              <a:t>	</a:t>
            </a:r>
          </a:p>
          <a:p>
            <a:pPr>
              <a:buFontTx/>
              <a:buNone/>
            </a:pPr>
            <a:r>
              <a:rPr lang="uk-UA" altLang="ru-RU"/>
              <a:t>	</a:t>
            </a:r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E43554D2-67B0-49F3-BFB4-9976E4130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/>
              <a:t/>
            </a:r>
            <a:br>
              <a:rPr lang="uk-UA" altLang="ru-RU" sz="3600"/>
            </a:br>
            <a:r>
              <a:rPr lang="uk-UA" altLang="ru-RU" sz="3600"/>
              <a:t>Підрозділ внутрішнього аудиту повинен проводити оцінку: </a:t>
            </a:r>
            <a:br>
              <a:rPr lang="uk-UA" altLang="ru-RU" sz="3600"/>
            </a:br>
            <a:endParaRPr lang="ru-RU" altLang="ru-RU" sz="36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3315DD9E-36B4-4D18-B63E-50BB9CAED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- ефективності функціонування системи внутрішнього контролю; </a:t>
            </a:r>
          </a:p>
          <a:p>
            <a:pPr>
              <a:buFontTx/>
              <a:buNone/>
            </a:pPr>
            <a:r>
              <a:rPr lang="uk-UA" altLang="ru-RU"/>
              <a:t>-  ступеня виконання і досягнення цілей, визначених у стратегічних та річних планах тощо </a:t>
            </a:r>
            <a:endParaRPr lang="ru-RU" altLang="ru-RU"/>
          </a:p>
          <a:p>
            <a:pPr>
              <a:buFontTx/>
              <a:buNone/>
            </a:pPr>
            <a:r>
              <a:rPr lang="uk-UA" altLang="ru-RU"/>
              <a:t> - ризиків, які  негативно  впливають  на  виконання  функцій  і завдань  державного   органу</a:t>
            </a:r>
            <a:r>
              <a:rPr lang="ru-RU" altLang="ru-RU"/>
              <a:t> </a:t>
            </a:r>
            <a:r>
              <a:rPr lang="ru-RU" altLang="ru-RU" b="1"/>
              <a:t>тощо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DAB4A054-5628-4400-88FC-EC54BC956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Функціонал відділів </a:t>
            </a:r>
            <a:br>
              <a:rPr lang="uk-UA" altLang="ru-RU" sz="4000">
                <a:solidFill>
                  <a:schemeClr val="accent2"/>
                </a:solidFill>
              </a:rPr>
            </a:br>
            <a:r>
              <a:rPr lang="uk-UA" altLang="ru-RU" sz="4000">
                <a:solidFill>
                  <a:schemeClr val="accent2"/>
                </a:solidFill>
              </a:rPr>
              <a:t>Управління АК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7B120D25-A6A6-4435-B920-2CA8D5F73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/>
              <a:t>відділ контролю</a:t>
            </a:r>
            <a:r>
              <a:rPr lang="ru-RU" altLang="ru-RU"/>
              <a:t> </a:t>
            </a:r>
          </a:p>
          <a:p>
            <a:r>
              <a:rPr lang="uk-UA" altLang="ru-RU"/>
              <a:t>відділ перевірок та аналітики</a:t>
            </a:r>
            <a:r>
              <a:rPr lang="ru-RU" altLang="ru-RU"/>
              <a:t> </a:t>
            </a:r>
          </a:p>
          <a:p>
            <a:r>
              <a:rPr lang="uk-UA" altLang="ru-RU"/>
              <a:t>відділ аудиту</a:t>
            </a:r>
            <a:r>
              <a:rPr lang="ru-RU" altLang="ru-RU"/>
              <a:t> 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   </a:t>
            </a:r>
            <a:r>
              <a:rPr lang="uk-UA" altLang="ru-RU">
                <a:solidFill>
                  <a:srgbClr val="FF3300"/>
                </a:solidFill>
              </a:rPr>
              <a:t>основні завдання відділів є практично ідентичними та у більшості пунктів текстуально однаковими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8DEBBA78-829C-4862-832E-1C1F395FC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Функціонал відділів </a:t>
            </a:r>
            <a:br>
              <a:rPr lang="uk-UA" altLang="ru-RU" sz="4000">
                <a:solidFill>
                  <a:schemeClr val="accent2"/>
                </a:solidFill>
              </a:rPr>
            </a:br>
            <a:r>
              <a:rPr lang="uk-UA" altLang="ru-RU" sz="4000">
                <a:solidFill>
                  <a:schemeClr val="accent2"/>
                </a:solidFill>
              </a:rPr>
              <a:t>Управління АК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B9C15E89-76F9-4695-8717-EF006EB3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>
                <a:solidFill>
                  <a:srgbClr val="FF3300"/>
                </a:solidFill>
              </a:rPr>
              <a:t>Не має розподілу за законодавчо визначеним сферами застосування внутрішнього аудиту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 b="1"/>
              <a:t>Аудит ефективності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r>
              <a:rPr lang="uk-UA" altLang="ru-RU" b="1"/>
              <a:t>Фінансовий аудит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r>
              <a:rPr lang="uk-UA" altLang="ru-RU" b="1"/>
              <a:t>Аудит відповідності</a:t>
            </a:r>
            <a:r>
              <a:rPr lang="uk-UA" altLang="ru-RU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F24C493B-4E40-43A6-9CA4-214667CD0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Підпорядкування комунальних підприємств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70C61097-C7F6-4A43-9B3B-FE1E34D73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Управлінню АК підпорядковані </a:t>
            </a:r>
          </a:p>
          <a:p>
            <a:r>
              <a:rPr lang="uk-UA" altLang="ru-RU"/>
              <a:t>	</a:t>
            </a:r>
            <a:r>
              <a:rPr lang="uk-UA" altLang="ru-RU" sz="3000"/>
              <a:t>КП «Міська залізнична вітка» ДМР </a:t>
            </a:r>
          </a:p>
          <a:p>
            <a:r>
              <a:rPr lang="uk-UA" altLang="ru-RU" sz="3000"/>
              <a:t>	КП «Шкільне харчування Бабушкінського району «Школьник» ДМР</a:t>
            </a:r>
            <a:r>
              <a:rPr lang="ru-RU" altLang="ru-RU" sz="3000"/>
              <a:t> </a:t>
            </a:r>
          </a:p>
          <a:p>
            <a:pPr>
              <a:buFontTx/>
              <a:buNone/>
            </a:pPr>
            <a:endParaRPr lang="uk-UA" altLang="ru-RU" sz="3000"/>
          </a:p>
          <a:p>
            <a:pPr>
              <a:buFontTx/>
              <a:buNone/>
            </a:pPr>
            <a:r>
              <a:rPr lang="uk-UA" altLang="ru-RU" sz="2600">
                <a:solidFill>
                  <a:srgbClr val="FF3300"/>
                </a:solidFill>
              </a:rPr>
              <a:t>Порушення принципу функціональної незалежності</a:t>
            </a:r>
            <a:r>
              <a:rPr lang="uk-UA" altLang="ru-RU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08D3C94B-AE16-4BE7-8F67-07E8769D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>
                <a:solidFill>
                  <a:schemeClr val="accent2"/>
                </a:solidFill>
              </a:rPr>
              <a:t>Планування діяльності</a:t>
            </a:r>
            <a:r>
              <a:rPr lang="uk-UA" altLang="ru-RU"/>
              <a:t>  </a:t>
            </a:r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53FB9C7A-1341-4DC8-A0E4-7D920618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Відсутність </a:t>
            </a:r>
          </a:p>
          <a:p>
            <a:pPr>
              <a:buFontTx/>
              <a:buNone/>
            </a:pPr>
            <a:r>
              <a:rPr lang="uk-UA" altLang="ru-RU">
                <a:solidFill>
                  <a:schemeClr val="accent2"/>
                </a:solidFill>
              </a:rPr>
              <a:t>стратегічного плану</a:t>
            </a:r>
            <a:r>
              <a:rPr lang="uk-UA" altLang="ru-RU"/>
              <a:t> (на три роки)</a:t>
            </a:r>
          </a:p>
          <a:p>
            <a:pPr>
              <a:buFontTx/>
              <a:buNone/>
            </a:pPr>
            <a:r>
              <a:rPr lang="uk-UA" altLang="ru-RU">
                <a:solidFill>
                  <a:schemeClr val="accent2"/>
                </a:solidFill>
              </a:rPr>
              <a:t>операційного плану</a:t>
            </a:r>
            <a:r>
              <a:rPr lang="uk-UA" altLang="ru-RU"/>
              <a:t> (на один рік) 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   Планування проводиться на кожні півроку та не визначає відповідальні структурні підрозділи управління</a:t>
            </a:r>
            <a:r>
              <a:rPr lang="ru-RU" altLang="ru-RU"/>
              <a:t> </a:t>
            </a:r>
            <a:r>
              <a:rPr lang="uk-UA" altLang="ru-RU"/>
              <a:t> </a:t>
            </a:r>
          </a:p>
          <a:p>
            <a:pPr>
              <a:buFontTx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57BB7A6A-00A0-4BD8-BB26-8D1C934D0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Публічне звітування за 2018 рік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2D89D58C-14B8-47D2-AA41-3DC257EFE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>
                <a:solidFill>
                  <a:srgbClr val="FF3300"/>
                </a:solidFill>
              </a:rPr>
              <a:t>   Звіт не містить інформації про діяльність Управління АК на підставі якої можна було б скласти уяву про результативність</a:t>
            </a:r>
            <a:r>
              <a:rPr lang="uk-UA" altLang="ru-RU"/>
              <a:t> </a:t>
            </a:r>
          </a:p>
          <a:p>
            <a:pPr algn="ctr">
              <a:buFontTx/>
              <a:buNone/>
            </a:pPr>
            <a:endParaRPr lang="uk-UA" altLang="ru-RU"/>
          </a:p>
          <a:p>
            <a:pPr algn="ctr">
              <a:buFontTx/>
              <a:buNone/>
            </a:pPr>
            <a:r>
              <a:rPr lang="uk-UA" altLang="ru-RU"/>
              <a:t>(</a:t>
            </a:r>
            <a:r>
              <a:rPr lang="uk-UA" altLang="ru-RU">
                <a:solidFill>
                  <a:schemeClr val="accent2"/>
                </a:solidFill>
              </a:rPr>
              <a:t>9 перевірок</a:t>
            </a:r>
            <a:r>
              <a:rPr lang="uk-UA" altLang="ru-RU"/>
              <a:t> – не має інформації про підсумки, відсутнія </a:t>
            </a:r>
            <a:r>
              <a:rPr lang="uk-UA" altLang="ru-RU" u="sng"/>
              <a:t>кількісна</a:t>
            </a:r>
            <a:r>
              <a:rPr lang="uk-UA" altLang="ru-RU"/>
              <a:t> інформація по іншим заходам аудиту/контролю)  </a:t>
            </a:r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F9BC656D-5E2F-4EC9-8B53-934A5C0A2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/>
            </a:r>
            <a:br>
              <a:rPr lang="uk-UA" altLang="ru-RU" sz="4000"/>
            </a:br>
            <a:r>
              <a:rPr lang="uk-UA" altLang="ru-RU" sz="4000">
                <a:solidFill>
                  <a:schemeClr val="accent2"/>
                </a:solidFill>
              </a:rPr>
              <a:t>Предмети громадських експертиз</a:t>
            </a:r>
            <a:r>
              <a:rPr lang="uk-UA" altLang="ru-RU" sz="4000"/>
              <a:t> </a:t>
            </a:r>
            <a:br>
              <a:rPr lang="uk-UA" altLang="ru-RU" sz="4000"/>
            </a:br>
            <a:endParaRPr lang="ru-RU" altLang="ru-RU" sz="40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BC3C428-4A82-467F-8CAD-1F379E1D4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/>
              <a:t>Діяльність виконавчих органів Дніпровської міської ради щодо запровадження внутрішнього контролю</a:t>
            </a:r>
            <a:r>
              <a:rPr lang="ru-RU" altLang="ru-RU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uk-UA" altLang="ru-RU"/>
              <a:t>Діяльність спеціально створеного для виконання функцій внутрішнього аудиту виконавчого органу Дніпровської міської ради</a:t>
            </a:r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xmlns="" id="{85FE913B-4E4B-4C33-BFDF-2565B849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CFA526EB-C16C-4C97-A82C-555B3AFF5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641475"/>
          </a:xfrm>
        </p:spPr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Чи є матеріали перевірок Управління АК публічною інформацією ?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DBBBF63C-C798-4687-A10F-D70C552FB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endParaRPr lang="uk-UA" altLang="ru-RU"/>
          </a:p>
          <a:p>
            <a:pPr algn="ctr">
              <a:buFontTx/>
              <a:buNone/>
            </a:pPr>
            <a:r>
              <a:rPr lang="uk-UA" altLang="ru-RU" sz="3600">
                <a:solidFill>
                  <a:srgbClr val="FF3300"/>
                </a:solidFill>
              </a:rPr>
              <a:t>У наданні матеріалів перевірок на запити на публічну інформацію відмовлено</a:t>
            </a:r>
            <a:r>
              <a:rPr lang="uk-UA" altLang="ru-RU" sz="3600"/>
              <a:t>  </a:t>
            </a:r>
            <a:endParaRPr lang="ru-RU" altLang="ru-RU"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0720132E-158A-48E9-94BB-D47A5047C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Система ВК и ВА ДМР </a:t>
            </a:r>
            <a:br>
              <a:rPr lang="uk-UA" altLang="ru-RU" sz="4000">
                <a:solidFill>
                  <a:schemeClr val="accent2"/>
                </a:solidFill>
              </a:rPr>
            </a:br>
            <a:r>
              <a:rPr lang="uk-UA" altLang="ru-RU" sz="4000">
                <a:solidFill>
                  <a:schemeClr val="accent2"/>
                </a:solidFill>
              </a:rPr>
              <a:t>є недосконалою</a:t>
            </a:r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6D0E038D-90DE-4C12-B55B-2C4F77B9B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 algn="ctr">
              <a:buFontTx/>
              <a:buNone/>
            </a:pPr>
            <a:r>
              <a:rPr lang="uk-UA" altLang="ru-RU"/>
              <a:t>	Висновок констатовано  у 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	Звіті Східного офісу Держаудитслужби про результати державного фінансового аудиту виконання бюджету міста Дніпра за 2014-2017 роки від 23.03.2018р. №08-21/3</a:t>
            </a:r>
            <a:r>
              <a:rPr lang="ru-RU" altLang="ru-RU"/>
              <a:t> </a:t>
            </a:r>
          </a:p>
          <a:p>
            <a:pPr>
              <a:buFontTx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E56F32E0-7F9D-4295-826F-8B24113DD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Пропозиції громадської експертизи у сфері ВА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5A4844B9-8286-4EF5-97FD-006F9B86F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2800"/>
              <a:t>Прийняти необхідні внутрішні документи</a:t>
            </a:r>
          </a:p>
          <a:p>
            <a:r>
              <a:rPr lang="uk-UA" altLang="ru-RU" sz="2800"/>
              <a:t>Визначити Управлінню функції тільки ВА</a:t>
            </a:r>
          </a:p>
          <a:p>
            <a:r>
              <a:rPr lang="uk-UA" altLang="ru-RU" sz="2800"/>
              <a:t>Переглянути структуру відділів</a:t>
            </a:r>
          </a:p>
          <a:p>
            <a:r>
              <a:rPr lang="uk-UA" altLang="ru-RU" sz="2800"/>
              <a:t>Скласти стратегічний та оперативний план </a:t>
            </a:r>
          </a:p>
          <a:p>
            <a:r>
              <a:rPr lang="uk-UA" altLang="ru-RU" sz="2800"/>
              <a:t>Змістовне наповнення публічних звітів </a:t>
            </a:r>
          </a:p>
          <a:p>
            <a:r>
              <a:rPr lang="uk-UA" altLang="ru-RU" sz="2800"/>
              <a:t>Відкритість інформації про аудити </a:t>
            </a:r>
          </a:p>
          <a:p>
            <a:r>
              <a:rPr lang="uk-UA" altLang="ru-RU" sz="2800"/>
              <a:t>Орієнтація на аудит суб’єктів із найбільшими ризиками       </a:t>
            </a:r>
            <a:endParaRPr lang="ru-RU" altLang="ru-RU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>
            <a:extLst>
              <a:ext uri="{FF2B5EF4-FFF2-40B4-BE49-F238E27FC236}">
                <a16:creationId xmlns:a16="http://schemas.microsoft.com/office/drawing/2014/main" xmlns="" id="{C41A178A-AEBC-4C33-8F0C-A5F50ACEB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xmlns="" id="{54EE06FD-B3A3-4D48-8FB2-8479AC25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200900" cy="64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9E0E3E70-8F64-4EF2-8339-78CB8F759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82925"/>
          </a:xfrm>
        </p:spPr>
        <p:txBody>
          <a:bodyPr/>
          <a:lstStyle/>
          <a:p>
            <a:r>
              <a:rPr lang="uk-UA" altLang="ru-RU">
                <a:solidFill>
                  <a:schemeClr val="accent2"/>
                </a:solidFill>
              </a:rPr>
              <a:t>Висновки громадської експетизи щодо стану внутрішнього контролю</a:t>
            </a:r>
            <a:br>
              <a:rPr lang="uk-UA" altLang="ru-RU">
                <a:solidFill>
                  <a:schemeClr val="accent2"/>
                </a:solidFill>
              </a:rPr>
            </a:br>
            <a:r>
              <a:rPr lang="uk-UA" altLang="ru-RU">
                <a:solidFill>
                  <a:schemeClr val="accent2"/>
                </a:solidFill>
              </a:rPr>
              <a:t>ГРБК ДМР</a:t>
            </a:r>
            <a:r>
              <a:rPr lang="ru-RU" altLang="ru-RU">
                <a:solidFill>
                  <a:schemeClr val="accent2"/>
                </a:solidFill>
              </a:rPr>
              <a:t/>
            </a:r>
            <a:br>
              <a:rPr lang="ru-RU" altLang="ru-RU">
                <a:solidFill>
                  <a:schemeClr val="accent2"/>
                </a:solidFill>
              </a:rPr>
            </a:b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933C875D-8517-453B-8B1B-6BBA9DCC3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endParaRPr lang="uk-UA" altLang="ru-RU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xmlns="" id="{0CAE3507-EA94-472A-AF64-503A25C2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56292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2C81E7EF-32B9-4366-969E-8474B94C0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Запровадження внутрішнього контролю ДМР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F0FCE49-0395-477B-982B-BDCE81AD9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/>
              <a:t>	Здійснення внутрішнього контролю по ваідношенню до головних розпорядників бюджетних коштів  </a:t>
            </a:r>
            <a:r>
              <a:rPr lang="uk-UA" altLang="ru-RU" u="sng"/>
              <a:t>покладено</a:t>
            </a:r>
            <a:r>
              <a:rPr lang="uk-UA" altLang="ru-RU"/>
              <a:t> на Управління аудиту та контролю (створено відділ контролю)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 sz="2000"/>
              <a:t>      п.2.2 Положення “Про Управління аудиту та контролю ДМР”</a:t>
            </a:r>
            <a:r>
              <a:rPr lang="uk-UA" altLang="ru-RU"/>
              <a:t>  </a:t>
            </a:r>
            <a:r>
              <a:rPr lang="uk-UA" altLang="ru-RU">
                <a:latin typeface="Times New Roman" panose="02020603050405020304" pitchFamily="18" charset="0"/>
              </a:rPr>
              <a:t>  </a:t>
            </a: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10057FF2-8F75-40E4-90AE-CC67654EC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uk-UA" altLang="ru-RU" sz="3200">
                <a:solidFill>
                  <a:schemeClr val="accent2"/>
                </a:solidFill>
              </a:rPr>
              <a:t>Унормування процедури внутрішнього контролю</a:t>
            </a:r>
            <a:r>
              <a:rPr lang="uk-UA" altLang="ru-RU">
                <a:solidFill>
                  <a:schemeClr val="accent2"/>
                </a:solidFill>
              </a:rPr>
              <a:t> </a:t>
            </a:r>
            <a:r>
              <a:rPr lang="uk-UA" altLang="ru-RU" sz="3200">
                <a:solidFill>
                  <a:schemeClr val="accent2"/>
                </a:solidFill>
              </a:rPr>
              <a:t>ГРБК ДМР</a:t>
            </a:r>
            <a:endParaRPr lang="ru-RU" altLang="ru-RU" sz="3200">
              <a:solidFill>
                <a:schemeClr val="accent2"/>
              </a:solidFill>
            </a:endParaRPr>
          </a:p>
        </p:txBody>
      </p:sp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xmlns="" id="{AF10095A-6721-4DE8-AE25-08A40943205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1470025"/>
          <a:ext cx="9144000" cy="4702175"/>
        </p:xfrm>
        <a:graphic>
          <a:graphicData uri="http://schemas.openxmlformats.org/presentationml/2006/ole">
            <p:oleObj spid="_x0000_s9225" name="Диаграмма" r:id="rId3" imgW="5315051" imgH="273378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F135399A-E88B-4E72-8FE9-4F6CC5020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3445FE7D-0898-4815-941F-6D86B168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	заходами контролю є сукупність запроваджених в установі управлінських дій, які здійснюються керівництвом усіх рівнів та працівниками </a:t>
            </a:r>
            <a:r>
              <a:rPr lang="uk-UA" altLang="ru-RU" u="sng"/>
              <a:t>для впливу на ризики</a:t>
            </a:r>
            <a:r>
              <a:rPr lang="uk-UA" altLang="ru-RU"/>
              <a:t> з метою досягнення мети та стратегічних цілей установи.</a:t>
            </a:r>
          </a:p>
          <a:p>
            <a:pPr>
              <a:buFontTx/>
              <a:buNone/>
            </a:pPr>
            <a:endParaRPr lang="uk-UA" altLang="ru-RU"/>
          </a:p>
          <a:p>
            <a:pPr>
              <a:buFontTx/>
              <a:buNone/>
            </a:pPr>
            <a:r>
              <a:rPr lang="uk-UA" altLang="ru-RU" sz="1800"/>
              <a:t>п.4.1 «Методичних рекомендацій з організації внутрішнього контролю розпорядниками бюджетних коштів у своїх закладах та у підвідомчих бюджетних установах» </a:t>
            </a: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5BFDA52-C4C8-443F-95A0-D76FB0979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endParaRPr lang="ru-RU" altLang="ru-RU" sz="32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E97E30D-B8AE-4D70-AF69-8D2F65DAC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7848600" cy="3849688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/>
              <a:t>   </a:t>
            </a:r>
            <a:r>
              <a:rPr lang="uk-UA" altLang="ru-RU" sz="3600">
                <a:solidFill>
                  <a:srgbClr val="FF3300"/>
                </a:solidFill>
              </a:rPr>
              <a:t>	Жоден з головних розпорядників бюджетних коштів ДМР, які запровадили положення про ВК,  не визначив ризики у своїй діяльності</a:t>
            </a:r>
            <a:r>
              <a:rPr lang="uk-UA" altLang="ru-RU"/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508C0E-2885-4D91-8C70-12B49E178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>
                <a:solidFill>
                  <a:schemeClr val="accent2"/>
                </a:solidFill>
              </a:rPr>
              <a:t>Пропозиції громадської експертизи у сфері ВК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87D01E60-C4F4-4565-9B50-88F9925EE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/>
              <a:t>Чітко розмежувати діяльність із внутрішнього аудиту та внутрішнього контролю</a:t>
            </a:r>
            <a:r>
              <a:rPr lang="uk-UA" altLang="ru-RU"/>
              <a:t> </a:t>
            </a:r>
          </a:p>
          <a:p>
            <a:pPr>
              <a:lnSpc>
                <a:spcPct val="90000"/>
              </a:lnSpc>
            </a:pPr>
            <a:r>
              <a:rPr lang="uk-UA" altLang="ru-RU" sz="2400"/>
              <a:t>Визначити єдиний порядок (стандарт) запровадження (імплементації) системи внутрішнього контролю</a:t>
            </a:r>
            <a:r>
              <a:rPr lang="ru-RU" altLang="ru-RU" sz="2400"/>
              <a:t> в усіх ГРБК ДМР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Зобов’язати ГРБК ДМР прийняти усі необхідні документи у сфері ВК, у тому числі ідентифікувати ризики власної діяльності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Проводити регулярне навчання посадових осіб ГРБК у сфері ВК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Включити інформацію про стан ВК до публічних звітів ГРБК, оприлюднити ідентифіковані ризики ГРБК   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>
            <a:extLst>
              <a:ext uri="{FF2B5EF4-FFF2-40B4-BE49-F238E27FC236}">
                <a16:creationId xmlns:a16="http://schemas.microsoft.com/office/drawing/2014/main" xmlns="" id="{E5AB5A61-92E0-4DE1-80DA-47EC672B7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xmlns="" id="{36903ACE-01CE-4FAA-9761-42DDAC8C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44563"/>
            <a:ext cx="828198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405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Диаграмма</vt:lpstr>
      <vt:lpstr> Проблеми впровадження системи внутрішнього контролю та внутрішнього аудиту для місцевого самоврядування </vt:lpstr>
      <vt:lpstr> Предмети громадських експертиз  </vt:lpstr>
      <vt:lpstr>Висновки громадської експетизи щодо стану внутрішнього контролю ГРБК ДМР </vt:lpstr>
      <vt:lpstr>Запровадження внутрішнього контролю ДМР</vt:lpstr>
      <vt:lpstr>Унормування процедури внутрішнього контролю ГРБК ДМР</vt:lpstr>
      <vt:lpstr>Слайд 6</vt:lpstr>
      <vt:lpstr>Слайд 7</vt:lpstr>
      <vt:lpstr>Пропозиції громадської експертизи у сфері ВК</vt:lpstr>
      <vt:lpstr>Слайд 9</vt:lpstr>
      <vt:lpstr>Висновки громадської експетизищодо стану  внутрішнього аудиту ДМР</vt:lpstr>
      <vt:lpstr>Відсутність документів, що визначають діяльність Управління АК </vt:lpstr>
      <vt:lpstr>Ключові нормативні документи, якими користується Управління АК</vt:lpstr>
      <vt:lpstr>Нечітке визначення  об’єктів аудиту </vt:lpstr>
      <vt:lpstr> Підрозділ внутрішнього аудиту повинен проводити оцінку:  </vt:lpstr>
      <vt:lpstr>Функціонал відділів  Управління АК</vt:lpstr>
      <vt:lpstr>Функціонал відділів  Управління АК</vt:lpstr>
      <vt:lpstr>Підпорядкування комунальних підприємств </vt:lpstr>
      <vt:lpstr>Планування діяльності  </vt:lpstr>
      <vt:lpstr>Публічне звітування за 2018 рік </vt:lpstr>
      <vt:lpstr>Слайд 20</vt:lpstr>
      <vt:lpstr>Чи є матеріали перевірок Управління АК публічною інформацією ? </vt:lpstr>
      <vt:lpstr>Система ВК и ВА ДМР  є недосконалою </vt:lpstr>
      <vt:lpstr>Пропозиції громадської експертизи у сфері ВА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впровадження системи внутрішнього контролю та внутрішнього аудиту для місцевого самоврядування</dc:title>
  <dc:creator>User</dc:creator>
  <cp:lastModifiedBy>Пользователь</cp:lastModifiedBy>
  <cp:revision>9</cp:revision>
  <dcterms:created xsi:type="dcterms:W3CDTF">2019-11-27T04:35:12Z</dcterms:created>
  <dcterms:modified xsi:type="dcterms:W3CDTF">2019-12-02T07:37:26Z</dcterms:modified>
</cp:coreProperties>
</file>