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70" r:id="rId15"/>
    <p:sldId id="271" r:id="rId16"/>
    <p:sldId id="274" r:id="rId17"/>
    <p:sldId id="272" r:id="rId18"/>
    <p:sldId id="275" r:id="rId19"/>
    <p:sldId id="273" r:id="rId20"/>
    <p:sldId id="276" r:id="rId21"/>
    <p:sldId id="277" r:id="rId22"/>
    <p:sldId id="279" r:id="rId23"/>
    <p:sldId id="280" r:id="rId24"/>
    <p:sldId id="281" r:id="rId25"/>
    <p:sldId id="282" r:id="rId26"/>
    <p:sldId id="284" r:id="rId27"/>
    <p:sldId id="286" r:id="rId28"/>
    <p:sldId id="287" r:id="rId29"/>
    <p:sldId id="278" r:id="rId30"/>
    <p:sldId id="288" r:id="rId31"/>
    <p:sldId id="290" r:id="rId32"/>
    <p:sldId id="289" r:id="rId33"/>
    <p:sldId id="291" r:id="rId34"/>
    <p:sldId id="292" r:id="rId35"/>
    <p:sldId id="294" r:id="rId36"/>
    <p:sldId id="295" r:id="rId37"/>
    <p:sldId id="296" r:id="rId38"/>
    <p:sldId id="297" r:id="rId39"/>
    <p:sldId id="298" r:id="rId40"/>
    <p:sldId id="299" r:id="rId41"/>
    <p:sldId id="300" r:id="rId42"/>
    <p:sldId id="301" r:id="rId43"/>
    <p:sldId id="302" r:id="rId44"/>
    <p:sldId id="303" r:id="rId45"/>
    <p:sldId id="304" r:id="rId46"/>
    <p:sldId id="305" r:id="rId4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D:\TZ\&#1055;&#1088;&#1086;&#1077;&#1082;&#1090;&#1099;&#1060;&#1056;&#1043;&#1053;2003-08\&#1058;&#1077;&#1082;&#1091;&#1097;&#1080;&#1077;\&#1041;&#1088;&#1080;&#1090;&#1072;&#1085;&#1080;&#1103;%20&#1074;&#1085;&#1091;&#1090;&#1088;&#1077;&#1085;&#1085;&#1080;&#1081;%20&#1082;&#1086;&#1085;&#1090;&#1088;&#1086;&#1083;&#1100;\&#1040;&#1076;&#1074;&#1086;&#1082;&#1072;&#1089;&#1080;\&#1054;&#1044;&#1040;-%20&#1072;&#1091;&#1076;&#1080;&#1090;%20&#1055;&#1041;&#1055;\&#1043;&#1086;&#1090;&#1086;&#1074;&#1099;&#1077;%20&#1076;&#1086;&#1082;&#1091;&#1084;&#1077;&#1085;&#1090;&#1099;\&#1047;&#1074;&#1110;&#1090;\&#1089;&#1074;&#1086;&#1076;&#1085;&#1072;&#1103;%20&#1087;&#1086;&#1088;&#1080;&#1074;&#1085;&#1103;&#1083;&#1100;&#1085;&#1080;&#1081;%20&#1072;&#1085;&#1072;&#1083;&#1080;&#1079;.xls"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ru-RU"/>
  <c:style val="7"/>
  <c:chart>
    <c:title>
      <c:tx>
        <c:rich>
          <a:bodyPr/>
          <a:lstStyle/>
          <a:p>
            <a:pPr algn="ctr">
              <a:defRPr sz="1500"/>
            </a:pPr>
            <a:r>
              <a:rPr lang="ru-RU" sz="1500" dirty="0" err="1"/>
              <a:t>Зведений</a:t>
            </a:r>
            <a:r>
              <a:rPr lang="ru-RU" sz="1500" dirty="0"/>
              <a:t> </a:t>
            </a:r>
            <a:r>
              <a:rPr lang="ru-RU" sz="1500" dirty="0" err="1"/>
              <a:t>порівняльний</a:t>
            </a:r>
            <a:r>
              <a:rPr lang="ru-RU" sz="1500" dirty="0"/>
              <a:t> </a:t>
            </a:r>
            <a:r>
              <a:rPr lang="ru-RU" sz="1500" dirty="0" err="1"/>
              <a:t>аналіз</a:t>
            </a:r>
            <a:r>
              <a:rPr lang="ru-RU" sz="1500" dirty="0"/>
              <a:t> </a:t>
            </a:r>
            <a:r>
              <a:rPr lang="ru-RU" sz="1500" dirty="0" err="1"/>
              <a:t>ефективності</a:t>
            </a:r>
            <a:r>
              <a:rPr lang="ru-RU" sz="1500" dirty="0"/>
              <a:t> </a:t>
            </a:r>
            <a:r>
              <a:rPr lang="ru-RU" sz="1500" dirty="0" err="1"/>
              <a:t>виконання</a:t>
            </a:r>
            <a:r>
              <a:rPr lang="ru-RU" sz="1500" dirty="0"/>
              <a:t> </a:t>
            </a:r>
            <a:r>
              <a:rPr lang="ru-RU" sz="1500" dirty="0" err="1"/>
              <a:t>паспортів</a:t>
            </a:r>
            <a:r>
              <a:rPr lang="ru-RU" sz="1500" dirty="0"/>
              <a:t> </a:t>
            </a:r>
            <a:r>
              <a:rPr lang="ru-RU" sz="1500" dirty="0" err="1"/>
              <a:t>бюджетних</a:t>
            </a:r>
            <a:r>
              <a:rPr lang="ru-RU" sz="1500" dirty="0"/>
              <a:t> </a:t>
            </a:r>
            <a:r>
              <a:rPr lang="ru-RU" sz="1500" dirty="0" err="1"/>
              <a:t>програм</a:t>
            </a:r>
            <a:r>
              <a:rPr lang="ru-RU" sz="1500" dirty="0"/>
              <a:t> за 2018р по </a:t>
            </a:r>
            <a:r>
              <a:rPr lang="ru-RU" sz="1500" dirty="0" err="1"/>
              <a:t>підрозділах</a:t>
            </a:r>
            <a:r>
              <a:rPr lang="ru-RU" sz="1500" dirty="0"/>
              <a:t> </a:t>
            </a:r>
            <a:r>
              <a:rPr lang="ru-RU" sz="1500" dirty="0" err="1"/>
              <a:t>Миколаївської</a:t>
            </a:r>
            <a:r>
              <a:rPr lang="ru-RU" sz="1500" dirty="0"/>
              <a:t> </a:t>
            </a:r>
            <a:r>
              <a:rPr lang="ru-RU" sz="1500" dirty="0" err="1"/>
              <a:t>облдержадміністрації</a:t>
            </a:r>
            <a:r>
              <a:rPr lang="ru-RU" sz="1500" dirty="0"/>
              <a:t> , </a:t>
            </a:r>
            <a:r>
              <a:rPr lang="ru-RU" sz="1500" dirty="0" err="1"/>
              <a:t>що</a:t>
            </a:r>
            <a:r>
              <a:rPr lang="ru-RU" sz="1500" dirty="0"/>
              <a:t> </a:t>
            </a:r>
            <a:r>
              <a:rPr lang="ru-RU" sz="1500" dirty="0" err="1"/>
              <a:t>були</a:t>
            </a:r>
            <a:r>
              <a:rPr lang="ru-RU" sz="1500" dirty="0"/>
              <a:t> </a:t>
            </a:r>
            <a:r>
              <a:rPr lang="ru-RU" sz="1500" dirty="0" err="1"/>
              <a:t>визначені</a:t>
            </a:r>
            <a:r>
              <a:rPr lang="ru-RU" sz="1500" dirty="0"/>
              <a:t> ГРБК та </a:t>
            </a:r>
            <a:r>
              <a:rPr lang="ru-RU" sz="1500" dirty="0" err="1"/>
              <a:t>внутрішнім</a:t>
            </a:r>
            <a:r>
              <a:rPr lang="ru-RU" sz="1500" dirty="0"/>
              <a:t> аудитом</a:t>
            </a:r>
          </a:p>
        </c:rich>
      </c:tx>
      <c:layout>
        <c:manualLayout>
          <c:xMode val="edge"/>
          <c:yMode val="edge"/>
          <c:x val="0.11474464129483815"/>
          <c:y val="1.8917209250308424E-2"/>
        </c:manualLayout>
      </c:layout>
    </c:title>
    <c:plotArea>
      <c:layout/>
      <c:barChart>
        <c:barDir val="bar"/>
        <c:grouping val="clustered"/>
        <c:ser>
          <c:idx val="0"/>
          <c:order val="0"/>
          <c:tx>
            <c:strRef>
              <c:f>Лист1!$C$4</c:f>
              <c:strCache>
                <c:ptCount val="1"/>
                <c:pt idx="0">
                  <c:v>ГРБК</c:v>
                </c:pt>
              </c:strCache>
            </c:strRef>
          </c:tx>
          <c:dLbls>
            <c:txPr>
              <a:bodyPr/>
              <a:lstStyle/>
              <a:p>
                <a:pPr>
                  <a:defRPr sz="1400"/>
                </a:pPr>
                <a:endParaRPr lang="ru-RU"/>
              </a:p>
            </c:txPr>
            <c:showVal val="1"/>
          </c:dLbls>
          <c:cat>
            <c:strRef>
              <c:f>Лист1!$B$5:$B$21</c:f>
              <c:strCache>
                <c:ptCount val="17"/>
                <c:pt idx="0">
                  <c:v>Облдержадміністрація</c:v>
                </c:pt>
                <c:pt idx="1">
                  <c:v>Управління капітального будівництва </c:v>
                </c:pt>
                <c:pt idx="2">
                  <c:v>Департамент агропромисловго розвитку </c:v>
                </c:pt>
                <c:pt idx="3">
                  <c:v>Департамент екології та природних ресурсів </c:v>
                </c:pt>
                <c:pt idx="4">
                  <c:v>Департамент економічного розвитку та регіональної політики </c:v>
                </c:pt>
                <c:pt idx="5">
                  <c:v>Управління охорони здоров'я </c:v>
                </c:pt>
                <c:pt idx="6">
                  <c:v>Департамент соціального захисту населення</c:v>
                </c:pt>
                <c:pt idx="7">
                  <c:v>Управління культури, національностей та релігій </c:v>
                </c:pt>
                <c:pt idx="8">
                  <c:v>Управління з питань молоді та спорту</c:v>
                </c:pt>
                <c:pt idx="9">
                  <c:v>Служба у справах дітей</c:v>
                </c:pt>
                <c:pt idx="10">
                  <c:v>Управління містобудування та архітектури облдержадміністрації </c:v>
                </c:pt>
                <c:pt idx="11">
                  <c:v>Управління інфраструктури облдержадміністрації</c:v>
                </c:pt>
                <c:pt idx="12">
                  <c:v>Управління житлово-комунального господарства облдержадміністрації </c:v>
                </c:pt>
                <c:pt idx="13">
                  <c:v>Управління інформаційної діяльності та комунікацій з громадскістю </c:v>
                </c:pt>
                <c:pt idx="14">
                  <c:v>Управління з питань цивільного захисту </c:v>
                </c:pt>
                <c:pt idx="15">
                  <c:v>Департамент освіти і науки</c:v>
                </c:pt>
                <c:pt idx="16">
                  <c:v>ЗАГАЛЬНИЙ ПО МОДА</c:v>
                </c:pt>
              </c:strCache>
            </c:strRef>
          </c:cat>
          <c:val>
            <c:numRef>
              <c:f>Лист1!$C$5:$C$21</c:f>
              <c:numCache>
                <c:formatCode>General</c:formatCode>
                <c:ptCount val="17"/>
                <c:pt idx="0">
                  <c:v>200</c:v>
                </c:pt>
                <c:pt idx="1">
                  <c:v>169</c:v>
                </c:pt>
                <c:pt idx="2">
                  <c:v>235</c:v>
                </c:pt>
                <c:pt idx="3">
                  <c:v>199</c:v>
                </c:pt>
                <c:pt idx="4">
                  <c:v>217</c:v>
                </c:pt>
                <c:pt idx="5">
                  <c:v>216</c:v>
                </c:pt>
                <c:pt idx="6">
                  <c:v>266</c:v>
                </c:pt>
                <c:pt idx="7">
                  <c:v>248</c:v>
                </c:pt>
                <c:pt idx="8">
                  <c:v>310</c:v>
                </c:pt>
                <c:pt idx="9">
                  <c:v>230</c:v>
                </c:pt>
                <c:pt idx="11">
                  <c:v>0</c:v>
                </c:pt>
                <c:pt idx="12">
                  <c:v>84</c:v>
                </c:pt>
                <c:pt idx="13">
                  <c:v>190</c:v>
                </c:pt>
                <c:pt idx="14">
                  <c:v>303</c:v>
                </c:pt>
                <c:pt idx="15">
                  <c:v>215</c:v>
                </c:pt>
                <c:pt idx="16" formatCode="0">
                  <c:v>220.14285714285714</c:v>
                </c:pt>
              </c:numCache>
            </c:numRef>
          </c:val>
        </c:ser>
        <c:ser>
          <c:idx val="1"/>
          <c:order val="1"/>
          <c:tx>
            <c:strRef>
              <c:f>Лист1!$D$4</c:f>
              <c:strCache>
                <c:ptCount val="1"/>
                <c:pt idx="0">
                  <c:v>ВА</c:v>
                </c:pt>
              </c:strCache>
            </c:strRef>
          </c:tx>
          <c:dLbls>
            <c:txPr>
              <a:bodyPr/>
              <a:lstStyle/>
              <a:p>
                <a:pPr>
                  <a:defRPr sz="1400"/>
                </a:pPr>
                <a:endParaRPr lang="ru-RU"/>
              </a:p>
            </c:txPr>
            <c:showVal val="1"/>
          </c:dLbls>
          <c:cat>
            <c:strRef>
              <c:f>Лист1!$B$5:$B$21</c:f>
              <c:strCache>
                <c:ptCount val="17"/>
                <c:pt idx="0">
                  <c:v>Облдержадміністрація</c:v>
                </c:pt>
                <c:pt idx="1">
                  <c:v>Управління капітального будівництва </c:v>
                </c:pt>
                <c:pt idx="2">
                  <c:v>Департамент агропромисловго розвитку </c:v>
                </c:pt>
                <c:pt idx="3">
                  <c:v>Департамент екології та природних ресурсів </c:v>
                </c:pt>
                <c:pt idx="4">
                  <c:v>Департамент економічного розвитку та регіональної політики </c:v>
                </c:pt>
                <c:pt idx="5">
                  <c:v>Управління охорони здоров'я </c:v>
                </c:pt>
                <c:pt idx="6">
                  <c:v>Департамент соціального захисту населення</c:v>
                </c:pt>
                <c:pt idx="7">
                  <c:v>Управління культури, національностей та релігій </c:v>
                </c:pt>
                <c:pt idx="8">
                  <c:v>Управління з питань молоді та спорту</c:v>
                </c:pt>
                <c:pt idx="9">
                  <c:v>Служба у справах дітей</c:v>
                </c:pt>
                <c:pt idx="10">
                  <c:v>Управління містобудування та архітектури облдержадміністрації </c:v>
                </c:pt>
                <c:pt idx="11">
                  <c:v>Управління інфраструктури облдержадміністрації</c:v>
                </c:pt>
                <c:pt idx="12">
                  <c:v>Управління житлово-комунального господарства облдержадміністрації </c:v>
                </c:pt>
                <c:pt idx="13">
                  <c:v>Управління інформаційної діяльності та комунікацій з громадскістю </c:v>
                </c:pt>
                <c:pt idx="14">
                  <c:v>Управління з питань цивільного захисту </c:v>
                </c:pt>
                <c:pt idx="15">
                  <c:v>Департамент освіти і науки</c:v>
                </c:pt>
                <c:pt idx="16">
                  <c:v>ЗАГАЛЬНИЙ ПО МОДА</c:v>
                </c:pt>
              </c:strCache>
            </c:strRef>
          </c:cat>
          <c:val>
            <c:numRef>
              <c:f>Лист1!$D$5:$D$21</c:f>
              <c:numCache>
                <c:formatCode>General</c:formatCode>
                <c:ptCount val="17"/>
                <c:pt idx="0">
                  <c:v>183</c:v>
                </c:pt>
                <c:pt idx="1">
                  <c:v>156</c:v>
                </c:pt>
                <c:pt idx="2">
                  <c:v>171</c:v>
                </c:pt>
                <c:pt idx="3">
                  <c:v>130</c:v>
                </c:pt>
                <c:pt idx="4">
                  <c:v>179</c:v>
                </c:pt>
                <c:pt idx="5">
                  <c:v>144</c:v>
                </c:pt>
                <c:pt idx="6">
                  <c:v>191</c:v>
                </c:pt>
                <c:pt idx="7">
                  <c:v>134</c:v>
                </c:pt>
                <c:pt idx="8">
                  <c:v>120</c:v>
                </c:pt>
                <c:pt idx="9">
                  <c:v>200</c:v>
                </c:pt>
                <c:pt idx="10">
                  <c:v>213</c:v>
                </c:pt>
                <c:pt idx="11">
                  <c:v>135</c:v>
                </c:pt>
                <c:pt idx="12">
                  <c:v>33</c:v>
                </c:pt>
                <c:pt idx="13">
                  <c:v>122</c:v>
                </c:pt>
                <c:pt idx="14">
                  <c:v>191</c:v>
                </c:pt>
                <c:pt idx="15">
                  <c:v>176</c:v>
                </c:pt>
                <c:pt idx="16" formatCode="0">
                  <c:v>154.875</c:v>
                </c:pt>
              </c:numCache>
            </c:numRef>
          </c:val>
        </c:ser>
        <c:dLbls>
          <c:showVal val="1"/>
        </c:dLbls>
        <c:overlap val="-25"/>
        <c:axId val="90880640"/>
        <c:axId val="90885120"/>
      </c:barChart>
      <c:catAx>
        <c:axId val="90880640"/>
        <c:scaling>
          <c:orientation val="minMax"/>
        </c:scaling>
        <c:axPos val="l"/>
        <c:numFmt formatCode="General" sourceLinked="1"/>
        <c:majorTickMark val="none"/>
        <c:tickLblPos val="nextTo"/>
        <c:txPr>
          <a:bodyPr/>
          <a:lstStyle/>
          <a:p>
            <a:pPr>
              <a:defRPr sz="1100"/>
            </a:pPr>
            <a:endParaRPr lang="ru-RU"/>
          </a:p>
        </c:txPr>
        <c:crossAx val="90885120"/>
        <c:crosses val="autoZero"/>
        <c:auto val="1"/>
        <c:lblAlgn val="ctr"/>
        <c:lblOffset val="100"/>
      </c:catAx>
      <c:valAx>
        <c:axId val="90885120"/>
        <c:scaling>
          <c:orientation val="minMax"/>
        </c:scaling>
        <c:delete val="1"/>
        <c:axPos val="b"/>
        <c:numFmt formatCode="General" sourceLinked="1"/>
        <c:tickLblPos val="none"/>
        <c:crossAx val="90880640"/>
        <c:crosses val="autoZero"/>
        <c:crossBetween val="between"/>
      </c:valAx>
    </c:plotArea>
    <c:legend>
      <c:legendPos val="t"/>
      <c:layout/>
    </c:legend>
    <c:plotVisOnly val="1"/>
    <c:dispBlanksAs val="gap"/>
  </c:chart>
  <c:txPr>
    <a:bodyPr/>
    <a:lstStyle/>
    <a:p>
      <a:pPr>
        <a:defRPr sz="1800"/>
      </a:pPr>
      <a:endParaRPr lang="ru-RU"/>
    </a:p>
  </c:txPr>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3" name="Прямоугольник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Прямоугольник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Прямоугольник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Прямоугольник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Прямоугольник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Скругленный прямоугольник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Скругленный прямоугольник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Прямоугольник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705600" y="4206240"/>
            <a:ext cx="960120" cy="457200"/>
          </a:xfrm>
        </p:spPr>
        <p:txBody>
          <a:bodyPr/>
          <a:lstStyle/>
          <a:p>
            <a:fld id="{B1E13605-ACD5-448D-81B8-967FE60E53D9}" type="datetimeFigureOut">
              <a:rPr lang="ru-RU" smtClean="0"/>
              <a:t>пн 03.02.20</a:t>
            </a:fld>
            <a:endParaRPr lang="ru-RU"/>
          </a:p>
        </p:txBody>
      </p:sp>
      <p:sp>
        <p:nvSpPr>
          <p:cNvPr id="17" name="Нижний колонтитул 16"/>
          <p:cNvSpPr>
            <a:spLocks noGrp="1"/>
          </p:cNvSpPr>
          <p:nvPr>
            <p:ph type="ftr" sz="quarter" idx="11"/>
          </p:nvPr>
        </p:nvSpPr>
        <p:spPr>
          <a:xfrm>
            <a:off x="5410200" y="4205288"/>
            <a:ext cx="1295400" cy="457200"/>
          </a:xfrm>
        </p:spPr>
        <p:txBody>
          <a:bodyPr/>
          <a:lstStyle/>
          <a:p>
            <a:endParaRPr lang="ru-RU"/>
          </a:p>
        </p:txBody>
      </p:sp>
      <p:sp>
        <p:nvSpPr>
          <p:cNvPr id="29" name="Номер слайда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DAEBFD32-5D81-4456-A36A-2C43D0E64077}"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1E13605-ACD5-448D-81B8-967FE60E53D9}" type="datetimeFigureOut">
              <a:rPr lang="ru-RU" smtClean="0"/>
              <a:t>пн 03.02.20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AEBFD32-5D81-4456-A36A-2C43D0E64077}"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1143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143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1E13605-ACD5-448D-81B8-967FE60E53D9}" type="datetimeFigureOut">
              <a:rPr lang="ru-RU" smtClean="0"/>
              <a:t>пн 03.02.20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AEBFD32-5D81-4456-A36A-2C43D0E64077}"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1E13605-ACD5-448D-81B8-967FE60E53D9}" type="datetimeFigureOut">
              <a:rPr lang="ru-RU" smtClean="0"/>
              <a:t>пн 03.02.20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AEBFD32-5D81-4456-A36A-2C43D0E64077}"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B1E13605-ACD5-448D-81B8-967FE60E53D9}" type="datetimeFigureOut">
              <a:rPr lang="ru-RU" smtClean="0"/>
              <a:t>пн 03.02.20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AEBFD32-5D81-4456-A36A-2C43D0E64077}"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B1E13605-ACD5-448D-81B8-967FE60E53D9}" type="datetimeFigureOut">
              <a:rPr lang="ru-RU" smtClean="0"/>
              <a:t>пн 03.02.20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AEBFD32-5D81-4456-A36A-2C43D0E64077}"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143000"/>
            <a:ext cx="8382000" cy="1069848"/>
          </a:xfrm>
        </p:spPr>
        <p:txBody>
          <a:bodyPr anchor="ctr"/>
          <a:lstStyle>
            <a:lvl1pPr>
              <a:defRPr sz="4000" b="0" i="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Дата 25"/>
          <p:cNvSpPr>
            <a:spLocks noGrp="1"/>
          </p:cNvSpPr>
          <p:nvPr>
            <p:ph type="dt" sz="half" idx="10"/>
          </p:nvPr>
        </p:nvSpPr>
        <p:spPr/>
        <p:txBody>
          <a:bodyPr rtlCol="0"/>
          <a:lstStyle/>
          <a:p>
            <a:fld id="{B1E13605-ACD5-448D-81B8-967FE60E53D9}" type="datetimeFigureOut">
              <a:rPr lang="ru-RU" smtClean="0"/>
              <a:t>пн 03.02.20</a:t>
            </a:fld>
            <a:endParaRPr lang="ru-RU"/>
          </a:p>
        </p:txBody>
      </p:sp>
      <p:sp>
        <p:nvSpPr>
          <p:cNvPr id="27" name="Номер слайда 26"/>
          <p:cNvSpPr>
            <a:spLocks noGrp="1"/>
          </p:cNvSpPr>
          <p:nvPr>
            <p:ph type="sldNum" sz="quarter" idx="11"/>
          </p:nvPr>
        </p:nvSpPr>
        <p:spPr/>
        <p:txBody>
          <a:bodyPr rtlCol="0"/>
          <a:lstStyle/>
          <a:p>
            <a:fld id="{DAEBFD32-5D81-4456-A36A-2C43D0E64077}" type="slidenum">
              <a:rPr lang="ru-RU" smtClean="0"/>
              <a:t>‹#›</a:t>
            </a:fld>
            <a:endParaRPr lang="ru-RU"/>
          </a:p>
        </p:txBody>
      </p:sp>
      <p:sp>
        <p:nvSpPr>
          <p:cNvPr id="28" name="Нижний колонтитул 27"/>
          <p:cNvSpPr>
            <a:spLocks noGrp="1"/>
          </p:cNvSpPr>
          <p:nvPr>
            <p:ph type="ftr" sz="quarter" idx="12"/>
          </p:nvPr>
        </p:nvSpPr>
        <p:spPr/>
        <p:txBody>
          <a:bodyPr rtlCol="0"/>
          <a:lstStyle/>
          <a:p>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ru-RU" smtClean="0"/>
              <a:t>Образец заголовка</a:t>
            </a:r>
            <a:endParaRPr kumimoji="0" lang="en-US"/>
          </a:p>
        </p:txBody>
      </p:sp>
      <p:sp>
        <p:nvSpPr>
          <p:cNvPr id="3" name="Дата 2"/>
          <p:cNvSpPr>
            <a:spLocks noGrp="1"/>
          </p:cNvSpPr>
          <p:nvPr>
            <p:ph type="dt" sz="half" idx="10"/>
          </p:nvPr>
        </p:nvSpPr>
        <p:spPr>
          <a:xfrm>
            <a:off x="6583680" y="612648"/>
            <a:ext cx="957264" cy="457200"/>
          </a:xfrm>
        </p:spPr>
        <p:txBody>
          <a:bodyPr/>
          <a:lstStyle/>
          <a:p>
            <a:fld id="{B1E13605-ACD5-448D-81B8-967FE60E53D9}" type="datetimeFigureOut">
              <a:rPr lang="ru-RU" smtClean="0"/>
              <a:t>пн 03.02.20</a:t>
            </a:fld>
            <a:endParaRPr lang="ru-RU"/>
          </a:p>
        </p:txBody>
      </p:sp>
      <p:sp>
        <p:nvSpPr>
          <p:cNvPr id="4" name="Нижний колонтитул 3"/>
          <p:cNvSpPr>
            <a:spLocks noGrp="1"/>
          </p:cNvSpPr>
          <p:nvPr>
            <p:ph type="ftr" sz="quarter" idx="11"/>
          </p:nvPr>
        </p:nvSpPr>
        <p:spPr>
          <a:xfrm>
            <a:off x="5257800" y="612648"/>
            <a:ext cx="1325880" cy="457200"/>
          </a:xfrm>
        </p:spPr>
        <p:txBody>
          <a:bodyPr/>
          <a:lstStyle/>
          <a:p>
            <a:endParaRPr lang="ru-RU"/>
          </a:p>
        </p:txBody>
      </p:sp>
      <p:sp>
        <p:nvSpPr>
          <p:cNvPr id="5" name="Номер слайда 4"/>
          <p:cNvSpPr>
            <a:spLocks noGrp="1"/>
          </p:cNvSpPr>
          <p:nvPr>
            <p:ph type="sldNum" sz="quarter" idx="12"/>
          </p:nvPr>
        </p:nvSpPr>
        <p:spPr>
          <a:xfrm>
            <a:off x="8174736" y="2272"/>
            <a:ext cx="762000" cy="365760"/>
          </a:xfrm>
        </p:spPr>
        <p:txBody>
          <a:bodyPr/>
          <a:lstStyle/>
          <a:p>
            <a:fld id="{DAEBFD32-5D81-4456-A36A-2C43D0E64077}"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1E13605-ACD5-448D-81B8-967FE60E53D9}" type="datetimeFigureOut">
              <a:rPr lang="ru-RU" smtClean="0"/>
              <a:t>пн 03.02.20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AEBFD32-5D81-4456-A36A-2C43D0E64077}"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3496" y="1101970"/>
            <a:ext cx="3383280" cy="877824"/>
          </a:xfrm>
        </p:spPr>
        <p:txBody>
          <a:bodyPr anchor="b"/>
          <a:lstStyle>
            <a:lvl1pPr algn="l">
              <a:buNone/>
              <a:defRPr sz="1800" b="1"/>
            </a:lvl1pPr>
          </a:lstStyle>
          <a:p>
            <a:r>
              <a:rPr kumimoji="0" lang="ru-RU" smtClean="0"/>
              <a:t>Образец заголовка</a:t>
            </a:r>
            <a:endParaRPr kumimoji="0" lang="en-US"/>
          </a:p>
        </p:txBody>
      </p:sp>
      <p:sp>
        <p:nvSpPr>
          <p:cNvPr id="3" name="Текст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B1E13605-ACD5-448D-81B8-967FE60E53D9}" type="datetimeFigureOut">
              <a:rPr lang="ru-RU" smtClean="0"/>
              <a:t>пн 03.02.20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AEBFD32-5D81-4456-A36A-2C43D0E64077}"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B1E13605-ACD5-448D-81B8-967FE60E53D9}" type="datetimeFigureOut">
              <a:rPr lang="ru-RU" smtClean="0"/>
              <a:t>пн 03.02.20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AEBFD32-5D81-4456-A36A-2C43D0E64077}"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Прямоугольник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Прямоугольник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Прямоугольник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Прямоугольник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Скругленный прямоугольник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Скругленный прямоугольник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Прямоугольник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Прямоугольник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Прямоугольник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Прямоугольник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Прямоугольник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Прямоугольник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Заголовок 21"/>
          <p:cNvSpPr>
            <a:spLocks noGrp="1"/>
          </p:cNvSpPr>
          <p:nvPr>
            <p:ph type="title"/>
          </p:nvPr>
        </p:nvSpPr>
        <p:spPr>
          <a:xfrm>
            <a:off x="457200" y="1143000"/>
            <a:ext cx="8229600" cy="10668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B1E13605-ACD5-448D-81B8-967FE60E53D9}" type="datetimeFigureOut">
              <a:rPr lang="ru-RU" smtClean="0"/>
              <a:t>пн 03.02.20</a:t>
            </a:fld>
            <a:endParaRPr lang="ru-RU"/>
          </a:p>
        </p:txBody>
      </p:sp>
      <p:sp>
        <p:nvSpPr>
          <p:cNvPr id="3" name="Нижний колонтитул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ru-RU"/>
          </a:p>
        </p:txBody>
      </p:sp>
      <p:sp>
        <p:nvSpPr>
          <p:cNvPr id="23" name="Номер слайда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DAEBFD32-5D81-4456-A36A-2C43D0E64077}"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www.mk.gov.ua/store/files/announce_1525267492.pdf"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67544" y="1556792"/>
            <a:ext cx="8458200" cy="1470025"/>
          </a:xfrm>
        </p:spPr>
        <p:txBody>
          <a:bodyPr>
            <a:noAutofit/>
          </a:bodyPr>
          <a:lstStyle/>
          <a:p>
            <a:pPr algn="ctr"/>
            <a:r>
              <a:rPr lang="uk-UA" sz="3000" b="1" smtClean="0"/>
              <a:t>Аудиторський </a:t>
            </a:r>
            <a:r>
              <a:rPr lang="uk-UA" sz="3000" b="1" smtClean="0"/>
              <a:t>звіт </a:t>
            </a:r>
            <a:r>
              <a:rPr lang="uk-UA" sz="3000" smtClean="0"/>
              <a:t/>
            </a:r>
            <a:br>
              <a:rPr lang="uk-UA" sz="3000" smtClean="0"/>
            </a:br>
            <a:r>
              <a:rPr lang="uk-UA" sz="3000" b="1" smtClean="0"/>
              <a:t>за результатами оцінки ефективності виконання бюджетних програм 2018р розпорядниками коштів обласного </a:t>
            </a:r>
            <a:r>
              <a:rPr lang="uk-UA" sz="3000" b="1" smtClean="0"/>
              <a:t>бюджету</a:t>
            </a:r>
            <a:r>
              <a:rPr lang="uk-UA" sz="3000" b="1" smtClean="0"/>
              <a:t> Миколаївської області </a:t>
            </a:r>
            <a:endParaRPr lang="uk-UA" sz="3000"/>
          </a:p>
        </p:txBody>
      </p:sp>
      <p:sp>
        <p:nvSpPr>
          <p:cNvPr id="3" name="Подзаголовок 2"/>
          <p:cNvSpPr>
            <a:spLocks noGrp="1"/>
          </p:cNvSpPr>
          <p:nvPr>
            <p:ph type="subTitle" idx="1"/>
          </p:nvPr>
        </p:nvSpPr>
        <p:spPr>
          <a:xfrm>
            <a:off x="2339752" y="4869160"/>
            <a:ext cx="4953000" cy="1752600"/>
          </a:xfrm>
        </p:spPr>
        <p:txBody>
          <a:bodyPr/>
          <a:lstStyle/>
          <a:p>
            <a:pPr algn="ctr"/>
            <a:r>
              <a:rPr lang="uk-UA" b="1" dirty="0" smtClean="0"/>
              <a:t>січень 2020</a:t>
            </a:r>
            <a:endParaRPr lang="ru-RU" dirty="0" smtClean="0"/>
          </a:p>
          <a:p>
            <a:pPr algn="ctr"/>
            <a:r>
              <a:rPr lang="uk-UA" b="1" dirty="0" smtClean="0"/>
              <a:t>Миколаїв</a:t>
            </a:r>
            <a:endParaRPr lang="ru-RU" dirty="0" smtClean="0"/>
          </a:p>
          <a:p>
            <a:pPr algn="ct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dirty="0" smtClean="0"/>
              <a:t>Програма внутрішнього аудиту</a:t>
            </a:r>
            <a:r>
              <a:rPr lang="ru-RU" dirty="0" smtClean="0"/>
              <a:t/>
            </a:r>
            <a:br>
              <a:rPr lang="ru-RU" dirty="0" smtClean="0"/>
            </a:br>
            <a:endParaRPr lang="ru-RU" dirty="0"/>
          </a:p>
        </p:txBody>
      </p:sp>
      <p:graphicFrame>
        <p:nvGraphicFramePr>
          <p:cNvPr id="4" name="Таблица 3"/>
          <p:cNvGraphicFramePr>
            <a:graphicFrameLocks noGrp="1"/>
          </p:cNvGraphicFramePr>
          <p:nvPr/>
        </p:nvGraphicFramePr>
        <p:xfrm>
          <a:off x="323528" y="1834134"/>
          <a:ext cx="8640960" cy="4556760"/>
        </p:xfrm>
        <a:graphic>
          <a:graphicData uri="http://schemas.openxmlformats.org/drawingml/2006/table">
            <a:tbl>
              <a:tblPr/>
              <a:tblGrid>
                <a:gridCol w="3335755"/>
                <a:gridCol w="5305205"/>
              </a:tblGrid>
              <a:tr h="2386954">
                <a:tc>
                  <a:txBody>
                    <a:bodyPr/>
                    <a:lstStyle/>
                    <a:p>
                      <a:pPr algn="just">
                        <a:lnSpc>
                          <a:spcPct val="115000"/>
                        </a:lnSpc>
                        <a:spcAft>
                          <a:spcPts val="0"/>
                        </a:spcAft>
                      </a:pPr>
                      <a:r>
                        <a:rPr lang="uk-UA" sz="2000" dirty="0">
                          <a:latin typeface="+mj-lt"/>
                          <a:ea typeface="Calibri"/>
                          <a:cs typeface="Times New Roman"/>
                        </a:rPr>
                        <a:t>Склад аудиторської групи</a:t>
                      </a:r>
                      <a:endParaRPr lang="ru-RU" sz="2000" dirty="0">
                        <a:latin typeface="+mj-lt"/>
                        <a:ea typeface="Calibri"/>
                        <a:cs typeface="Times New Roman"/>
                      </a:endParaRPr>
                    </a:p>
                  </a:txBody>
                  <a:tcPr marL="66989" marR="66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2000" dirty="0">
                          <a:latin typeface="+mj-lt"/>
                          <a:ea typeface="Calibri"/>
                          <a:cs typeface="Times New Roman"/>
                        </a:rPr>
                        <a:t>Л.І. Кругла – головний спеціаліст з внутрішнього аудиту апарату облдержадміністрації</a:t>
                      </a:r>
                      <a:endParaRPr lang="ru-RU" sz="2000" dirty="0">
                        <a:latin typeface="+mj-lt"/>
                        <a:ea typeface="Calibri"/>
                        <a:cs typeface="Times New Roman"/>
                      </a:endParaRPr>
                    </a:p>
                    <a:p>
                      <a:pPr algn="just">
                        <a:lnSpc>
                          <a:spcPct val="115000"/>
                        </a:lnSpc>
                        <a:spcAft>
                          <a:spcPts val="0"/>
                        </a:spcAft>
                      </a:pPr>
                      <a:r>
                        <a:rPr lang="uk-UA" sz="2000" dirty="0">
                          <a:latin typeface="+mj-lt"/>
                          <a:ea typeface="Calibri"/>
                          <a:cs typeface="Times New Roman"/>
                        </a:rPr>
                        <a:t>К. В. </a:t>
                      </a:r>
                      <a:r>
                        <a:rPr lang="uk-UA" sz="2000" dirty="0" err="1">
                          <a:latin typeface="+mj-lt"/>
                          <a:ea typeface="Calibri"/>
                          <a:cs typeface="Times New Roman"/>
                        </a:rPr>
                        <a:t>Міхєєва</a:t>
                      </a:r>
                      <a:r>
                        <a:rPr lang="uk-UA" sz="2000" dirty="0">
                          <a:latin typeface="+mj-lt"/>
                          <a:ea typeface="Calibri"/>
                          <a:cs typeface="Times New Roman"/>
                        </a:rPr>
                        <a:t> – головний спеціаліст сектору внутрішнього аудиту департаменту соціального захисту населення облдержадміністрації</a:t>
                      </a:r>
                      <a:endParaRPr lang="ru-RU" sz="2000" dirty="0">
                        <a:latin typeface="+mj-lt"/>
                        <a:ea typeface="Calibri"/>
                        <a:cs typeface="Times New Roman"/>
                      </a:endParaRPr>
                    </a:p>
                    <a:p>
                      <a:pPr algn="just">
                        <a:lnSpc>
                          <a:spcPct val="115000"/>
                        </a:lnSpc>
                        <a:spcAft>
                          <a:spcPts val="0"/>
                        </a:spcAft>
                      </a:pPr>
                      <a:r>
                        <a:rPr lang="uk-UA" sz="2000" dirty="0">
                          <a:latin typeface="+mj-lt"/>
                          <a:ea typeface="Calibri"/>
                          <a:cs typeface="Times New Roman"/>
                        </a:rPr>
                        <a:t>Є. В. Гармаш – головний спеціаліст сектору внутрішнього аудиту департаменту соціального захисту населення облдержадміністрації</a:t>
                      </a:r>
                      <a:endParaRPr lang="ru-RU" sz="2000" dirty="0">
                        <a:latin typeface="+mj-lt"/>
                        <a:ea typeface="Calibri"/>
                        <a:cs typeface="Times New Roman"/>
                      </a:endParaRPr>
                    </a:p>
                    <a:p>
                      <a:pPr algn="just">
                        <a:lnSpc>
                          <a:spcPct val="115000"/>
                        </a:lnSpc>
                        <a:spcAft>
                          <a:spcPts val="0"/>
                        </a:spcAft>
                      </a:pPr>
                      <a:r>
                        <a:rPr lang="uk-UA" sz="2000" dirty="0">
                          <a:latin typeface="+mj-lt"/>
                          <a:ea typeface="Calibri"/>
                          <a:cs typeface="Times New Roman"/>
                        </a:rPr>
                        <a:t>Т. В. </a:t>
                      </a:r>
                      <a:r>
                        <a:rPr lang="uk-UA" sz="2000" dirty="0" err="1">
                          <a:latin typeface="+mj-lt"/>
                          <a:ea typeface="Calibri"/>
                          <a:cs typeface="Times New Roman"/>
                        </a:rPr>
                        <a:t>Золотухіна</a:t>
                      </a:r>
                      <a:r>
                        <a:rPr lang="uk-UA" sz="2000" dirty="0">
                          <a:latin typeface="+mj-lt"/>
                          <a:ea typeface="Calibri"/>
                          <a:cs typeface="Times New Roman"/>
                        </a:rPr>
                        <a:t> – експерт ГО «Фонд розвитку м. Миколаєва»</a:t>
                      </a:r>
                      <a:endParaRPr lang="ru-RU" sz="2000" dirty="0">
                        <a:latin typeface="+mj-lt"/>
                        <a:ea typeface="Calibri"/>
                        <a:cs typeface="Times New Roman"/>
                      </a:endParaRPr>
                    </a:p>
                  </a:txBody>
                  <a:tcPr marL="66989" marR="669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dirty="0" smtClean="0"/>
              <a:t>ОСНОВНА ГІПОТЕЗА ДОСЛІДЖЕННЯ</a:t>
            </a:r>
            <a:r>
              <a:rPr lang="ru-RU" dirty="0" smtClean="0"/>
              <a:t/>
            </a:r>
            <a:br>
              <a:rPr lang="ru-RU" dirty="0" smtClean="0"/>
            </a:br>
            <a:endParaRPr lang="ru-RU" dirty="0"/>
          </a:p>
        </p:txBody>
      </p:sp>
      <p:sp>
        <p:nvSpPr>
          <p:cNvPr id="3" name="Содержимое 2"/>
          <p:cNvSpPr>
            <a:spLocks noGrp="1"/>
          </p:cNvSpPr>
          <p:nvPr>
            <p:ph idx="1"/>
          </p:nvPr>
        </p:nvSpPr>
        <p:spPr/>
        <p:txBody>
          <a:bodyPr/>
          <a:lstStyle/>
          <a:p>
            <a:pPr>
              <a:buNone/>
            </a:pPr>
            <a:r>
              <a:rPr lang="uk-UA" b="1" dirty="0" smtClean="0"/>
              <a:t>Недоліки </a:t>
            </a:r>
            <a:r>
              <a:rPr lang="uk-UA" b="1" dirty="0" smtClean="0"/>
              <a:t>під час розробки бюджетних програм, не підкріплення їх фінансовими ресурсами та низький рівень планування діяльності ГРБК призводять до розпорошення бюджетних коштів та не сприяють досягненню запланованих цілей</a:t>
            </a:r>
            <a:endParaRPr lang="ru-RU" dirty="0" smtClean="0"/>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smtClean="0"/>
              <a:t>ОПЦІЯ 1.</a:t>
            </a:r>
            <a:endParaRPr lang="ru-RU" dirty="0"/>
          </a:p>
        </p:txBody>
      </p:sp>
      <p:sp>
        <p:nvSpPr>
          <p:cNvPr id="3" name="Содержимое 2"/>
          <p:cNvSpPr>
            <a:spLocks noGrp="1"/>
          </p:cNvSpPr>
          <p:nvPr>
            <p:ph idx="1"/>
          </p:nvPr>
        </p:nvSpPr>
        <p:spPr/>
        <p:txBody>
          <a:bodyPr/>
          <a:lstStyle/>
          <a:p>
            <a:pPr>
              <a:buNone/>
            </a:pPr>
            <a:r>
              <a:rPr lang="uk-UA" b="1" dirty="0" smtClean="0"/>
              <a:t>Визначення </a:t>
            </a:r>
            <a:r>
              <a:rPr lang="uk-UA" b="1" dirty="0" smtClean="0"/>
              <a:t>дисципліни ГРБК обласного бюджету Миколаївської області (далі обласного бюджету) по виконанню бюджетного законодавства в частині застосування ПЦМ</a:t>
            </a:r>
            <a:endParaRPr lang="ru-RU" dirty="0" smtClean="0"/>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smtClean="0"/>
              <a:t>ОПЦІЯ </a:t>
            </a:r>
            <a:r>
              <a:rPr lang="uk-UA" b="1" dirty="0" smtClean="0"/>
              <a:t>2.</a:t>
            </a:r>
            <a:endParaRPr lang="ru-RU" dirty="0"/>
          </a:p>
        </p:txBody>
      </p:sp>
      <p:sp>
        <p:nvSpPr>
          <p:cNvPr id="3" name="Содержимое 2"/>
          <p:cNvSpPr>
            <a:spLocks noGrp="1"/>
          </p:cNvSpPr>
          <p:nvPr>
            <p:ph idx="1"/>
          </p:nvPr>
        </p:nvSpPr>
        <p:spPr/>
        <p:txBody>
          <a:bodyPr>
            <a:normAutofit lnSpcReduction="10000"/>
          </a:bodyPr>
          <a:lstStyle/>
          <a:p>
            <a:pPr>
              <a:buNone/>
            </a:pPr>
            <a:r>
              <a:rPr lang="uk-UA" b="1" dirty="0" smtClean="0"/>
              <a:t>Оцінка </a:t>
            </a:r>
            <a:r>
              <a:rPr lang="uk-UA" b="1" dirty="0" smtClean="0"/>
              <a:t>ефективності бюджетних програм місцевих бюджетів.</a:t>
            </a:r>
            <a:endParaRPr lang="ru-RU" sz="2000" dirty="0" smtClean="0"/>
          </a:p>
          <a:p>
            <a:pPr>
              <a:buNone/>
            </a:pPr>
            <a:r>
              <a:rPr lang="uk-UA" b="1" dirty="0" smtClean="0"/>
              <a:t> </a:t>
            </a:r>
            <a:endParaRPr lang="ru-RU" sz="2000" dirty="0" smtClean="0"/>
          </a:p>
          <a:p>
            <a:pPr>
              <a:buNone/>
            </a:pPr>
            <a:r>
              <a:rPr lang="uk-UA" dirty="0" smtClean="0"/>
              <a:t>2.1. Оцінка </a:t>
            </a:r>
            <a:r>
              <a:rPr lang="uk-UA" dirty="0" smtClean="0"/>
              <a:t>ефективності БП на підставі планових та фактичних результативних показників БП, що містяться в звітах про виконання паспортів бюджетних програм за </a:t>
            </a:r>
            <a:r>
              <a:rPr lang="uk-UA" dirty="0" smtClean="0"/>
              <a:t>2018р.</a:t>
            </a:r>
            <a:endParaRPr lang="ru-RU" sz="2000" dirty="0" smtClean="0"/>
          </a:p>
          <a:p>
            <a:pPr>
              <a:buNone/>
            </a:pPr>
            <a:r>
              <a:rPr lang="uk-UA" sz="2800" dirty="0" smtClean="0"/>
              <a:t>2.2. Порівняльний </a:t>
            </a:r>
            <a:r>
              <a:rPr lang="uk-UA" sz="2800" dirty="0" smtClean="0"/>
              <a:t>аналіз ефективності бюджетних програм обласного бюджету</a:t>
            </a:r>
            <a:endParaRPr lang="ru-RU" sz="2000" dirty="0" smtClean="0"/>
          </a:p>
          <a:p>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1" dirty="0" smtClean="0"/>
              <a:t>Основні висновки</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92500" lnSpcReduction="20000"/>
          </a:bodyPr>
          <a:lstStyle/>
          <a:p>
            <a:r>
              <a:rPr lang="uk-UA" dirty="0" smtClean="0"/>
              <a:t>Неефективні управлінські рішення окремих підрозділів Миколаївської облдержадміністрації, в повноваженнях яких є функції по забезпеченню розвитку комунальної інфраструктури та майна області, не дозволили отримати позитивні результати від їх діяльності, що призвело до значного необґрунтованого навантаження на бюджет. І це при тому, що рівень фінансового та матеріально – технічного забезпечення освітніх та лікувальних закладів був недостатнім, що не дозволило забезпечити населення області належним рівнем освіти та медико-санітарної допомоги.</a:t>
            </a:r>
            <a:endParaRPr lang="ru-RU" dirty="0" smtClean="0"/>
          </a:p>
          <a:p>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1" dirty="0" smtClean="0"/>
              <a:t>Основні висновки</a:t>
            </a:r>
            <a:r>
              <a:rPr lang="ru-RU" dirty="0" smtClean="0"/>
              <a:t/>
            </a:r>
            <a:br>
              <a:rPr lang="ru-RU" dirty="0" smtClean="0"/>
            </a:br>
            <a:endParaRPr lang="ru-RU" dirty="0"/>
          </a:p>
        </p:txBody>
      </p:sp>
      <p:sp>
        <p:nvSpPr>
          <p:cNvPr id="3" name="Содержимое 2"/>
          <p:cNvSpPr>
            <a:spLocks noGrp="1"/>
          </p:cNvSpPr>
          <p:nvPr>
            <p:ph idx="1"/>
          </p:nvPr>
        </p:nvSpPr>
        <p:spPr/>
        <p:txBody>
          <a:bodyPr>
            <a:normAutofit/>
          </a:bodyPr>
          <a:lstStyle/>
          <a:p>
            <a:r>
              <a:rPr lang="uk-UA" dirty="0" smtClean="0"/>
              <a:t>Відсутність </a:t>
            </a:r>
            <a:r>
              <a:rPr lang="uk-UA" dirty="0" smtClean="0"/>
              <a:t>стратегії розвитку дорожньої та транспортної галузей області,чітко обумовлених результативних показників при плануванні заходів на ремонт та утримання доріг призводить до безсистемного здійснення заходів та розпорошення коштів.</a:t>
            </a:r>
            <a:endParaRPr lang="ru-RU" dirty="0" smtClean="0"/>
          </a:p>
          <a:p>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1" dirty="0" smtClean="0"/>
              <a:t>Основні висновки</a:t>
            </a:r>
            <a:r>
              <a:rPr lang="ru-RU" dirty="0" smtClean="0"/>
              <a:t/>
            </a:r>
            <a:br>
              <a:rPr lang="ru-RU" dirty="0" smtClean="0"/>
            </a:br>
            <a:endParaRPr lang="ru-RU" dirty="0"/>
          </a:p>
        </p:txBody>
      </p:sp>
      <p:sp>
        <p:nvSpPr>
          <p:cNvPr id="3" name="Содержимое 2"/>
          <p:cNvSpPr>
            <a:spLocks noGrp="1"/>
          </p:cNvSpPr>
          <p:nvPr>
            <p:ph idx="1"/>
          </p:nvPr>
        </p:nvSpPr>
        <p:spPr/>
        <p:txBody>
          <a:bodyPr>
            <a:normAutofit/>
          </a:bodyPr>
          <a:lstStyle/>
          <a:p>
            <a:r>
              <a:rPr lang="uk-UA" dirty="0" err="1" smtClean="0"/>
              <a:t>Непідкріплення</a:t>
            </a:r>
            <a:r>
              <a:rPr lang="uk-UA" dirty="0" smtClean="0"/>
              <a:t> </a:t>
            </a:r>
            <a:r>
              <a:rPr lang="uk-UA" dirty="0" smtClean="0"/>
              <a:t>місцевих цільових та бюджетних програм фінансовими ресурсами та розпорошення коштів дрібними частинами на різні заходи не дозволило отримати соціально та економічного значущі результати, що не сприяло наданню населенню послуг на більш високому рівні.</a:t>
            </a:r>
            <a:endParaRPr lang="ru-RU" dirty="0" smtClean="0"/>
          </a:p>
          <a:p>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1" dirty="0" smtClean="0"/>
              <a:t>Основні висновки</a:t>
            </a:r>
            <a:r>
              <a:rPr lang="ru-RU" dirty="0" smtClean="0"/>
              <a:t/>
            </a:r>
            <a:br>
              <a:rPr lang="ru-RU" dirty="0" smtClean="0"/>
            </a:br>
            <a:endParaRPr lang="ru-RU" dirty="0"/>
          </a:p>
        </p:txBody>
      </p:sp>
      <p:sp>
        <p:nvSpPr>
          <p:cNvPr id="3" name="Содержимое 2"/>
          <p:cNvSpPr>
            <a:spLocks noGrp="1"/>
          </p:cNvSpPr>
          <p:nvPr>
            <p:ph idx="1"/>
          </p:nvPr>
        </p:nvSpPr>
        <p:spPr/>
        <p:txBody>
          <a:bodyPr>
            <a:normAutofit/>
          </a:bodyPr>
          <a:lstStyle/>
          <a:p>
            <a:r>
              <a:rPr lang="uk-UA" dirty="0" smtClean="0"/>
              <a:t>Результати  </a:t>
            </a:r>
            <a:r>
              <a:rPr lang="uk-UA" dirty="0" smtClean="0"/>
              <a:t>проведеного аудиту засвідчили й недостатній рівень внутрішнього фінансового контролю розпорядників коштів обласного бюджету, який не забезпечував відповідної фінансової дисципліни під час використання бюджетних ресурсів при виконання паспортів бюджетних програм.</a:t>
            </a:r>
            <a:endParaRPr lang="ru-RU" dirty="0" smtClean="0"/>
          </a:p>
          <a:p>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1" dirty="0" smtClean="0"/>
              <a:t>Основні висновки</a:t>
            </a:r>
            <a:r>
              <a:rPr lang="ru-RU" dirty="0" smtClean="0"/>
              <a:t/>
            </a:r>
            <a:br>
              <a:rPr lang="ru-RU" dirty="0" smtClean="0"/>
            </a:br>
            <a:endParaRPr lang="ru-RU" dirty="0"/>
          </a:p>
        </p:txBody>
      </p:sp>
      <p:sp>
        <p:nvSpPr>
          <p:cNvPr id="3" name="Содержимое 2"/>
          <p:cNvSpPr>
            <a:spLocks noGrp="1"/>
          </p:cNvSpPr>
          <p:nvPr>
            <p:ph idx="1"/>
          </p:nvPr>
        </p:nvSpPr>
        <p:spPr/>
        <p:txBody>
          <a:bodyPr>
            <a:normAutofit lnSpcReduction="10000"/>
          </a:bodyPr>
          <a:lstStyle/>
          <a:p>
            <a:r>
              <a:rPr lang="uk-UA" dirty="0" smtClean="0"/>
              <a:t>З </a:t>
            </a:r>
            <a:r>
              <a:rPr lang="uk-UA" dirty="0" smtClean="0"/>
              <a:t>метою ефективного та раціонального використання бюджетних коштів і комунального майна вирішення проблем територіальної громади, усунення виявлених порушень аудиторською групою розроблено пропозиції до кожного з розпорядників коштів обласного бюджету Миколаївської області, які доцільно розглянути Миколаївській обласній раді та її виконавчим органам для прийняття відповідних управлінських рішень.</a:t>
            </a:r>
            <a:endParaRPr lang="ru-RU" dirty="0" smtClean="0"/>
          </a:p>
          <a:p>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1" dirty="0" smtClean="0"/>
              <a:t>Основні висновки</a:t>
            </a:r>
            <a:r>
              <a:rPr lang="ru-RU" dirty="0" smtClean="0"/>
              <a:t/>
            </a:r>
            <a:br>
              <a:rPr lang="ru-RU" dirty="0" smtClean="0"/>
            </a:br>
            <a:endParaRPr lang="ru-RU" dirty="0"/>
          </a:p>
        </p:txBody>
      </p:sp>
      <p:sp>
        <p:nvSpPr>
          <p:cNvPr id="3" name="Содержимое 2"/>
          <p:cNvSpPr>
            <a:spLocks noGrp="1"/>
          </p:cNvSpPr>
          <p:nvPr>
            <p:ph idx="1"/>
          </p:nvPr>
        </p:nvSpPr>
        <p:spPr/>
        <p:txBody>
          <a:bodyPr>
            <a:normAutofit/>
          </a:bodyPr>
          <a:lstStyle/>
          <a:p>
            <a:pPr>
              <a:buNone/>
            </a:pPr>
            <a:r>
              <a:rPr lang="uk-UA" b="1" dirty="0" smtClean="0"/>
              <a:t>Основна </a:t>
            </a:r>
            <a:r>
              <a:rPr lang="uk-UA" b="1" dirty="0" smtClean="0"/>
              <a:t>гіпотеза дослідження «Недоліки під час розробки бюджетних програм, не підкріплення їх фінансовими ресурсами та низький рівень планування діяльності ГРБК призводять до розпорошення бюджетних коштів та не сприяють досягненню запланованих цілей» </a:t>
            </a:r>
            <a:r>
              <a:rPr lang="uk-UA" b="1" u="sng" dirty="0" smtClean="0"/>
              <a:t>підтверджується.</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smtClean="0"/>
              <a:t>Загальні положення</a:t>
            </a:r>
            <a:endParaRPr lang="ru-RU" dirty="0"/>
          </a:p>
        </p:txBody>
      </p:sp>
      <p:sp>
        <p:nvSpPr>
          <p:cNvPr id="3" name="Содержимое 2"/>
          <p:cNvSpPr>
            <a:spLocks noGrp="1"/>
          </p:cNvSpPr>
          <p:nvPr>
            <p:ph idx="1"/>
          </p:nvPr>
        </p:nvSpPr>
        <p:spPr/>
        <p:txBody>
          <a:bodyPr/>
          <a:lstStyle/>
          <a:p>
            <a:r>
              <a:rPr lang="uk-UA" dirty="0" smtClean="0"/>
              <a:t>Внутрішній аудит ефективності бюджетних програм обласного бюджету Миколаївської області проведено згідно Розпорядження голови Миколаївської обласної адміністрації №510 (зі змінами) від 11.11.2019  «Про проведення внутрішнього аудиту в структурних підрозділах облдержадміністрації за 2018 рік та завершений період 2019 року» </a:t>
            </a:r>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lvl="0"/>
            <a:r>
              <a:rPr lang="uk-UA" b="1" dirty="0" smtClean="0"/>
              <a:t>Недоліки при розробці бюджетних </a:t>
            </a:r>
            <a:r>
              <a:rPr lang="uk-UA" b="1" dirty="0" smtClean="0"/>
              <a:t>програм (А)</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92500" lnSpcReduction="10000"/>
          </a:bodyPr>
          <a:lstStyle/>
          <a:p>
            <a:r>
              <a:rPr lang="uk-UA" dirty="0" smtClean="0"/>
              <a:t>встановлено недотримання вимог абз.2 ч.8 ст.20 Бюджетного Кодексу  та п 2.7 Правил складання паспортів бюджетних програм місцевих бюджетів  та звітів про їх виконання  щодо визначення результативних показників бюджетної програми та відповідних пояснень розпорядників щодо їх відсутності. </a:t>
            </a:r>
            <a:endParaRPr lang="uk-UA" dirty="0" smtClean="0"/>
          </a:p>
          <a:p>
            <a:r>
              <a:rPr lang="uk-UA" dirty="0" smtClean="0"/>
              <a:t>У паспортах </a:t>
            </a:r>
            <a:r>
              <a:rPr lang="uk-UA" dirty="0" smtClean="0"/>
              <a:t>бюджетних програм </a:t>
            </a:r>
            <a:r>
              <a:rPr lang="uk-UA" dirty="0" smtClean="0"/>
              <a:t>ГРБК, </a:t>
            </a:r>
            <a:r>
              <a:rPr lang="uk-UA" dirty="0" smtClean="0"/>
              <a:t>відсутній повний та достовірний перелік результативних показників, який всебічно характеризує ефективність виконання бюджетних програм</a:t>
            </a:r>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lvl="0"/>
            <a:r>
              <a:rPr lang="uk-UA" b="1" dirty="0" smtClean="0"/>
              <a:t>Недоліки при розробці бюджетних </a:t>
            </a:r>
            <a:r>
              <a:rPr lang="uk-UA" b="1" dirty="0" smtClean="0"/>
              <a:t>програм (А)</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70000" lnSpcReduction="20000"/>
          </a:bodyPr>
          <a:lstStyle/>
          <a:p>
            <a:pPr>
              <a:buNone/>
            </a:pPr>
            <a:r>
              <a:rPr lang="uk-UA" dirty="0" smtClean="0"/>
              <a:t>В </a:t>
            </a:r>
            <a:r>
              <a:rPr lang="uk-UA" dirty="0" smtClean="0"/>
              <a:t>ПБП </a:t>
            </a:r>
            <a:r>
              <a:rPr lang="uk-UA" dirty="0" smtClean="0"/>
              <a:t>по </a:t>
            </a:r>
            <a:r>
              <a:rPr lang="uk-UA" dirty="0" smtClean="0"/>
              <a:t>завданнях, направлених на утримання та розвиток комунальної інфраструктури відсутні дані по показниках «затрати»: групи показників, що визначають обсяги та структуру ресурсів, які забезпечують виконання бюджетної програми та характеризують структуру витрат бюджетної </a:t>
            </a:r>
            <a:r>
              <a:rPr lang="uk-UA" dirty="0" smtClean="0"/>
              <a:t>програми: </a:t>
            </a:r>
            <a:endParaRPr lang="ru-RU" dirty="0" smtClean="0"/>
          </a:p>
          <a:p>
            <a:pPr>
              <a:buNone/>
            </a:pPr>
            <a:r>
              <a:rPr lang="uk-UA" dirty="0" smtClean="0"/>
              <a:t>по </a:t>
            </a:r>
            <a:r>
              <a:rPr lang="uk-UA" dirty="0" smtClean="0"/>
              <a:t>завданнях, пов’язаних з утриманням та ремонтом дорожньо-транспортної інфраструктури області (Управління інфраструктури) не зазначені загальна протяжність та площа дорожнього покриття доріг, що знаходяться на балансі розпорядника, а також загальна площа дорожнього покриття, що потребує поточного/капітального ремонтів.</a:t>
            </a:r>
            <a:endParaRPr lang="ru-RU" dirty="0" smtClean="0"/>
          </a:p>
          <a:p>
            <a:pPr>
              <a:buNone/>
            </a:pPr>
            <a:r>
              <a:rPr lang="uk-UA" dirty="0" smtClean="0"/>
              <a:t>по </a:t>
            </a:r>
            <a:r>
              <a:rPr lang="uk-UA" dirty="0" smtClean="0"/>
              <a:t>завданнях, пов’язаних з капітальним ремонтом чи реконструкцією будівель соціальної сфери (Управління капітального будівництва) не зазначена загальна площа будівель, протяжність комунікацій, та площа/протяжність що потребує ремонту в розрізі видів ремонтів.  Та </a:t>
            </a:r>
            <a:r>
              <a:rPr lang="uk-UA" dirty="0" err="1" smtClean="0"/>
              <a:t>інш</a:t>
            </a:r>
            <a:r>
              <a:rPr lang="uk-UA" dirty="0" smtClean="0"/>
              <a:t>.</a:t>
            </a:r>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lvl="0"/>
            <a:r>
              <a:rPr lang="uk-UA" b="1" dirty="0" smtClean="0"/>
              <a:t>Недоліки при розробці бюджетних </a:t>
            </a:r>
            <a:r>
              <a:rPr lang="uk-UA" b="1" dirty="0" smtClean="0"/>
              <a:t>програм (А)</a:t>
            </a:r>
            <a:r>
              <a:rPr lang="ru-RU" dirty="0" smtClean="0"/>
              <a:t/>
            </a:r>
            <a:br>
              <a:rPr lang="ru-RU" dirty="0" smtClean="0"/>
            </a:br>
            <a:endParaRPr lang="ru-RU" dirty="0"/>
          </a:p>
        </p:txBody>
      </p:sp>
      <p:sp>
        <p:nvSpPr>
          <p:cNvPr id="3" name="Содержимое 2"/>
          <p:cNvSpPr>
            <a:spLocks noGrp="1"/>
          </p:cNvSpPr>
          <p:nvPr>
            <p:ph idx="1"/>
          </p:nvPr>
        </p:nvSpPr>
        <p:spPr/>
        <p:txBody>
          <a:bodyPr>
            <a:normAutofit/>
          </a:bodyPr>
          <a:lstStyle/>
          <a:p>
            <a:pPr>
              <a:buNone/>
            </a:pPr>
            <a:r>
              <a:rPr lang="uk-UA" dirty="0" smtClean="0"/>
              <a:t>Припущення.</a:t>
            </a:r>
          </a:p>
          <a:p>
            <a:pPr>
              <a:buNone/>
            </a:pPr>
            <a:r>
              <a:rPr lang="uk-UA" dirty="0" smtClean="0"/>
              <a:t> ГРБК не </a:t>
            </a:r>
            <a:r>
              <a:rPr lang="uk-UA" dirty="0" smtClean="0"/>
              <a:t>мають достовірних актуальних документально підтверджених даних про кількість /площу / протяжність об’єктів комунального майна та інфраструктури, ступінь </a:t>
            </a:r>
            <a:r>
              <a:rPr lang="uk-UA" dirty="0" err="1" smtClean="0"/>
              <a:t>іх</a:t>
            </a:r>
            <a:r>
              <a:rPr lang="uk-UA" dirty="0" smtClean="0"/>
              <a:t> зносу, економічно обґрунтовану потребу в бюджетних асигнуваннях на подальше </a:t>
            </a:r>
            <a:r>
              <a:rPr lang="uk-UA" dirty="0" smtClean="0"/>
              <a:t>їх відновлення/утримання</a:t>
            </a:r>
            <a:r>
              <a:rPr lang="uk-UA" dirty="0" smtClean="0"/>
              <a:t>. </a:t>
            </a:r>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lvl="0"/>
            <a:r>
              <a:rPr lang="uk-UA" b="1" dirty="0" smtClean="0"/>
              <a:t>Недоліки при розробці бюджетних </a:t>
            </a:r>
            <a:r>
              <a:rPr lang="uk-UA" b="1" dirty="0" smtClean="0"/>
              <a:t>програм (А)</a:t>
            </a:r>
            <a:r>
              <a:rPr lang="ru-RU" dirty="0" smtClean="0"/>
              <a:t/>
            </a:r>
            <a:br>
              <a:rPr lang="ru-RU" dirty="0" smtClean="0"/>
            </a:br>
            <a:endParaRPr lang="ru-RU" dirty="0"/>
          </a:p>
        </p:txBody>
      </p:sp>
      <p:sp>
        <p:nvSpPr>
          <p:cNvPr id="3" name="Содержимое 2"/>
          <p:cNvSpPr>
            <a:spLocks noGrp="1"/>
          </p:cNvSpPr>
          <p:nvPr>
            <p:ph idx="1"/>
          </p:nvPr>
        </p:nvSpPr>
        <p:spPr/>
        <p:txBody>
          <a:bodyPr>
            <a:normAutofit/>
          </a:bodyPr>
          <a:lstStyle/>
          <a:p>
            <a:pPr>
              <a:buNone/>
            </a:pPr>
            <a:r>
              <a:rPr lang="uk-UA" dirty="0" smtClean="0"/>
              <a:t>Рекомендація.</a:t>
            </a:r>
          </a:p>
          <a:p>
            <a:pPr>
              <a:buNone/>
            </a:pPr>
            <a:r>
              <a:rPr lang="uk-UA" dirty="0" smtClean="0"/>
              <a:t>Дану </a:t>
            </a:r>
            <a:r>
              <a:rPr lang="uk-UA" dirty="0" smtClean="0"/>
              <a:t>гіпотезу рекомендується дослідити в процесі подальшого глибинного та детального аудиту первинної документації (фінансової, бухгалтерської, статистичної звітності, даних управлінського обліку та </a:t>
            </a:r>
            <a:r>
              <a:rPr lang="uk-UA" dirty="0" err="1" smtClean="0"/>
              <a:t>інш</a:t>
            </a:r>
            <a:r>
              <a:rPr lang="uk-UA" dirty="0" smtClean="0"/>
              <a:t>.) по кожному розпоряднику. </a:t>
            </a:r>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lvl="0"/>
            <a:r>
              <a:rPr lang="uk-UA" b="1" dirty="0" smtClean="0"/>
              <a:t>Недоліки при розробці бюджетних </a:t>
            </a:r>
            <a:r>
              <a:rPr lang="uk-UA" b="1" dirty="0" smtClean="0"/>
              <a:t>програм (</a:t>
            </a:r>
            <a:r>
              <a:rPr lang="uk-UA" dirty="0" smtClean="0"/>
              <a:t>Б</a:t>
            </a:r>
            <a:r>
              <a:rPr lang="uk-UA" dirty="0" smtClean="0"/>
              <a:t>)</a:t>
            </a:r>
            <a:r>
              <a:rPr lang="ru-RU" dirty="0" smtClean="0"/>
              <a:t/>
            </a:r>
            <a:br>
              <a:rPr lang="ru-RU" dirty="0" smtClean="0"/>
            </a:br>
            <a:endParaRPr lang="ru-RU" dirty="0"/>
          </a:p>
        </p:txBody>
      </p:sp>
      <p:sp>
        <p:nvSpPr>
          <p:cNvPr id="3" name="Содержимое 2"/>
          <p:cNvSpPr>
            <a:spLocks noGrp="1"/>
          </p:cNvSpPr>
          <p:nvPr>
            <p:ph idx="1"/>
          </p:nvPr>
        </p:nvSpPr>
        <p:spPr/>
        <p:txBody>
          <a:bodyPr>
            <a:normAutofit/>
          </a:bodyPr>
          <a:lstStyle/>
          <a:p>
            <a:pPr>
              <a:buNone/>
            </a:pPr>
            <a:r>
              <a:rPr lang="uk-UA" dirty="0" smtClean="0"/>
              <a:t>П</a:t>
            </a:r>
            <a:r>
              <a:rPr lang="uk-UA" dirty="0" smtClean="0"/>
              <a:t>оказники </a:t>
            </a:r>
            <a:r>
              <a:rPr lang="uk-UA" dirty="0" smtClean="0"/>
              <a:t>продукту в звітах про виконання бюджетних програм  пов’язаних з наданням соціальних послуг (медичні, освітні, культура) показані таким чином, що постає сумнів в  достовірності наданих даних.</a:t>
            </a:r>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lvl="0"/>
            <a:r>
              <a:rPr lang="uk-UA" b="1" dirty="0" smtClean="0"/>
              <a:t>Недоліки при розробці бюджетних </a:t>
            </a:r>
            <a:r>
              <a:rPr lang="uk-UA" b="1" dirty="0" smtClean="0"/>
              <a:t>програм (Б)</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92500" lnSpcReduction="10000"/>
          </a:bodyPr>
          <a:lstStyle/>
          <a:p>
            <a:pPr>
              <a:buNone/>
            </a:pPr>
            <a:r>
              <a:rPr lang="uk-UA" dirty="0" smtClean="0"/>
              <a:t>Наприклад</a:t>
            </a:r>
            <a:r>
              <a:rPr lang="uk-UA" dirty="0" smtClean="0"/>
              <a:t>.</a:t>
            </a:r>
            <a:endParaRPr lang="ru-RU" dirty="0" smtClean="0"/>
          </a:p>
          <a:p>
            <a:pPr>
              <a:buNone/>
            </a:pPr>
            <a:r>
              <a:rPr lang="uk-UA" b="1" dirty="0" smtClean="0"/>
              <a:t>Управління культури, національностей та релігій</a:t>
            </a:r>
            <a:r>
              <a:rPr lang="uk-UA" dirty="0" smtClean="0"/>
              <a:t> </a:t>
            </a:r>
            <a:r>
              <a:rPr lang="uk-UA" dirty="0" smtClean="0"/>
              <a:t>(КПКВК 1014040): кількість </a:t>
            </a:r>
            <a:r>
              <a:rPr lang="uk-UA" dirty="0" smtClean="0"/>
              <a:t>вистав зросла з планового показника у 979 од, до фактичного </a:t>
            </a:r>
            <a:r>
              <a:rPr lang="uk-UA" b="1" dirty="0" smtClean="0"/>
              <a:t>1189</a:t>
            </a:r>
            <a:r>
              <a:rPr lang="uk-UA" dirty="0" smtClean="0"/>
              <a:t> од, що складає на 21 % більше планового показника. Кількість вистав на 1 установу </a:t>
            </a:r>
            <a:r>
              <a:rPr lang="uk-UA" dirty="0" smtClean="0"/>
              <a:t>складає </a:t>
            </a:r>
            <a:r>
              <a:rPr lang="uk-UA" b="1" dirty="0" smtClean="0"/>
              <a:t>396</a:t>
            </a:r>
            <a:r>
              <a:rPr lang="uk-UA" dirty="0" smtClean="0"/>
              <a:t> </a:t>
            </a:r>
            <a:r>
              <a:rPr lang="uk-UA" dirty="0" smtClean="0"/>
              <a:t>вистав.</a:t>
            </a:r>
          </a:p>
          <a:p>
            <a:pPr>
              <a:buNone/>
            </a:pPr>
            <a:r>
              <a:rPr lang="uk-UA" dirty="0" smtClean="0"/>
              <a:t> </a:t>
            </a:r>
          </a:p>
          <a:p>
            <a:pPr>
              <a:buNone/>
            </a:pPr>
            <a:r>
              <a:rPr lang="uk-UA" dirty="0" smtClean="0">
                <a:solidFill>
                  <a:srgbClr val="FF0000"/>
                </a:solidFill>
              </a:rPr>
              <a:t>Тобто </a:t>
            </a:r>
            <a:r>
              <a:rPr lang="uk-UA" dirty="0" smtClean="0">
                <a:solidFill>
                  <a:srgbClr val="FF0000"/>
                </a:solidFill>
              </a:rPr>
              <a:t>на підготовку (планування, репетицій та </a:t>
            </a:r>
            <a:r>
              <a:rPr lang="uk-UA" dirty="0" err="1" smtClean="0">
                <a:solidFill>
                  <a:srgbClr val="FF0000"/>
                </a:solidFill>
              </a:rPr>
              <a:t>інш</a:t>
            </a:r>
            <a:r>
              <a:rPr lang="uk-UA" dirty="0" smtClean="0">
                <a:solidFill>
                  <a:srgbClr val="FF0000"/>
                </a:solidFill>
              </a:rPr>
              <a:t>.) </a:t>
            </a:r>
            <a:r>
              <a:rPr lang="uk-UA" dirty="0" smtClean="0">
                <a:solidFill>
                  <a:srgbClr val="FF0000"/>
                </a:solidFill>
              </a:rPr>
              <a:t>та проведення 1 вистави було затрачено </a:t>
            </a:r>
            <a:r>
              <a:rPr lang="uk-UA" sz="4300" b="1" dirty="0" smtClean="0">
                <a:solidFill>
                  <a:srgbClr val="FF0000"/>
                </a:solidFill>
              </a:rPr>
              <a:t>22</a:t>
            </a:r>
            <a:r>
              <a:rPr lang="uk-UA" dirty="0" smtClean="0">
                <a:solidFill>
                  <a:srgbClr val="FF0000"/>
                </a:solidFill>
              </a:rPr>
              <a:t> години , що є малоймовірним.</a:t>
            </a:r>
            <a:endParaRPr lang="ru-RU" dirty="0">
              <a:solidFill>
                <a:srgbClr val="FF000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lvl="0"/>
            <a:r>
              <a:rPr lang="uk-UA" b="1" dirty="0" smtClean="0"/>
              <a:t>Недоліки при розробці бюджетних </a:t>
            </a:r>
            <a:r>
              <a:rPr lang="uk-UA" b="1" dirty="0" smtClean="0"/>
              <a:t>програм (Б)</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85000" lnSpcReduction="20000"/>
          </a:bodyPr>
          <a:lstStyle/>
          <a:p>
            <a:pPr>
              <a:buNone/>
            </a:pPr>
            <a:r>
              <a:rPr lang="uk-UA" dirty="0" smtClean="0"/>
              <a:t>Наприклад.</a:t>
            </a:r>
          </a:p>
          <a:p>
            <a:pPr>
              <a:buNone/>
            </a:pPr>
            <a:r>
              <a:rPr lang="uk-UA" b="1" dirty="0" smtClean="0"/>
              <a:t>Управління охорони здоров`я</a:t>
            </a:r>
            <a:r>
              <a:rPr lang="uk-UA" dirty="0" smtClean="0"/>
              <a:t>  (КПКВК 0712020) середня кількість відвідувань у поліклініках на одну штатну посаду лікаря до 43078 одиниць. Навантаження на 1 лікаря (кількість лікарських відвідувань /1лікар) розрахунково складають в 2018р </a:t>
            </a:r>
            <a:r>
              <a:rPr lang="uk-UA" dirty="0" smtClean="0">
                <a:solidFill>
                  <a:srgbClr val="FF0000"/>
                </a:solidFill>
              </a:rPr>
              <a:t>172події на 1 лікаря в день</a:t>
            </a:r>
            <a:r>
              <a:rPr lang="uk-UA" dirty="0" smtClean="0"/>
              <a:t>. </a:t>
            </a:r>
          </a:p>
          <a:p>
            <a:pPr>
              <a:buNone/>
            </a:pPr>
            <a:r>
              <a:rPr lang="uk-UA" dirty="0" smtClean="0">
                <a:solidFill>
                  <a:srgbClr val="FF0000"/>
                </a:solidFill>
              </a:rPr>
              <a:t>Тобто на 1 відвідування лікар використав не більше 3 хвилин!? робочого часу з розрахунку 8 годинного прийому пацієнтів. </a:t>
            </a:r>
          </a:p>
          <a:p>
            <a:pPr>
              <a:buNone/>
            </a:pPr>
            <a:r>
              <a:rPr lang="uk-UA" dirty="0" smtClean="0">
                <a:solidFill>
                  <a:srgbClr val="FF0000"/>
                </a:solidFill>
              </a:rPr>
              <a:t>Крім того, за  завантаженість ліжкового фонду у стаціонарах денного перебування в 2018р становить за даними розпорядника 401день!?</a:t>
            </a:r>
            <a:endParaRPr lang="uk-UA" dirty="0">
              <a:solidFill>
                <a:srgbClr val="FF0000"/>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lvl="0"/>
            <a:r>
              <a:rPr lang="uk-UA" b="1" dirty="0" smtClean="0"/>
              <a:t>Недоліки при розробці бюджетних </a:t>
            </a:r>
            <a:r>
              <a:rPr lang="uk-UA" b="1" dirty="0" smtClean="0"/>
              <a:t>програм (Б)</a:t>
            </a:r>
            <a:r>
              <a:rPr lang="ru-RU" dirty="0" smtClean="0"/>
              <a:t/>
            </a:r>
            <a:br>
              <a:rPr lang="ru-RU" dirty="0" smtClean="0"/>
            </a:br>
            <a:endParaRPr lang="ru-RU" dirty="0"/>
          </a:p>
        </p:txBody>
      </p:sp>
      <p:sp>
        <p:nvSpPr>
          <p:cNvPr id="3" name="Содержимое 2"/>
          <p:cNvSpPr>
            <a:spLocks noGrp="1"/>
          </p:cNvSpPr>
          <p:nvPr>
            <p:ph idx="1"/>
          </p:nvPr>
        </p:nvSpPr>
        <p:spPr/>
        <p:txBody>
          <a:bodyPr>
            <a:normAutofit/>
          </a:bodyPr>
          <a:lstStyle/>
          <a:p>
            <a:pPr>
              <a:buNone/>
            </a:pPr>
            <a:r>
              <a:rPr lang="uk-UA" dirty="0" smtClean="0"/>
              <a:t>Наприклад.</a:t>
            </a:r>
          </a:p>
          <a:p>
            <a:pPr>
              <a:buNone/>
            </a:pPr>
            <a:r>
              <a:rPr lang="uk-UA" b="1" dirty="0" smtClean="0"/>
              <a:t>Управління освіти</a:t>
            </a:r>
            <a:r>
              <a:rPr lang="uk-UA" dirty="0" smtClean="0"/>
              <a:t> </a:t>
            </a:r>
            <a:r>
              <a:rPr lang="uk-UA" dirty="0" smtClean="0"/>
              <a:t>(КПКВК 0611040) : </a:t>
            </a:r>
            <a:r>
              <a:rPr lang="uk-UA" dirty="0" smtClean="0"/>
              <a:t>кількість днів відвідування збільшилась  з 264 до 266 одиниць. </a:t>
            </a:r>
            <a:endParaRPr lang="uk-UA" dirty="0" smtClean="0"/>
          </a:p>
          <a:p>
            <a:pPr>
              <a:buNone/>
            </a:pPr>
            <a:r>
              <a:rPr lang="uk-UA" dirty="0" smtClean="0">
                <a:solidFill>
                  <a:srgbClr val="FF0000"/>
                </a:solidFill>
              </a:rPr>
              <a:t>Достовірність </a:t>
            </a:r>
            <a:r>
              <a:rPr lang="uk-UA" dirty="0" smtClean="0">
                <a:solidFill>
                  <a:srgbClr val="FF0000"/>
                </a:solidFill>
              </a:rPr>
              <a:t>показників ефективності  та якості викликає сумнів, оскільки  кількість учбових днів у 2018 році склала лише 167 та сумнівна 100% явка учнів протягом всього учбового року. </a:t>
            </a:r>
            <a:endParaRPr lang="ru-RU" dirty="0">
              <a:solidFill>
                <a:srgbClr val="FF0000"/>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lvl="0"/>
            <a:r>
              <a:rPr lang="uk-UA" b="1" dirty="0" smtClean="0"/>
              <a:t>Недоліки при розробці бюджетних </a:t>
            </a:r>
            <a:r>
              <a:rPr lang="uk-UA" b="1" dirty="0" smtClean="0"/>
              <a:t>програм (В)</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92500" lnSpcReduction="20000"/>
          </a:bodyPr>
          <a:lstStyle/>
          <a:p>
            <a:pPr>
              <a:buNone/>
            </a:pPr>
            <a:r>
              <a:rPr lang="uk-UA" dirty="0" smtClean="0"/>
              <a:t>Практично </a:t>
            </a:r>
            <a:r>
              <a:rPr lang="uk-UA" dirty="0" smtClean="0"/>
              <a:t>всі розпорядники ігнорують визначення групи результативних показників якості. </a:t>
            </a:r>
            <a:endParaRPr lang="uk-UA" dirty="0" smtClean="0"/>
          </a:p>
          <a:p>
            <a:pPr>
              <a:buNone/>
            </a:pPr>
            <a:r>
              <a:rPr lang="uk-UA" dirty="0" smtClean="0"/>
              <a:t>Саме </a:t>
            </a:r>
            <a:r>
              <a:rPr lang="uk-UA" dirty="0" smtClean="0"/>
              <a:t>за цими показниками можна відстежити динаміку змін як в діяльності розпорядника так , що досягнуто в результаті виконання програми.. Саме по цих показниках та при впроваджені систем внутрішнього контролю розпорядниками бюджетних коштів можна зробити висновки: чи відбулись зміни в відповідній соціальній сфері в результаті виконання відповідної бюджетної програми розпорядником.</a:t>
            </a:r>
            <a:endParaRPr lang="ru-R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lvl="0"/>
            <a:r>
              <a:rPr lang="uk-UA" sz="3000" b="1" dirty="0" smtClean="0"/>
              <a:t>Не підкріплення бюджетних програм фінансовими ресурсами та низький рівень планування діяльності </a:t>
            </a:r>
            <a:r>
              <a:rPr lang="uk-UA" sz="3000" b="1" dirty="0" smtClean="0"/>
              <a:t>ГРБК (А)</a:t>
            </a:r>
            <a:r>
              <a:rPr lang="ru-RU" sz="3000" dirty="0" smtClean="0"/>
              <a:t/>
            </a:r>
            <a:br>
              <a:rPr lang="ru-RU" sz="3000" dirty="0" smtClean="0"/>
            </a:br>
            <a:endParaRPr lang="ru-RU" sz="3000" dirty="0"/>
          </a:p>
        </p:txBody>
      </p:sp>
      <p:sp>
        <p:nvSpPr>
          <p:cNvPr id="3" name="Содержимое 2"/>
          <p:cNvSpPr>
            <a:spLocks noGrp="1"/>
          </p:cNvSpPr>
          <p:nvPr>
            <p:ph idx="1"/>
          </p:nvPr>
        </p:nvSpPr>
        <p:spPr/>
        <p:txBody>
          <a:bodyPr>
            <a:normAutofit/>
          </a:bodyPr>
          <a:lstStyle/>
          <a:p>
            <a:pPr>
              <a:buNone/>
            </a:pPr>
            <a:r>
              <a:rPr lang="uk-UA" dirty="0" smtClean="0"/>
              <a:t>Бюджетні програми завданням яких є надання соціальних послуг профінансовані в 2018р практично повністю </a:t>
            </a:r>
            <a:r>
              <a:rPr lang="uk-UA" dirty="0" smtClean="0"/>
              <a:t>(</a:t>
            </a:r>
            <a:r>
              <a:rPr lang="en-US" dirty="0" smtClean="0"/>
              <a:t>min </a:t>
            </a:r>
            <a:r>
              <a:rPr lang="uk-UA" dirty="0" smtClean="0"/>
              <a:t>96 %) . </a:t>
            </a:r>
          </a:p>
          <a:p>
            <a:pPr>
              <a:buNone/>
            </a:pPr>
            <a:endParaRPr lang="uk-UA" dirty="0" smtClean="0"/>
          </a:p>
          <a:p>
            <a:pPr>
              <a:buNone/>
            </a:pPr>
            <a:r>
              <a:rPr lang="uk-UA" dirty="0" smtClean="0"/>
              <a:t>Водночас </a:t>
            </a:r>
            <a:r>
              <a:rPr lang="uk-UA" dirty="0" smtClean="0"/>
              <a:t>бюджетні програми «житлово-комунального характеру»  в деяких випадках </a:t>
            </a:r>
            <a:r>
              <a:rPr lang="uk-UA" dirty="0" smtClean="0"/>
              <a:t>профінансовані </a:t>
            </a:r>
            <a:r>
              <a:rPr lang="uk-UA" dirty="0" smtClean="0"/>
              <a:t>тільки на чверть.</a:t>
            </a:r>
            <a:endParaRPr lang="ru-RU" dirty="0" smtClean="0"/>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ПРИЗНАЧЕННЯ</a:t>
            </a:r>
            <a:endParaRPr lang="ru-RU" dirty="0"/>
          </a:p>
        </p:txBody>
      </p:sp>
      <p:sp>
        <p:nvSpPr>
          <p:cNvPr id="3" name="Содержимое 2"/>
          <p:cNvSpPr>
            <a:spLocks noGrp="1"/>
          </p:cNvSpPr>
          <p:nvPr>
            <p:ph idx="1"/>
          </p:nvPr>
        </p:nvSpPr>
        <p:spPr/>
        <p:txBody>
          <a:bodyPr>
            <a:normAutofit fontScale="77500" lnSpcReduction="20000"/>
          </a:bodyPr>
          <a:lstStyle/>
          <a:p>
            <a:pPr>
              <a:buNone/>
            </a:pPr>
            <a:r>
              <a:rPr lang="uk-UA" dirty="0" smtClean="0"/>
              <a:t>для </a:t>
            </a:r>
          </a:p>
          <a:p>
            <a:pPr>
              <a:buFontTx/>
              <a:buChar char="-"/>
            </a:pPr>
            <a:r>
              <a:rPr lang="uk-UA" dirty="0" smtClean="0"/>
              <a:t>керівників </a:t>
            </a:r>
            <a:r>
              <a:rPr lang="uk-UA" dirty="0" smtClean="0"/>
              <a:t>та спеціалістів структурних підрозділів Миколаївської обласної державної адміністрації, </a:t>
            </a:r>
            <a:endParaRPr lang="uk-UA" dirty="0" smtClean="0"/>
          </a:p>
          <a:p>
            <a:pPr>
              <a:buFontTx/>
              <a:buChar char="-"/>
            </a:pPr>
            <a:r>
              <a:rPr lang="uk-UA" dirty="0" smtClean="0"/>
              <a:t>керівників </a:t>
            </a:r>
            <a:r>
              <a:rPr lang="uk-UA" dirty="0" smtClean="0"/>
              <a:t>бюджетних установ, </a:t>
            </a:r>
            <a:endParaRPr lang="uk-UA" dirty="0" smtClean="0"/>
          </a:p>
          <a:p>
            <a:pPr>
              <a:buFontTx/>
              <a:buChar char="-"/>
            </a:pPr>
            <a:endParaRPr lang="uk-UA" dirty="0" smtClean="0"/>
          </a:p>
          <a:p>
            <a:pPr>
              <a:buNone/>
            </a:pPr>
            <a:r>
              <a:rPr lang="uk-UA" dirty="0" smtClean="0"/>
              <a:t>які </a:t>
            </a:r>
            <a:r>
              <a:rPr lang="uk-UA" dirty="0" smtClean="0"/>
              <a:t>беруть участь у формуванні та виконанні обласного бюджету, здійснюють контроль за використанням бюджетних ресурсів підприємств, установ та організацій, які причетні до формування та виконання бюджету області, забезпечують надання соціальних гарантій та послуг, здійснюють контроль за раціональним, законним та ефективним використанням комунального майна та ресурсної бази громади області.</a:t>
            </a:r>
            <a:endParaRPr lang="ru-RU"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lvl="0"/>
            <a:r>
              <a:rPr lang="uk-UA" sz="3000" b="1" dirty="0" smtClean="0"/>
              <a:t>Не підкріплення бюджетних програм фінансовими ресурсами та низький рівень планування діяльності </a:t>
            </a:r>
            <a:r>
              <a:rPr lang="uk-UA" sz="3000" b="1" dirty="0" smtClean="0"/>
              <a:t>ГРБК (А)</a:t>
            </a:r>
            <a:r>
              <a:rPr lang="ru-RU" sz="3000" dirty="0" smtClean="0"/>
              <a:t/>
            </a:r>
            <a:br>
              <a:rPr lang="ru-RU" sz="3000" dirty="0" smtClean="0"/>
            </a:br>
            <a:endParaRPr lang="ru-RU" sz="3000" dirty="0"/>
          </a:p>
        </p:txBody>
      </p:sp>
      <p:sp>
        <p:nvSpPr>
          <p:cNvPr id="3" name="Содержимое 2"/>
          <p:cNvSpPr>
            <a:spLocks noGrp="1"/>
          </p:cNvSpPr>
          <p:nvPr>
            <p:ph idx="1"/>
          </p:nvPr>
        </p:nvSpPr>
        <p:spPr/>
        <p:txBody>
          <a:bodyPr>
            <a:normAutofit fontScale="92500" lnSpcReduction="10000"/>
          </a:bodyPr>
          <a:lstStyle/>
          <a:p>
            <a:pPr>
              <a:buNone/>
            </a:pPr>
            <a:r>
              <a:rPr lang="uk-UA" dirty="0" smtClean="0"/>
              <a:t>Наприклад .</a:t>
            </a:r>
            <a:endParaRPr lang="ru-RU" dirty="0" smtClean="0"/>
          </a:p>
          <a:p>
            <a:pPr>
              <a:buNone/>
            </a:pPr>
            <a:r>
              <a:rPr lang="uk-UA" b="1" dirty="0" smtClean="0"/>
              <a:t>Управління капітального будівництва</a:t>
            </a:r>
            <a:r>
              <a:rPr lang="uk-UA" dirty="0" smtClean="0"/>
              <a:t>. КПКВК 1517367 профінансована тільки на 41%, КПКВК 1517368 профінансована на 59%., КПКВК 15178340 на 26%.</a:t>
            </a:r>
            <a:endParaRPr lang="ru-RU" dirty="0" smtClean="0"/>
          </a:p>
          <a:p>
            <a:pPr>
              <a:buNone/>
            </a:pPr>
            <a:r>
              <a:rPr lang="uk-UA" b="1" dirty="0" smtClean="0"/>
              <a:t>Управління інфраструктури</a:t>
            </a:r>
            <a:r>
              <a:rPr lang="uk-UA" dirty="0" smtClean="0"/>
              <a:t>. КПКВК 1917462 профінансовано на 91% (залишок невикористаних коштів складає </a:t>
            </a:r>
            <a:r>
              <a:rPr lang="uk-UA" dirty="0" smtClean="0"/>
              <a:t>– </a:t>
            </a:r>
            <a:r>
              <a:rPr lang="uk-UA" dirty="0" smtClean="0"/>
              <a:t>21,996млн. грн.)</a:t>
            </a:r>
            <a:endParaRPr lang="ru-RU" dirty="0" smtClean="0"/>
          </a:p>
          <a:p>
            <a:pPr>
              <a:buNone/>
            </a:pPr>
            <a:r>
              <a:rPr lang="uk-UA" b="1" dirty="0" smtClean="0"/>
              <a:t>Управління містобудування та архітектури</a:t>
            </a:r>
            <a:r>
              <a:rPr lang="uk-UA" dirty="0" smtClean="0"/>
              <a:t>. КПКВК 1617350 профінансовано на 82%.</a:t>
            </a:r>
            <a:endParaRPr lang="ru-RU" dirty="0" smtClean="0"/>
          </a:p>
          <a:p>
            <a:endParaRPr lang="ru-RU"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lvl="0"/>
            <a:r>
              <a:rPr lang="uk-UA" sz="3000" b="1" dirty="0" smtClean="0"/>
              <a:t>Не підкріплення бюджетних програм фінансовими ресурсами та низький рівень планування діяльності </a:t>
            </a:r>
            <a:r>
              <a:rPr lang="uk-UA" sz="3000" b="1" dirty="0" smtClean="0"/>
              <a:t>ГРБК (А)</a:t>
            </a:r>
            <a:r>
              <a:rPr lang="ru-RU" sz="3000" dirty="0" smtClean="0"/>
              <a:t/>
            </a:r>
            <a:br>
              <a:rPr lang="ru-RU" sz="3000" dirty="0" smtClean="0"/>
            </a:br>
            <a:endParaRPr lang="ru-RU" sz="3000" dirty="0"/>
          </a:p>
        </p:txBody>
      </p:sp>
      <p:sp>
        <p:nvSpPr>
          <p:cNvPr id="3" name="Содержимое 2"/>
          <p:cNvSpPr>
            <a:spLocks noGrp="1"/>
          </p:cNvSpPr>
          <p:nvPr>
            <p:ph idx="1"/>
          </p:nvPr>
        </p:nvSpPr>
        <p:spPr/>
        <p:txBody>
          <a:bodyPr>
            <a:normAutofit/>
          </a:bodyPr>
          <a:lstStyle/>
          <a:p>
            <a:pPr>
              <a:buNone/>
            </a:pPr>
            <a:r>
              <a:rPr lang="uk-UA" dirty="0" smtClean="0"/>
              <a:t>Одна з причин - відсутність </a:t>
            </a:r>
            <a:r>
              <a:rPr lang="uk-UA" dirty="0" smtClean="0"/>
              <a:t>в певних розпорядників окрім достовірних «первинних» даних, що є підставою для планування, а й саме складової перспективного планування як поточної діяльності так і середньо /довгострокового планування. </a:t>
            </a:r>
            <a:endParaRPr lang="uk-UA" dirty="0" smtClean="0"/>
          </a:p>
          <a:p>
            <a:pPr>
              <a:buNone/>
            </a:pPr>
            <a:r>
              <a:rPr lang="uk-UA" dirty="0" smtClean="0"/>
              <a:t>Підставою для </a:t>
            </a:r>
            <a:r>
              <a:rPr lang="uk-UA" dirty="0" smtClean="0"/>
              <a:t>вказаного висновку слугували наступні </a:t>
            </a:r>
            <a:r>
              <a:rPr lang="uk-UA" dirty="0" smtClean="0"/>
              <a:t>обставини:</a:t>
            </a:r>
            <a:endParaRPr lang="ru-RU" dirty="0" smtClean="0"/>
          </a:p>
          <a:p>
            <a:endParaRPr lang="ru-RU"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lvl="0"/>
            <a:r>
              <a:rPr lang="uk-UA" sz="3000" b="1" dirty="0" smtClean="0"/>
              <a:t>Не підкріплення бюджетних програм фінансовими ресурсами та низький рівень планування діяльності </a:t>
            </a:r>
            <a:r>
              <a:rPr lang="uk-UA" sz="3000" b="1" dirty="0" smtClean="0"/>
              <a:t>ГРБК (А)</a:t>
            </a:r>
            <a:r>
              <a:rPr lang="ru-RU" sz="3000" dirty="0" smtClean="0"/>
              <a:t/>
            </a:r>
            <a:br>
              <a:rPr lang="ru-RU" sz="3000" dirty="0" smtClean="0"/>
            </a:br>
            <a:endParaRPr lang="ru-RU" sz="3000" dirty="0"/>
          </a:p>
        </p:txBody>
      </p:sp>
      <p:sp>
        <p:nvSpPr>
          <p:cNvPr id="3" name="Содержимое 2"/>
          <p:cNvSpPr>
            <a:spLocks noGrp="1"/>
          </p:cNvSpPr>
          <p:nvPr>
            <p:ph idx="1"/>
          </p:nvPr>
        </p:nvSpPr>
        <p:spPr/>
        <p:txBody>
          <a:bodyPr>
            <a:normAutofit fontScale="92500"/>
          </a:bodyPr>
          <a:lstStyle/>
          <a:p>
            <a:r>
              <a:rPr lang="uk-UA" dirty="0" smtClean="0"/>
              <a:t>Паспорти бюджетних програм впродовж 2018 змінювались, по деяким розпорядникам кілька разів. </a:t>
            </a:r>
            <a:endParaRPr lang="uk-UA" dirty="0" smtClean="0"/>
          </a:p>
          <a:p>
            <a:r>
              <a:rPr lang="uk-UA" dirty="0" smtClean="0"/>
              <a:t>Зміни </a:t>
            </a:r>
            <a:r>
              <a:rPr lang="uk-UA" dirty="0" smtClean="0"/>
              <a:t>зазнавали і показники ефективності (умовно ціна за одиницю товарів/робіт/послуг) та якості, що е підставою для оцінки ефективності виконання бюджетних програм. </a:t>
            </a:r>
            <a:endParaRPr lang="uk-UA" dirty="0" smtClean="0"/>
          </a:p>
          <a:p>
            <a:r>
              <a:rPr lang="uk-UA" dirty="0" smtClean="0"/>
              <a:t>А </a:t>
            </a:r>
            <a:r>
              <a:rPr lang="uk-UA" dirty="0" smtClean="0"/>
              <a:t>також навіть підпрограми та завдання бюджетних програм, що при якісному плануванні діяльності не є можливим.</a:t>
            </a:r>
            <a:endParaRPr lang="ru-RU" dirty="0" smtClean="0"/>
          </a:p>
          <a:p>
            <a:endParaRPr lang="ru-RU"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lvl="0"/>
            <a:r>
              <a:rPr lang="uk-UA" sz="3000" b="1" dirty="0" smtClean="0"/>
              <a:t>Не підкріплення бюджетних програм фінансовими ресурсами та низький рівень планування діяльності ГРБК</a:t>
            </a:r>
            <a:r>
              <a:rPr lang="ru-RU" sz="3000" dirty="0" smtClean="0"/>
              <a:t/>
            </a:r>
            <a:br>
              <a:rPr lang="ru-RU" sz="3000" dirty="0" smtClean="0"/>
            </a:br>
            <a:endParaRPr lang="ru-RU" sz="3000" dirty="0"/>
          </a:p>
        </p:txBody>
      </p:sp>
      <p:sp>
        <p:nvSpPr>
          <p:cNvPr id="3" name="Содержимое 2"/>
          <p:cNvSpPr>
            <a:spLocks noGrp="1"/>
          </p:cNvSpPr>
          <p:nvPr>
            <p:ph idx="1"/>
          </p:nvPr>
        </p:nvSpPr>
        <p:spPr/>
        <p:txBody>
          <a:bodyPr>
            <a:normAutofit/>
          </a:bodyPr>
          <a:lstStyle/>
          <a:p>
            <a:pPr>
              <a:buNone/>
            </a:pPr>
            <a:r>
              <a:rPr lang="uk-UA" b="1" dirty="0" smtClean="0"/>
              <a:t>Наприклад.</a:t>
            </a:r>
          </a:p>
          <a:p>
            <a:pPr>
              <a:buNone/>
            </a:pPr>
            <a:r>
              <a:rPr lang="uk-UA" b="1" dirty="0" smtClean="0"/>
              <a:t>Апарат </a:t>
            </a:r>
            <a:r>
              <a:rPr lang="uk-UA" b="1" dirty="0" smtClean="0"/>
              <a:t>облдержадміністрації</a:t>
            </a:r>
            <a:r>
              <a:rPr lang="uk-UA" dirty="0" smtClean="0"/>
              <a:t>. </a:t>
            </a:r>
            <a:endParaRPr lang="ru-RU" dirty="0" smtClean="0"/>
          </a:p>
          <a:p>
            <a:pPr>
              <a:buNone/>
            </a:pPr>
            <a:r>
              <a:rPr lang="ru-RU" dirty="0" smtClean="0"/>
              <a:t>КПКВК </a:t>
            </a:r>
            <a:r>
              <a:rPr lang="uk-UA" dirty="0" smtClean="0"/>
              <a:t>0210180. Дана бюджетна програма змінювалась протягом року 5 разів, (завдання, їх формулювання, перелік, суми бюджетних асигнувань, пакети результативних показників)</a:t>
            </a:r>
            <a:r>
              <a:rPr lang="ru-RU" dirty="0" smtClean="0"/>
              <a:t>.</a:t>
            </a:r>
            <a:endParaRPr lang="ru-RU"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lvl="0"/>
            <a:r>
              <a:rPr lang="uk-UA" sz="3000" b="1" dirty="0" smtClean="0"/>
              <a:t>Не підкріплення бюджетних програм фінансовими ресурсами та низький рівень планування діяльності ГРБК</a:t>
            </a:r>
            <a:r>
              <a:rPr lang="ru-RU" sz="3000" dirty="0" smtClean="0"/>
              <a:t/>
            </a:r>
            <a:br>
              <a:rPr lang="ru-RU" sz="3000" dirty="0" smtClean="0"/>
            </a:br>
            <a:endParaRPr lang="ru-RU" sz="3000" dirty="0"/>
          </a:p>
        </p:txBody>
      </p:sp>
      <p:sp>
        <p:nvSpPr>
          <p:cNvPr id="3" name="Содержимое 2"/>
          <p:cNvSpPr>
            <a:spLocks noGrp="1"/>
          </p:cNvSpPr>
          <p:nvPr>
            <p:ph idx="1"/>
          </p:nvPr>
        </p:nvSpPr>
        <p:spPr/>
        <p:txBody>
          <a:bodyPr>
            <a:normAutofit fontScale="85000" lnSpcReduction="20000"/>
          </a:bodyPr>
          <a:lstStyle/>
          <a:p>
            <a:pPr>
              <a:buNone/>
            </a:pPr>
            <a:r>
              <a:rPr lang="uk-UA" b="1" dirty="0" smtClean="0"/>
              <a:t>Наприклад.</a:t>
            </a:r>
          </a:p>
          <a:p>
            <a:pPr>
              <a:buNone/>
            </a:pPr>
            <a:r>
              <a:rPr lang="uk-UA" b="1" dirty="0" smtClean="0"/>
              <a:t>Управління </a:t>
            </a:r>
            <a:r>
              <a:rPr lang="uk-UA" b="1" dirty="0" smtClean="0"/>
              <a:t>інфраструктури </a:t>
            </a:r>
            <a:r>
              <a:rPr lang="uk-UA" dirty="0" smtClean="0"/>
              <a:t>КПКВК </a:t>
            </a:r>
            <a:r>
              <a:rPr lang="uk-UA" dirty="0" smtClean="0"/>
              <a:t>1917464, </a:t>
            </a:r>
            <a:r>
              <a:rPr lang="uk-UA" u="sng" dirty="0" smtClean="0">
                <a:hlinkClick r:id="rId2"/>
              </a:rPr>
              <a:t>http</a:t>
            </a:r>
            <a:r>
              <a:rPr lang="uk-UA" u="sng" dirty="0" smtClean="0">
                <a:hlinkClick r:id="rId2"/>
              </a:rPr>
              <a:t>://www.mk.gov.ua/store/files/announce_1525267492.pdf</a:t>
            </a:r>
            <a:r>
              <a:rPr lang="uk-UA" dirty="0" smtClean="0"/>
              <a:t>  </a:t>
            </a:r>
            <a:endParaRPr lang="uk-UA" dirty="0" smtClean="0"/>
          </a:p>
          <a:p>
            <a:pPr>
              <a:buNone/>
            </a:pPr>
            <a:r>
              <a:rPr lang="uk-UA" dirty="0" smtClean="0"/>
              <a:t>По </a:t>
            </a:r>
            <a:r>
              <a:rPr lang="uk-UA" dirty="0" smtClean="0"/>
              <a:t>завданню по реконструкції системи світлосигнального обладнання аеродрому Миколаїв с. </a:t>
            </a:r>
            <a:r>
              <a:rPr lang="uk-UA" dirty="0" err="1" smtClean="0"/>
              <a:t>Баловне</a:t>
            </a:r>
            <a:r>
              <a:rPr lang="uk-UA" dirty="0" smtClean="0"/>
              <a:t> </a:t>
            </a:r>
            <a:r>
              <a:rPr lang="uk-UA" dirty="0" err="1" smtClean="0"/>
              <a:t>Новоодеського</a:t>
            </a:r>
            <a:r>
              <a:rPr lang="uk-UA" dirty="0" smtClean="0"/>
              <a:t> району розпорядник запланував відремонтувати дороги від с. Калинівка до </a:t>
            </a:r>
            <a:r>
              <a:rPr lang="uk-UA" dirty="0" err="1" smtClean="0"/>
              <a:t>Снігурівка</a:t>
            </a:r>
            <a:r>
              <a:rPr lang="uk-UA" dirty="0" smtClean="0"/>
              <a:t>!!!!, що знаходяться на </a:t>
            </a:r>
            <a:r>
              <a:rPr lang="uk-UA" b="1" dirty="0" smtClean="0"/>
              <a:t>протилежному напрямку від </a:t>
            </a:r>
            <a:r>
              <a:rPr lang="uk-UA" b="1" dirty="0" smtClean="0"/>
              <a:t>аеродрому</a:t>
            </a:r>
            <a:r>
              <a:rPr lang="uk-UA" dirty="0" smtClean="0"/>
              <a:t>.</a:t>
            </a:r>
          </a:p>
          <a:p>
            <a:pPr>
              <a:buNone/>
            </a:pPr>
            <a:r>
              <a:rPr lang="uk-UA" dirty="0" smtClean="0"/>
              <a:t>За </a:t>
            </a:r>
            <a:r>
              <a:rPr lang="uk-UA" dirty="0" smtClean="0"/>
              <a:t>240 млн. грн. планувалось відремонтувати (поточний ремонт) більше ніж 48 км доріг по плановій ціні в 4,964 </a:t>
            </a:r>
            <a:r>
              <a:rPr lang="uk-UA" dirty="0" err="1" smtClean="0"/>
              <a:t>млн</a:t>
            </a:r>
            <a:r>
              <a:rPr lang="uk-UA" dirty="0" smtClean="0"/>
              <a:t> грн./км .</a:t>
            </a:r>
            <a:endParaRPr lang="ru-RU"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lvl="0"/>
            <a:r>
              <a:rPr lang="uk-UA" sz="3000" b="1" dirty="0" smtClean="0"/>
              <a:t>Не підкріплення бюджетних програм фінансовими ресурсами та низький рівень планування діяльності ГРБК</a:t>
            </a:r>
            <a:r>
              <a:rPr lang="ru-RU" sz="3000" dirty="0" smtClean="0"/>
              <a:t/>
            </a:r>
            <a:br>
              <a:rPr lang="ru-RU" sz="3000" dirty="0" smtClean="0"/>
            </a:br>
            <a:endParaRPr lang="ru-RU" sz="3000" dirty="0"/>
          </a:p>
        </p:txBody>
      </p:sp>
      <p:sp>
        <p:nvSpPr>
          <p:cNvPr id="3" name="Содержимое 2"/>
          <p:cNvSpPr>
            <a:spLocks noGrp="1"/>
          </p:cNvSpPr>
          <p:nvPr>
            <p:ph idx="1"/>
          </p:nvPr>
        </p:nvSpPr>
        <p:spPr/>
        <p:txBody>
          <a:bodyPr>
            <a:normAutofit fontScale="77500" lnSpcReduction="20000"/>
          </a:bodyPr>
          <a:lstStyle/>
          <a:p>
            <a:pPr>
              <a:buNone/>
            </a:pPr>
            <a:r>
              <a:rPr lang="uk-UA" b="1" dirty="0" smtClean="0"/>
              <a:t>Наприклад.</a:t>
            </a:r>
          </a:p>
          <a:p>
            <a:pPr>
              <a:buNone/>
            </a:pPr>
            <a:r>
              <a:rPr lang="uk-UA" b="1" dirty="0" smtClean="0"/>
              <a:t>Управління капітального будівництва.</a:t>
            </a:r>
            <a:endParaRPr lang="ru-RU" dirty="0" smtClean="0"/>
          </a:p>
          <a:p>
            <a:pPr>
              <a:buNone/>
            </a:pPr>
            <a:r>
              <a:rPr lang="uk-UA" dirty="0" smtClean="0"/>
              <a:t>КПКВК </a:t>
            </a:r>
            <a:r>
              <a:rPr lang="uk-UA" dirty="0" smtClean="0"/>
              <a:t>1517361. Паспортом </a:t>
            </a:r>
            <a:r>
              <a:rPr lang="uk-UA" dirty="0" smtClean="0"/>
              <a:t>програми було передбачено </a:t>
            </a:r>
            <a:r>
              <a:rPr lang="uk-UA" dirty="0" smtClean="0"/>
              <a:t>реконструкцію об’єктів </a:t>
            </a:r>
            <a:r>
              <a:rPr lang="uk-UA" dirty="0" smtClean="0"/>
              <a:t>соціальної інфраструктури. Програму не виконано в повному обсязі, рівень готовності об'єктів реконструкції в 100% не виконано. </a:t>
            </a:r>
            <a:endParaRPr lang="uk-UA" dirty="0" smtClean="0"/>
          </a:p>
          <a:p>
            <a:pPr>
              <a:buNone/>
            </a:pPr>
            <a:endParaRPr lang="uk-UA" dirty="0" smtClean="0"/>
          </a:p>
          <a:p>
            <a:pPr>
              <a:buNone/>
            </a:pPr>
            <a:r>
              <a:rPr lang="uk-UA" dirty="0" smtClean="0"/>
              <a:t>Відповідно </a:t>
            </a:r>
            <a:r>
              <a:rPr lang="uk-UA" dirty="0" smtClean="0"/>
              <a:t>до ПБП 1517361 на 2019 рік заплановано видатки на реалізацію даної програми (капітальні ремонти) у розмірі 8200,00 </a:t>
            </a:r>
            <a:r>
              <a:rPr lang="uk-UA" dirty="0" err="1" smtClean="0"/>
              <a:t>млн.грн</a:t>
            </a:r>
            <a:r>
              <a:rPr lang="uk-UA" dirty="0" smtClean="0"/>
              <a:t>. Причому в 2019р не планується проведення реконструкції об’єктів, хоча за 2018р рівень готовності об'єктів реконструкції склав лише 75 відсотків. </a:t>
            </a:r>
            <a:r>
              <a:rPr lang="uk-UA" dirty="0" smtClean="0">
                <a:solidFill>
                  <a:srgbClr val="FF0000"/>
                </a:solidFill>
              </a:rPr>
              <a:t>Такі обставини провокують появу нових незавершений об’єктів.</a:t>
            </a:r>
            <a:endParaRPr lang="ru-RU" dirty="0">
              <a:solidFill>
                <a:srgbClr val="FF0000"/>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lvl="0"/>
            <a:r>
              <a:rPr lang="uk-UA" sz="3000" b="1" dirty="0" smtClean="0"/>
              <a:t>Не підкріплення бюджетних програм фінансовими ресурсами та низький рівень планування діяльності </a:t>
            </a:r>
            <a:r>
              <a:rPr lang="uk-UA" sz="3000" b="1" dirty="0" smtClean="0"/>
              <a:t>ГРБК</a:t>
            </a:r>
            <a:r>
              <a:rPr lang="ru-RU" sz="3000" dirty="0" smtClean="0"/>
              <a:t> (Б)</a:t>
            </a:r>
            <a:endParaRPr lang="ru-RU" sz="3000" dirty="0"/>
          </a:p>
        </p:txBody>
      </p:sp>
      <p:sp>
        <p:nvSpPr>
          <p:cNvPr id="3" name="Содержимое 2"/>
          <p:cNvSpPr>
            <a:spLocks noGrp="1"/>
          </p:cNvSpPr>
          <p:nvPr>
            <p:ph idx="1"/>
          </p:nvPr>
        </p:nvSpPr>
        <p:spPr/>
        <p:txBody>
          <a:bodyPr>
            <a:normAutofit/>
          </a:bodyPr>
          <a:lstStyle/>
          <a:p>
            <a:pPr>
              <a:buNone/>
            </a:pPr>
            <a:endParaRPr lang="uk-UA" dirty="0" smtClean="0"/>
          </a:p>
          <a:p>
            <a:pPr>
              <a:buNone/>
            </a:pPr>
            <a:r>
              <a:rPr lang="uk-UA" dirty="0" smtClean="0"/>
              <a:t>В </a:t>
            </a:r>
            <a:r>
              <a:rPr lang="uk-UA" dirty="0" smtClean="0"/>
              <a:t>звітах про виконання паспортів бюджетних програм, особливо по капітальних видатках,  спостерігається значні  відхилення (більше 30%) планових та фактичних результативних показників продукту, ефективності та якості.</a:t>
            </a:r>
            <a:endParaRPr lang="ru-RU"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lvl="0"/>
            <a:r>
              <a:rPr lang="uk-UA" sz="3000" b="1" dirty="0" smtClean="0"/>
              <a:t>Не підкріплення бюджетних програм фінансовими ресурсами та низький рівень планування діяльності </a:t>
            </a:r>
            <a:r>
              <a:rPr lang="uk-UA" sz="3000" b="1" dirty="0" smtClean="0"/>
              <a:t>ГРБК</a:t>
            </a:r>
            <a:r>
              <a:rPr lang="ru-RU" sz="3000" dirty="0" smtClean="0"/>
              <a:t> (Б)</a:t>
            </a:r>
            <a:endParaRPr lang="ru-RU" sz="3000" dirty="0"/>
          </a:p>
        </p:txBody>
      </p:sp>
      <p:sp>
        <p:nvSpPr>
          <p:cNvPr id="3" name="Содержимое 2"/>
          <p:cNvSpPr>
            <a:spLocks noGrp="1"/>
          </p:cNvSpPr>
          <p:nvPr>
            <p:ph idx="1"/>
          </p:nvPr>
        </p:nvSpPr>
        <p:spPr/>
        <p:txBody>
          <a:bodyPr>
            <a:normAutofit fontScale="92500" lnSpcReduction="20000"/>
          </a:bodyPr>
          <a:lstStyle/>
          <a:p>
            <a:pPr>
              <a:buNone/>
            </a:pPr>
            <a:r>
              <a:rPr lang="uk-UA" dirty="0" smtClean="0"/>
              <a:t>Наприклад.</a:t>
            </a:r>
            <a:endParaRPr lang="ru-RU" dirty="0" smtClean="0"/>
          </a:p>
          <a:p>
            <a:pPr>
              <a:buNone/>
            </a:pPr>
            <a:r>
              <a:rPr lang="uk-UA" b="1" dirty="0" smtClean="0"/>
              <a:t>Управління інфраструктури.</a:t>
            </a:r>
            <a:r>
              <a:rPr lang="uk-UA" dirty="0" smtClean="0"/>
              <a:t> </a:t>
            </a:r>
            <a:endParaRPr lang="ru-RU" dirty="0" smtClean="0"/>
          </a:p>
          <a:p>
            <a:pPr>
              <a:buNone/>
            </a:pPr>
            <a:r>
              <a:rPr lang="uk-UA" dirty="0" smtClean="0"/>
              <a:t>В тому ж звіті КПКВК 1917464 за 2018р обсяг бюджетних призначень зменшився до 10,625 </a:t>
            </a:r>
            <a:r>
              <a:rPr lang="uk-UA" dirty="0" smtClean="0"/>
              <a:t>млн. </a:t>
            </a:r>
            <a:r>
              <a:rPr lang="uk-UA" dirty="0" smtClean="0"/>
              <a:t>грн.., </a:t>
            </a:r>
            <a:endParaRPr lang="uk-UA" dirty="0" smtClean="0"/>
          </a:p>
          <a:p>
            <a:pPr>
              <a:buNone/>
            </a:pPr>
            <a:r>
              <a:rPr lang="uk-UA" dirty="0" smtClean="0"/>
              <a:t>Відремонтовано </a:t>
            </a:r>
            <a:r>
              <a:rPr lang="uk-UA" dirty="0" smtClean="0"/>
              <a:t>(поточний ремонт траси </a:t>
            </a:r>
            <a:r>
              <a:rPr lang="uk-UA" dirty="0" err="1" smtClean="0"/>
              <a:t>Снігурівка-Калинівка</a:t>
            </a:r>
            <a:r>
              <a:rPr lang="uk-UA" dirty="0" smtClean="0"/>
              <a:t> та поточний ремонт дороги державного значення Н-11 Дніпро-Миколаїв) </a:t>
            </a:r>
            <a:r>
              <a:rPr lang="uk-UA" dirty="0" smtClean="0">
                <a:solidFill>
                  <a:srgbClr val="FF0000"/>
                </a:solidFill>
              </a:rPr>
              <a:t>1,02 км доріг по ціні 10,417 млн</a:t>
            </a:r>
            <a:r>
              <a:rPr lang="uk-UA" dirty="0" smtClean="0"/>
              <a:t>. грн./км. </a:t>
            </a:r>
            <a:r>
              <a:rPr lang="uk-UA" dirty="0" smtClean="0">
                <a:solidFill>
                  <a:srgbClr val="FF0000"/>
                </a:solidFill>
              </a:rPr>
              <a:t>Тобто показник ефективності – вартість поточного ремонту 1 км» змінився у більшу сторону на 112%. </a:t>
            </a:r>
            <a:endParaRPr lang="ru-RU"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lvl="0"/>
            <a:r>
              <a:rPr lang="uk-UA" sz="3000" b="1" dirty="0" smtClean="0"/>
              <a:t>Не підкріплення бюджетних програм фінансовими ресурсами та низький рівень планування діяльності </a:t>
            </a:r>
            <a:r>
              <a:rPr lang="uk-UA" sz="3000" b="1" dirty="0" smtClean="0"/>
              <a:t>ГРБК</a:t>
            </a:r>
            <a:r>
              <a:rPr lang="ru-RU" sz="3000" dirty="0" smtClean="0"/>
              <a:t> (Б)</a:t>
            </a:r>
            <a:endParaRPr lang="ru-RU" sz="3000" dirty="0"/>
          </a:p>
        </p:txBody>
      </p:sp>
      <p:sp>
        <p:nvSpPr>
          <p:cNvPr id="3" name="Содержимое 2"/>
          <p:cNvSpPr>
            <a:spLocks noGrp="1"/>
          </p:cNvSpPr>
          <p:nvPr>
            <p:ph idx="1"/>
          </p:nvPr>
        </p:nvSpPr>
        <p:spPr/>
        <p:txBody>
          <a:bodyPr>
            <a:normAutofit fontScale="85000" lnSpcReduction="20000"/>
          </a:bodyPr>
          <a:lstStyle/>
          <a:p>
            <a:pPr>
              <a:buNone/>
            </a:pPr>
            <a:r>
              <a:rPr lang="uk-UA" dirty="0" smtClean="0"/>
              <a:t>Наприклад.</a:t>
            </a:r>
            <a:endParaRPr lang="ru-RU" dirty="0" smtClean="0"/>
          </a:p>
          <a:p>
            <a:pPr>
              <a:buNone/>
            </a:pPr>
            <a:r>
              <a:rPr lang="uk-UA" b="1" dirty="0" smtClean="0"/>
              <a:t>Управління молоді та спорту.</a:t>
            </a:r>
            <a:r>
              <a:rPr lang="uk-UA" dirty="0" smtClean="0"/>
              <a:t> </a:t>
            </a:r>
            <a:endParaRPr lang="ru-RU" dirty="0" smtClean="0"/>
          </a:p>
          <a:p>
            <a:pPr>
              <a:buNone/>
            </a:pPr>
            <a:r>
              <a:rPr lang="uk-UA" dirty="0" smtClean="0"/>
              <a:t>КПКВК 1113131</a:t>
            </a:r>
            <a:r>
              <a:rPr lang="uk-UA" dirty="0" smtClean="0"/>
              <a:t>. Середні витрати на забезпечення участі в регіональному заході державної політики з питань сім'ї для одного учасника зменшились з 28,0 </a:t>
            </a:r>
            <a:r>
              <a:rPr lang="uk-UA" dirty="0" err="1" smtClean="0"/>
              <a:t>грн</a:t>
            </a:r>
            <a:r>
              <a:rPr lang="uk-UA" dirty="0" smtClean="0"/>
              <a:t> до 14,0 </a:t>
            </a:r>
            <a:r>
              <a:rPr lang="uk-UA" dirty="0" err="1" smtClean="0"/>
              <a:t>грн</a:t>
            </a:r>
            <a:r>
              <a:rPr lang="uk-UA" dirty="0" smtClean="0"/>
              <a:t>, що на 50% менше.</a:t>
            </a:r>
            <a:endParaRPr lang="ru-RU" dirty="0" smtClean="0"/>
          </a:p>
          <a:p>
            <a:pPr>
              <a:buNone/>
            </a:pPr>
            <a:endParaRPr lang="uk-UA" dirty="0" smtClean="0">
              <a:solidFill>
                <a:srgbClr val="FF0000"/>
              </a:solidFill>
            </a:endParaRPr>
          </a:p>
          <a:p>
            <a:pPr>
              <a:buNone/>
            </a:pPr>
            <a:r>
              <a:rPr lang="uk-UA" dirty="0" smtClean="0">
                <a:solidFill>
                  <a:srgbClr val="FF0000"/>
                </a:solidFill>
              </a:rPr>
              <a:t>Більш </a:t>
            </a:r>
            <a:r>
              <a:rPr lang="uk-UA" dirty="0" smtClean="0">
                <a:solidFill>
                  <a:srgbClr val="FF0000"/>
                </a:solidFill>
              </a:rPr>
              <a:t>ніж подвійна різниця в планових та фактичних показниках може свідчити тільки </a:t>
            </a:r>
            <a:r>
              <a:rPr lang="uk-UA" dirty="0" smtClean="0">
                <a:solidFill>
                  <a:srgbClr val="FF0000"/>
                </a:solidFill>
              </a:rPr>
              <a:t>про </a:t>
            </a:r>
            <a:r>
              <a:rPr lang="uk-UA" dirty="0" smtClean="0">
                <a:solidFill>
                  <a:srgbClr val="FF0000"/>
                </a:solidFill>
              </a:rPr>
              <a:t>або відсутність економічно та документально  обґрунтованих даних потреби в обсязі бюджетних асигнувань, або про свідоме завищення/заниження планового показника</a:t>
            </a:r>
            <a:r>
              <a:rPr lang="uk-UA" dirty="0" smtClean="0"/>
              <a:t>.</a:t>
            </a:r>
            <a:endParaRPr lang="ru-RU"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lvl="0"/>
            <a:r>
              <a:rPr lang="uk-UA" sz="3000" b="1" dirty="0" smtClean="0"/>
              <a:t>Не підкріплення бюджетних програм фінансовими ресурсами та низький рівень планування діяльності </a:t>
            </a:r>
            <a:r>
              <a:rPr lang="uk-UA" sz="3000" b="1" dirty="0" smtClean="0"/>
              <a:t>ГРБК</a:t>
            </a:r>
            <a:r>
              <a:rPr lang="ru-RU" sz="3000" dirty="0" smtClean="0"/>
              <a:t> (В)</a:t>
            </a:r>
            <a:endParaRPr lang="ru-RU" sz="3000" dirty="0"/>
          </a:p>
        </p:txBody>
      </p:sp>
      <p:sp>
        <p:nvSpPr>
          <p:cNvPr id="3" name="Содержимое 2"/>
          <p:cNvSpPr>
            <a:spLocks noGrp="1"/>
          </p:cNvSpPr>
          <p:nvPr>
            <p:ph idx="1"/>
          </p:nvPr>
        </p:nvSpPr>
        <p:spPr>
          <a:xfrm>
            <a:off x="467544" y="2532888"/>
            <a:ext cx="8229600" cy="4325112"/>
          </a:xfrm>
        </p:spPr>
        <p:txBody>
          <a:bodyPr>
            <a:normAutofit/>
          </a:bodyPr>
          <a:lstStyle/>
          <a:p>
            <a:pPr>
              <a:buNone/>
            </a:pPr>
            <a:r>
              <a:rPr lang="uk-UA" dirty="0" smtClean="0"/>
              <a:t>Відсутність </a:t>
            </a:r>
            <a:r>
              <a:rPr lang="uk-UA" dirty="0" smtClean="0"/>
              <a:t>у певних розпорядників </a:t>
            </a:r>
            <a:r>
              <a:rPr lang="uk-UA" dirty="0" smtClean="0"/>
              <a:t>складової </a:t>
            </a:r>
            <a:r>
              <a:rPr lang="uk-UA" dirty="0" smtClean="0"/>
              <a:t>якісного операційного управління. А саме </a:t>
            </a:r>
            <a:r>
              <a:rPr lang="uk-UA" b="1" dirty="0" smtClean="0"/>
              <a:t>вчасного</a:t>
            </a:r>
            <a:r>
              <a:rPr lang="uk-UA" dirty="0" smtClean="0"/>
              <a:t> та ефективного проведення процедур публічних закупівель. </a:t>
            </a:r>
            <a:endParaRPr lang="uk-UA" dirty="0" smtClean="0"/>
          </a:p>
          <a:p>
            <a:pPr>
              <a:buNone/>
            </a:pPr>
            <a:r>
              <a:rPr lang="uk-UA" dirty="0" smtClean="0"/>
              <a:t>В </a:t>
            </a:r>
            <a:r>
              <a:rPr lang="uk-UA" dirty="0" smtClean="0"/>
              <a:t>результаті постачальник послуг по сезонним роботам визначається з запізненням, і самі роботи проходять в неналежний період.</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Об’єкти аудиту – підрозділи Миколаївської обласної державної адміністрації: </a:t>
            </a:r>
            <a:r>
              <a:rPr lang="ru-RU" dirty="0" smtClean="0"/>
              <a:t/>
            </a:r>
            <a:br>
              <a:rPr lang="ru-RU" dirty="0" smtClean="0"/>
            </a:br>
            <a:endParaRPr lang="ru-RU" dirty="0"/>
          </a:p>
        </p:txBody>
      </p:sp>
      <p:sp>
        <p:nvSpPr>
          <p:cNvPr id="3" name="Содержимое 2"/>
          <p:cNvSpPr>
            <a:spLocks noGrp="1"/>
          </p:cNvSpPr>
          <p:nvPr>
            <p:ph idx="1"/>
          </p:nvPr>
        </p:nvSpPr>
        <p:spPr/>
        <p:txBody>
          <a:bodyPr/>
          <a:lstStyle/>
          <a:p>
            <a:pPr>
              <a:buNone/>
            </a:pPr>
            <a:endParaRPr lang="uk-UA" dirty="0" smtClean="0"/>
          </a:p>
          <a:p>
            <a:pPr>
              <a:buNone/>
            </a:pPr>
            <a:endParaRPr lang="uk-UA" dirty="0" smtClean="0"/>
          </a:p>
          <a:p>
            <a:pPr>
              <a:buNone/>
            </a:pPr>
            <a:r>
              <a:rPr lang="uk-UA" dirty="0" smtClean="0"/>
              <a:t>Звіт </a:t>
            </a:r>
            <a:r>
              <a:rPr lang="uk-UA" dirty="0" smtClean="0"/>
              <a:t>підготовлено Сектором внутрішнього контролю Миколаївської обласної державної адміністрації (МОДА) за участі інших фахівців структурних підрозділів МОДА та залучених експертів.</a:t>
            </a:r>
            <a:endParaRPr lang="ru-RU" dirty="0" smtClean="0"/>
          </a:p>
          <a:p>
            <a:endParaRPr lang="ru-RU"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lvl="0"/>
            <a:r>
              <a:rPr lang="uk-UA" sz="3000" b="1" dirty="0" smtClean="0"/>
              <a:t>Не підкріплення бюджетних програм фінансовими ресурсами та низький рівень планування діяльності </a:t>
            </a:r>
            <a:r>
              <a:rPr lang="uk-UA" sz="3000" b="1" dirty="0" smtClean="0"/>
              <a:t>ГРБК</a:t>
            </a:r>
            <a:r>
              <a:rPr lang="ru-RU" sz="3000" dirty="0" smtClean="0"/>
              <a:t> (В)</a:t>
            </a:r>
            <a:endParaRPr lang="ru-RU" sz="3000" dirty="0"/>
          </a:p>
        </p:txBody>
      </p:sp>
      <p:sp>
        <p:nvSpPr>
          <p:cNvPr id="3" name="Содержимое 2"/>
          <p:cNvSpPr>
            <a:spLocks noGrp="1"/>
          </p:cNvSpPr>
          <p:nvPr>
            <p:ph idx="1"/>
          </p:nvPr>
        </p:nvSpPr>
        <p:spPr>
          <a:xfrm>
            <a:off x="467544" y="2532888"/>
            <a:ext cx="8229600" cy="4325112"/>
          </a:xfrm>
        </p:spPr>
        <p:txBody>
          <a:bodyPr>
            <a:normAutofit fontScale="92500" lnSpcReduction="20000"/>
          </a:bodyPr>
          <a:lstStyle/>
          <a:p>
            <a:pPr>
              <a:buNone/>
            </a:pPr>
            <a:r>
              <a:rPr lang="uk-UA" dirty="0" smtClean="0"/>
              <a:t>Наприклад.</a:t>
            </a:r>
            <a:endParaRPr lang="ru-RU" dirty="0" smtClean="0"/>
          </a:p>
          <a:p>
            <a:pPr>
              <a:buNone/>
            </a:pPr>
            <a:r>
              <a:rPr lang="uk-UA" b="1" dirty="0" smtClean="0"/>
              <a:t>Управління інфраструктури.</a:t>
            </a:r>
            <a:r>
              <a:rPr lang="uk-UA" dirty="0" smtClean="0"/>
              <a:t> </a:t>
            </a:r>
            <a:endParaRPr lang="ru-RU" dirty="0" smtClean="0"/>
          </a:p>
          <a:p>
            <a:pPr>
              <a:buNone/>
            </a:pPr>
            <a:r>
              <a:rPr lang="uk-UA" dirty="0" smtClean="0"/>
              <a:t>В 2018р перше оголошення про проведення публічних закупівель по поточному ремонту доріг загального користування місцевого значення датовано кінцем </a:t>
            </a:r>
            <a:r>
              <a:rPr lang="uk-UA" dirty="0" smtClean="0"/>
              <a:t>серпня 2018. </a:t>
            </a:r>
          </a:p>
          <a:p>
            <a:pPr>
              <a:buNone/>
            </a:pPr>
            <a:r>
              <a:rPr lang="uk-UA" dirty="0" smtClean="0"/>
              <a:t>При </a:t>
            </a:r>
            <a:r>
              <a:rPr lang="uk-UA" dirty="0" smtClean="0"/>
              <a:t>середній тривалості всієї процедури  1,5-2 місяці початок робот припав на листопад 2018р.  </a:t>
            </a:r>
            <a:endParaRPr lang="uk-UA" dirty="0" smtClean="0"/>
          </a:p>
          <a:p>
            <a:pPr>
              <a:buNone/>
            </a:pPr>
            <a:r>
              <a:rPr lang="uk-UA" dirty="0" smtClean="0"/>
              <a:t>В </a:t>
            </a:r>
            <a:r>
              <a:rPr lang="uk-UA" dirty="0" smtClean="0"/>
              <a:t>результаті крім того, що значна частина коштів не освоєна, якість виконання робот поточного ремонту в осінньо-зимовий період також потребує перевірки.</a:t>
            </a:r>
            <a:endParaRPr lang="ru-RU"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lvl="0"/>
            <a:r>
              <a:rPr lang="uk-UA" sz="3000" b="1" dirty="0" smtClean="0"/>
              <a:t>Не підкріплення бюджетних програм фінансовими ресурсами та низький рівень планування діяльності </a:t>
            </a:r>
            <a:r>
              <a:rPr lang="uk-UA" sz="3000" b="1" dirty="0" smtClean="0"/>
              <a:t>ГРБК</a:t>
            </a:r>
            <a:r>
              <a:rPr lang="ru-RU" sz="3000" dirty="0" smtClean="0"/>
              <a:t> (В)</a:t>
            </a:r>
            <a:endParaRPr lang="ru-RU" sz="3000" dirty="0"/>
          </a:p>
        </p:txBody>
      </p:sp>
      <p:sp>
        <p:nvSpPr>
          <p:cNvPr id="3" name="Содержимое 2"/>
          <p:cNvSpPr>
            <a:spLocks noGrp="1"/>
          </p:cNvSpPr>
          <p:nvPr>
            <p:ph idx="1"/>
          </p:nvPr>
        </p:nvSpPr>
        <p:spPr>
          <a:xfrm>
            <a:off x="467544" y="2532888"/>
            <a:ext cx="8229600" cy="4325112"/>
          </a:xfrm>
        </p:spPr>
        <p:txBody>
          <a:bodyPr>
            <a:normAutofit fontScale="92500" lnSpcReduction="20000"/>
          </a:bodyPr>
          <a:lstStyle/>
          <a:p>
            <a:pPr>
              <a:buNone/>
            </a:pPr>
            <a:r>
              <a:rPr lang="uk-UA" dirty="0" smtClean="0"/>
              <a:t>Наприклад.</a:t>
            </a:r>
            <a:endParaRPr lang="ru-RU" dirty="0" smtClean="0"/>
          </a:p>
          <a:p>
            <a:pPr>
              <a:buNone/>
            </a:pPr>
            <a:r>
              <a:rPr lang="uk-UA" b="1" dirty="0" smtClean="0"/>
              <a:t>Апарат облдержадміністрації</a:t>
            </a:r>
            <a:r>
              <a:rPr lang="uk-UA" dirty="0" smtClean="0"/>
              <a:t>. </a:t>
            </a:r>
            <a:r>
              <a:rPr lang="uk-UA" dirty="0" smtClean="0"/>
              <a:t>КПКВК </a:t>
            </a:r>
            <a:r>
              <a:rPr lang="uk-UA" b="1" dirty="0" smtClean="0"/>
              <a:t>0210180.</a:t>
            </a:r>
            <a:r>
              <a:rPr lang="uk-UA" dirty="0" smtClean="0"/>
              <a:t> Процедура </a:t>
            </a:r>
            <a:r>
              <a:rPr lang="uk-UA" dirty="0" smtClean="0"/>
              <a:t>закупівель оголошена в кінці серпня,  договір з переможцем був укладений тільки 23 жовтня. </a:t>
            </a:r>
            <a:r>
              <a:rPr lang="uk-UA" dirty="0" smtClean="0">
                <a:solidFill>
                  <a:srgbClr val="FF0000"/>
                </a:solidFill>
              </a:rPr>
              <a:t>Тобто </a:t>
            </a:r>
            <a:r>
              <a:rPr lang="uk-UA" dirty="0" smtClean="0">
                <a:solidFill>
                  <a:srgbClr val="FF0000"/>
                </a:solidFill>
              </a:rPr>
              <a:t>на виконання договору, а саме  створення системи  </a:t>
            </a:r>
            <a:r>
              <a:rPr lang="uk-UA" dirty="0" err="1" smtClean="0">
                <a:solidFill>
                  <a:srgbClr val="FF0000"/>
                </a:solidFill>
              </a:rPr>
              <a:t>ІР-телефонії</a:t>
            </a:r>
            <a:r>
              <a:rPr lang="uk-UA" dirty="0" smtClean="0">
                <a:solidFill>
                  <a:srgbClr val="FF0000"/>
                </a:solidFill>
              </a:rPr>
              <a:t> по всій території області,  у постачальника було лише 2 місяці. </a:t>
            </a:r>
            <a:r>
              <a:rPr lang="uk-UA" dirty="0" smtClean="0"/>
              <a:t>Постає питання в якості та повноти наданих послуг з-за обмеженості в часі.  </a:t>
            </a:r>
            <a:endParaRPr lang="ru-RU" dirty="0" smtClean="0"/>
          </a:p>
          <a:p>
            <a:pPr>
              <a:buNone/>
            </a:pPr>
            <a:r>
              <a:rPr lang="uk-UA" dirty="0" smtClean="0"/>
              <a:t>Дане питання можна також можна вивчити в процесі проведення глибинного аудиту первинної документації розпорядника коштів.</a:t>
            </a:r>
            <a:endParaRPr lang="ru-RU"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lvl="0"/>
            <a:r>
              <a:rPr lang="uk-UA" sz="3200" dirty="0" smtClean="0"/>
              <a:t>Окремий висновок – відсутність доступу до повної та достовірної інформації </a:t>
            </a:r>
            <a:endParaRPr lang="ru-RU" sz="3200" dirty="0"/>
          </a:p>
        </p:txBody>
      </p:sp>
      <p:sp>
        <p:nvSpPr>
          <p:cNvPr id="3" name="Содержимое 2"/>
          <p:cNvSpPr>
            <a:spLocks noGrp="1"/>
          </p:cNvSpPr>
          <p:nvPr>
            <p:ph idx="1"/>
          </p:nvPr>
        </p:nvSpPr>
        <p:spPr>
          <a:xfrm>
            <a:off x="467544" y="2532888"/>
            <a:ext cx="8229600" cy="4325112"/>
          </a:xfrm>
        </p:spPr>
        <p:txBody>
          <a:bodyPr>
            <a:normAutofit fontScale="92500" lnSpcReduction="10000"/>
          </a:bodyPr>
          <a:lstStyle/>
          <a:p>
            <a:r>
              <a:rPr lang="uk-UA" dirty="0" smtClean="0"/>
              <a:t>Жоден з розпорядників не оприлюднив </a:t>
            </a:r>
            <a:r>
              <a:rPr lang="uk-UA" dirty="0" smtClean="0"/>
              <a:t>ПБП, та </a:t>
            </a:r>
            <a:r>
              <a:rPr lang="uk-UA" dirty="0" err="1" smtClean="0"/>
              <a:t>інш</a:t>
            </a:r>
            <a:r>
              <a:rPr lang="uk-UA" dirty="0" smtClean="0"/>
              <a:t>. в </a:t>
            </a:r>
            <a:r>
              <a:rPr lang="uk-UA" dirty="0" smtClean="0"/>
              <a:t>повному обсязі, </a:t>
            </a:r>
            <a:endParaRPr lang="uk-UA" dirty="0" smtClean="0"/>
          </a:p>
          <a:p>
            <a:r>
              <a:rPr lang="uk-UA" dirty="0" smtClean="0"/>
              <a:t>Р</a:t>
            </a:r>
            <a:r>
              <a:rPr lang="uk-UA" dirty="0" smtClean="0"/>
              <a:t>езультати </a:t>
            </a:r>
            <a:r>
              <a:rPr lang="uk-UA" dirty="0" smtClean="0"/>
              <a:t>оцінки ефективності </a:t>
            </a:r>
            <a:r>
              <a:rPr lang="uk-UA" dirty="0" smtClean="0"/>
              <a:t>опубліковано </a:t>
            </a:r>
            <a:r>
              <a:rPr lang="uk-UA" dirty="0" smtClean="0"/>
              <a:t>тільки Управлінням інформаційної діяльності та комунікацій з громадськістю та Апаратом Облдержадміністрації. </a:t>
            </a:r>
            <a:endParaRPr lang="uk-UA" dirty="0" smtClean="0"/>
          </a:p>
          <a:p>
            <a:r>
              <a:rPr lang="uk-UA" dirty="0" smtClean="0"/>
              <a:t>2 </a:t>
            </a:r>
            <a:r>
              <a:rPr lang="uk-UA" dirty="0" smtClean="0"/>
              <a:t>розпорядника взагалі не представили та не проводили аналіз ефективності виконання бюджетних програм - Управління містобудування та архітектури та Управління інфраструктури.</a:t>
            </a:r>
            <a:endParaRPr lang="ru-RU" dirty="0" smtClean="0"/>
          </a:p>
          <a:p>
            <a:pPr>
              <a:buNone/>
            </a:pPr>
            <a:endParaRPr lang="ru-RU"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lvl="0"/>
            <a:r>
              <a:rPr lang="uk-UA" sz="3200" dirty="0" smtClean="0"/>
              <a:t>Окремий висновок – відсутність доступу до повної та достовірної інформації </a:t>
            </a:r>
            <a:endParaRPr lang="ru-RU" sz="3200" dirty="0"/>
          </a:p>
        </p:txBody>
      </p:sp>
      <p:sp>
        <p:nvSpPr>
          <p:cNvPr id="3" name="Содержимое 2"/>
          <p:cNvSpPr>
            <a:spLocks noGrp="1"/>
          </p:cNvSpPr>
          <p:nvPr>
            <p:ph idx="1"/>
          </p:nvPr>
        </p:nvSpPr>
        <p:spPr>
          <a:xfrm>
            <a:off x="467544" y="2532888"/>
            <a:ext cx="8229600" cy="4325112"/>
          </a:xfrm>
        </p:spPr>
        <p:txBody>
          <a:bodyPr>
            <a:normAutofit/>
          </a:bodyPr>
          <a:lstStyle/>
          <a:p>
            <a:pPr>
              <a:buNone/>
            </a:pPr>
            <a:r>
              <a:rPr lang="uk-UA" dirty="0" err="1" smtClean="0"/>
              <a:t>Зг</a:t>
            </a:r>
            <a:r>
              <a:rPr lang="uk-UA" dirty="0" smtClean="0"/>
              <a:t> </a:t>
            </a:r>
            <a:r>
              <a:rPr lang="uk-UA" dirty="0" smtClean="0"/>
              <a:t>ст. 116 БКУ, </a:t>
            </a:r>
            <a:r>
              <a:rPr lang="uk-UA" dirty="0" smtClean="0"/>
              <a:t> </a:t>
            </a:r>
            <a:r>
              <a:rPr lang="uk-UA" dirty="0" smtClean="0"/>
              <a:t>не оприлюднення </a:t>
            </a:r>
            <a:r>
              <a:rPr lang="uk-UA" dirty="0" smtClean="0"/>
              <a:t>бюджетних документів</a:t>
            </a:r>
            <a:r>
              <a:rPr lang="uk-UA" dirty="0" smtClean="0"/>
              <a:t>, не проведення оцінки ефективності та не оприлюднення її результатів є порушенням бюджетного законодавства та тягне дисциплінарну та адміністративну відповідальність.</a:t>
            </a:r>
            <a:endParaRPr lang="ru-RU" dirty="0" smtClean="0"/>
          </a:p>
          <a:p>
            <a:pPr>
              <a:buNone/>
            </a:pPr>
            <a:endParaRPr lang="ru-RU"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lvl="0"/>
            <a:r>
              <a:rPr lang="uk-UA" dirty="0" smtClean="0"/>
              <a:t>Порівняльний аналіз ефективності бюджетних програм.</a:t>
            </a:r>
            <a:r>
              <a:rPr lang="ru-RU" dirty="0" smtClean="0"/>
              <a:t/>
            </a:r>
            <a:br>
              <a:rPr lang="ru-RU" dirty="0" smtClean="0"/>
            </a:br>
            <a:endParaRPr lang="ru-RU" dirty="0"/>
          </a:p>
        </p:txBody>
      </p:sp>
      <p:sp>
        <p:nvSpPr>
          <p:cNvPr id="3" name="Содержимое 2"/>
          <p:cNvSpPr>
            <a:spLocks noGrp="1"/>
          </p:cNvSpPr>
          <p:nvPr>
            <p:ph idx="1"/>
          </p:nvPr>
        </p:nvSpPr>
        <p:spPr/>
        <p:txBody>
          <a:bodyPr>
            <a:normAutofit/>
          </a:bodyPr>
          <a:lstStyle/>
          <a:p>
            <a:pPr>
              <a:buNone/>
            </a:pPr>
            <a:r>
              <a:rPr lang="uk-UA" dirty="0" smtClean="0"/>
              <a:t>Аудиторською групою було проведено власний аналіз ефективності БП по кожному розпоряднику а також проведено аналіз ефективності виконання бюджетних програм і між розпорядниками бюджетних </a:t>
            </a:r>
            <a:r>
              <a:rPr lang="uk-UA" dirty="0" smtClean="0"/>
              <a:t>коштів за шкалою: </a:t>
            </a:r>
            <a:endParaRPr lang="ru-RU" dirty="0" smtClean="0"/>
          </a:p>
          <a:p>
            <a:pPr lvl="0"/>
            <a:r>
              <a:rPr lang="uk-UA" dirty="0" smtClean="0"/>
              <a:t>Висока </a:t>
            </a:r>
            <a:r>
              <a:rPr lang="uk-UA" dirty="0" smtClean="0"/>
              <a:t>ефективність : більше 215 балів</a:t>
            </a:r>
            <a:endParaRPr lang="ru-RU" dirty="0" smtClean="0"/>
          </a:p>
          <a:p>
            <a:pPr lvl="0"/>
            <a:r>
              <a:rPr lang="uk-UA" dirty="0" smtClean="0"/>
              <a:t>Середня ефективність : від 215 до 190 балів</a:t>
            </a:r>
            <a:endParaRPr lang="ru-RU" dirty="0" smtClean="0"/>
          </a:p>
          <a:p>
            <a:pPr lvl="0"/>
            <a:r>
              <a:rPr lang="uk-UA" dirty="0" smtClean="0"/>
              <a:t>Низька ефективність : менше 190  балів </a:t>
            </a:r>
            <a:endParaRPr lang="ru-RU" dirty="0" smtClean="0"/>
          </a:p>
          <a:p>
            <a:endParaRPr lang="ru-RU"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Диаграмма 4"/>
          <p:cNvGraphicFramePr>
            <a:graphicFrameLocks/>
          </p:cNvGraphicFramePr>
          <p:nvPr/>
        </p:nvGraphicFramePr>
        <p:xfrm>
          <a:off x="0" y="-147637"/>
          <a:ext cx="9144000" cy="715327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a:buNone/>
            </a:pPr>
            <a:r>
              <a:rPr lang="uk-UA" dirty="0" smtClean="0"/>
              <a:t>Аудиторською групою також були складені аудиторські звіти за результатами оцінки ефективності виконання бюджетних програм 2018р по кожному головному розпоряднику бюджетних коштів обласного бюджету Миколаївської області. </a:t>
            </a:r>
            <a:endParaRPr lang="uk-UA" dirty="0" smtClean="0"/>
          </a:p>
          <a:p>
            <a:pPr>
              <a:buNone/>
            </a:pPr>
            <a:r>
              <a:rPr lang="uk-UA" dirty="0" smtClean="0"/>
              <a:t>Звіти </a:t>
            </a:r>
            <a:r>
              <a:rPr lang="uk-UA" dirty="0" smtClean="0"/>
              <a:t>надані відповідному розпоряднику для ознайомлення та узгодження.</a:t>
            </a:r>
            <a:endParaRPr lang="ru-RU" dirty="0" smtClean="0"/>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Методи аудиту</a:t>
            </a:r>
            <a:endParaRPr lang="ru-RU" dirty="0"/>
          </a:p>
        </p:txBody>
      </p:sp>
      <p:sp>
        <p:nvSpPr>
          <p:cNvPr id="3" name="Содержимое 2"/>
          <p:cNvSpPr>
            <a:spLocks noGrp="1"/>
          </p:cNvSpPr>
          <p:nvPr>
            <p:ph idx="1"/>
          </p:nvPr>
        </p:nvSpPr>
        <p:spPr/>
        <p:txBody>
          <a:bodyPr>
            <a:normAutofit lnSpcReduction="10000"/>
          </a:bodyPr>
          <a:lstStyle/>
          <a:p>
            <a:pPr>
              <a:buNone/>
            </a:pPr>
            <a:r>
              <a:rPr lang="uk-UA" dirty="0" smtClean="0"/>
              <a:t>при </a:t>
            </a:r>
            <a:r>
              <a:rPr lang="uk-UA" dirty="0" smtClean="0"/>
              <a:t>дослідженні використано методи економічного та статистичного та порівняльного економічного аналізу, фінансової звітності, статистичні дані, проаналізовано дані головного управління статистики у Миколаївській області, виконавчих органів місцевого самоврядування та державної влади Дніпропетровської, Харківської, Волинської області фінансових органів щодо наявних та додаткових ресурсів досліджуваної території. </a:t>
            </a:r>
            <a:endParaRPr lang="ru-RU" dirty="0" smtClean="0"/>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dirty="0" smtClean="0"/>
              <a:t>Програма внутрішнього аудиту</a:t>
            </a:r>
            <a:r>
              <a:rPr lang="ru-RU" dirty="0" smtClean="0"/>
              <a:t/>
            </a:r>
            <a:br>
              <a:rPr lang="ru-RU" dirty="0" smtClean="0"/>
            </a:br>
            <a:endParaRPr lang="ru-RU" dirty="0"/>
          </a:p>
        </p:txBody>
      </p:sp>
      <p:sp>
        <p:nvSpPr>
          <p:cNvPr id="3" name="Содержимое 2"/>
          <p:cNvSpPr>
            <a:spLocks noGrp="1"/>
          </p:cNvSpPr>
          <p:nvPr>
            <p:ph idx="1"/>
          </p:nvPr>
        </p:nvSpPr>
        <p:spPr/>
        <p:txBody>
          <a:bodyPr/>
          <a:lstStyle/>
          <a:p>
            <a:pPr>
              <a:buNone/>
            </a:pPr>
            <a:r>
              <a:rPr lang="uk-UA" b="1" dirty="0" smtClean="0"/>
              <a:t>Цілі - </a:t>
            </a:r>
            <a:r>
              <a:rPr lang="uk-UA" dirty="0" smtClean="0"/>
              <a:t>здійснення </a:t>
            </a:r>
            <a:r>
              <a:rPr lang="uk-UA" dirty="0" smtClean="0"/>
              <a:t>оцінки досягнення запланованих показників (продуктивності, ефективності, якості</a:t>
            </a:r>
            <a:r>
              <a:rPr lang="uk-UA" dirty="0" smtClean="0"/>
              <a:t>), </a:t>
            </a:r>
            <a:r>
              <a:rPr lang="uk-UA" dirty="0" smtClean="0"/>
              <a:t>виявлення проблем у виконанні бюджетних програм обласного бюджету Миколаївської області та розробка пропозицій щодо підвищення ефективності використання бюджетних ресурсів.</a:t>
            </a: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dirty="0" smtClean="0"/>
              <a:t>Програма внутрішнього аудиту</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92500" lnSpcReduction="20000"/>
          </a:bodyPr>
          <a:lstStyle/>
          <a:p>
            <a:pPr>
              <a:buNone/>
            </a:pPr>
            <a:r>
              <a:rPr lang="uk-UA" b="1" dirty="0" smtClean="0"/>
              <a:t>Завдання внутрішнього аудиту</a:t>
            </a:r>
          </a:p>
          <a:p>
            <a:pPr lvl="0"/>
            <a:r>
              <a:rPr lang="uk-UA" dirty="0" smtClean="0"/>
              <a:t>Оцінка ефективності виконання бюджетних програм шляхом порівняння звітних даних щодо виконання програм (виконання результативних показників) із заданими параметрами, у т.ч. зазначеними в паспорті бюджетної програми, порівняння рівня досягнутих показників з рівнем їх фінансування.</a:t>
            </a:r>
            <a:endParaRPr lang="ru-RU" dirty="0" smtClean="0"/>
          </a:p>
          <a:p>
            <a:pPr lvl="0"/>
            <a:r>
              <a:rPr lang="uk-UA" dirty="0" smtClean="0"/>
              <a:t>Виявлення упущень і недоліків організаційного, нормативно-правового та фінансового характеру, які перешкоджають своєчасному та повному виконанню бюджетної програми</a:t>
            </a:r>
            <a:r>
              <a:rPr lang="uk-UA" dirty="0" smtClean="0"/>
              <a:t>.</a:t>
            </a:r>
            <a:endParaRPr lang="ru-RU"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dirty="0" smtClean="0"/>
              <a:t>Програма внутрішнього аудиту</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92500" lnSpcReduction="20000"/>
          </a:bodyPr>
          <a:lstStyle/>
          <a:p>
            <a:pPr>
              <a:buNone/>
            </a:pPr>
            <a:r>
              <a:rPr lang="uk-UA" b="1" dirty="0" smtClean="0"/>
              <a:t>Завдання внутрішнього аудиту</a:t>
            </a:r>
          </a:p>
          <a:p>
            <a:pPr lvl="0"/>
            <a:r>
              <a:rPr lang="uk-UA" dirty="0" smtClean="0"/>
              <a:t>Визначення </a:t>
            </a:r>
            <a:r>
              <a:rPr lang="uk-UA" dirty="0" smtClean="0"/>
              <a:t>ступеню впливу упущень і недоліків на досягнення запланованих показників.</a:t>
            </a:r>
            <a:endParaRPr lang="ru-RU" dirty="0" smtClean="0"/>
          </a:p>
          <a:p>
            <a:r>
              <a:rPr lang="uk-UA" dirty="0" smtClean="0"/>
              <a:t>Підготовка обґрунтованих пропозицій щодо шляхів (форм, засобів) більш раціонального та ефективного використання ресурсів держави, поліпшення організації виконання бюджетної програми з наголосом на можливостях зменшення витрат, підвищення продуктивності програми та якості послуг, її подальшої реалізації із залученням оптимального (або додаткового) обсягу бюджетних коштів чи її припинення.</a:t>
            </a: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dirty="0" smtClean="0"/>
              <a:t>Програма внутрішнього аудиту</a:t>
            </a:r>
            <a:r>
              <a:rPr lang="ru-RU" dirty="0" smtClean="0"/>
              <a:t/>
            </a:r>
            <a:br>
              <a:rPr lang="ru-RU" dirty="0" smtClean="0"/>
            </a:br>
            <a:endParaRPr lang="ru-RU" dirty="0"/>
          </a:p>
        </p:txBody>
      </p:sp>
      <p:sp>
        <p:nvSpPr>
          <p:cNvPr id="3" name="Содержимое 2"/>
          <p:cNvSpPr>
            <a:spLocks noGrp="1"/>
          </p:cNvSpPr>
          <p:nvPr>
            <p:ph idx="1"/>
          </p:nvPr>
        </p:nvSpPr>
        <p:spPr/>
        <p:txBody>
          <a:bodyPr>
            <a:normAutofit/>
          </a:bodyPr>
          <a:lstStyle/>
          <a:p>
            <a:pPr>
              <a:buNone/>
            </a:pPr>
            <a:r>
              <a:rPr lang="uk-UA" b="1" dirty="0" smtClean="0"/>
              <a:t>Обмеження. </a:t>
            </a:r>
            <a:r>
              <a:rPr lang="uk-UA" dirty="0" smtClean="0"/>
              <a:t>З-за </a:t>
            </a:r>
            <a:r>
              <a:rPr lang="uk-UA" dirty="0" smtClean="0"/>
              <a:t>обмеженості терміну проведення аудиту відсутня можливості проведення перевірок первинної документації розпорядників коштів та анкетування/інтерв'ю отримувачів соціальних, адміністративних </a:t>
            </a:r>
            <a:r>
              <a:rPr lang="uk-UA" dirty="0" smtClean="0"/>
              <a:t>послуг </a:t>
            </a:r>
            <a:r>
              <a:rPr lang="uk-UA" b="1" dirty="0" smtClean="0"/>
              <a:t> </a:t>
            </a:r>
            <a:endParaRPr lang="ru-RU" b="1"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ородская">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Городская">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235</TotalTime>
  <Words>2542</Words>
  <Application>Microsoft Office PowerPoint</Application>
  <PresentationFormat>Экран (4:3)</PresentationFormat>
  <Paragraphs>160</Paragraphs>
  <Slides>46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46</vt:i4>
      </vt:variant>
    </vt:vector>
  </HeadingPairs>
  <TitlesOfParts>
    <vt:vector size="47" baseType="lpstr">
      <vt:lpstr>Городская</vt:lpstr>
      <vt:lpstr>Аудиторський звіт  за результатами оцінки ефективності виконання бюджетних програм 2018р розпорядниками коштів обласного бюджету Миколаївської області </vt:lpstr>
      <vt:lpstr>Загальні положення</vt:lpstr>
      <vt:lpstr>ПРИЗНАЧЕННЯ</vt:lpstr>
      <vt:lpstr>Об’єкти аудиту – підрозділи Миколаївської обласної державної адміністрації:  </vt:lpstr>
      <vt:lpstr>Методи аудиту</vt:lpstr>
      <vt:lpstr>Програма внутрішнього аудиту </vt:lpstr>
      <vt:lpstr>Програма внутрішнього аудиту </vt:lpstr>
      <vt:lpstr>Програма внутрішнього аудиту </vt:lpstr>
      <vt:lpstr>Програма внутрішнього аудиту </vt:lpstr>
      <vt:lpstr>Програма внутрішнього аудиту </vt:lpstr>
      <vt:lpstr>ОСНОВНА ГІПОТЕЗА ДОСЛІДЖЕННЯ </vt:lpstr>
      <vt:lpstr>ОПЦІЯ 1.</vt:lpstr>
      <vt:lpstr>ОПЦІЯ 2.</vt:lpstr>
      <vt:lpstr>Основні висновки </vt:lpstr>
      <vt:lpstr>Основні висновки </vt:lpstr>
      <vt:lpstr>Основні висновки </vt:lpstr>
      <vt:lpstr>Основні висновки </vt:lpstr>
      <vt:lpstr>Основні висновки </vt:lpstr>
      <vt:lpstr>Основні висновки </vt:lpstr>
      <vt:lpstr>Недоліки при розробці бюджетних програм (А) </vt:lpstr>
      <vt:lpstr>Недоліки при розробці бюджетних програм (А) </vt:lpstr>
      <vt:lpstr>Недоліки при розробці бюджетних програм (А) </vt:lpstr>
      <vt:lpstr>Недоліки при розробці бюджетних програм (А) </vt:lpstr>
      <vt:lpstr>Недоліки при розробці бюджетних програм (Б) </vt:lpstr>
      <vt:lpstr>Недоліки при розробці бюджетних програм (Б) </vt:lpstr>
      <vt:lpstr>Недоліки при розробці бюджетних програм (Б) </vt:lpstr>
      <vt:lpstr>Недоліки при розробці бюджетних програм (Б) </vt:lpstr>
      <vt:lpstr>Недоліки при розробці бюджетних програм (В) </vt:lpstr>
      <vt:lpstr>Не підкріплення бюджетних програм фінансовими ресурсами та низький рівень планування діяльності ГРБК (А) </vt:lpstr>
      <vt:lpstr>Не підкріплення бюджетних програм фінансовими ресурсами та низький рівень планування діяльності ГРБК (А) </vt:lpstr>
      <vt:lpstr>Не підкріплення бюджетних програм фінансовими ресурсами та низький рівень планування діяльності ГРБК (А) </vt:lpstr>
      <vt:lpstr>Не підкріплення бюджетних програм фінансовими ресурсами та низький рівень планування діяльності ГРБК (А) </vt:lpstr>
      <vt:lpstr>Не підкріплення бюджетних програм фінансовими ресурсами та низький рівень планування діяльності ГРБК </vt:lpstr>
      <vt:lpstr>Не підкріплення бюджетних програм фінансовими ресурсами та низький рівень планування діяльності ГРБК </vt:lpstr>
      <vt:lpstr>Не підкріплення бюджетних програм фінансовими ресурсами та низький рівень планування діяльності ГРБК </vt:lpstr>
      <vt:lpstr>Не підкріплення бюджетних програм фінансовими ресурсами та низький рівень планування діяльності ГРБК (Б)</vt:lpstr>
      <vt:lpstr>Не підкріплення бюджетних програм фінансовими ресурсами та низький рівень планування діяльності ГРБК (Б)</vt:lpstr>
      <vt:lpstr>Не підкріплення бюджетних програм фінансовими ресурсами та низький рівень планування діяльності ГРБК (Б)</vt:lpstr>
      <vt:lpstr>Не підкріплення бюджетних програм фінансовими ресурсами та низький рівень планування діяльності ГРБК (В)</vt:lpstr>
      <vt:lpstr>Не підкріплення бюджетних програм фінансовими ресурсами та низький рівень планування діяльності ГРБК (В)</vt:lpstr>
      <vt:lpstr>Не підкріплення бюджетних програм фінансовими ресурсами та низький рівень планування діяльності ГРБК (В)</vt:lpstr>
      <vt:lpstr>Окремий висновок – відсутність доступу до повної та достовірної інформації </vt:lpstr>
      <vt:lpstr>Окремий висновок – відсутність доступу до повної та достовірної інформації </vt:lpstr>
      <vt:lpstr>Порівняльний аналіз ефективності бюджетних програм. </vt:lpstr>
      <vt:lpstr>Слайд 45</vt:lpstr>
      <vt:lpstr>Слайд 46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Аудиторський звіт  за результатами оцінки ефективності виконання бюджетних програм 2018р розпорядниками коштів обласного бюджету Миколаївської області</dc:title>
  <dc:creator>Пользователь</dc:creator>
  <cp:lastModifiedBy>Пользователь</cp:lastModifiedBy>
  <cp:revision>35</cp:revision>
  <dcterms:created xsi:type="dcterms:W3CDTF">2020-02-03T07:44:38Z</dcterms:created>
  <dcterms:modified xsi:type="dcterms:W3CDTF">2020-02-03T11:40:21Z</dcterms:modified>
</cp:coreProperties>
</file>