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0" r:id="rId1"/>
  </p:sldMasterIdLst>
  <p:notesMasterIdLst>
    <p:notesMasterId r:id="rId30"/>
  </p:notesMasterIdLst>
  <p:sldIdLst>
    <p:sldId id="256" r:id="rId2"/>
    <p:sldId id="273" r:id="rId3"/>
    <p:sldId id="257" r:id="rId4"/>
    <p:sldId id="277" r:id="rId5"/>
    <p:sldId id="258" r:id="rId6"/>
    <p:sldId id="259" r:id="rId7"/>
    <p:sldId id="260" r:id="rId8"/>
    <p:sldId id="261" r:id="rId9"/>
    <p:sldId id="291" r:id="rId10"/>
    <p:sldId id="262" r:id="rId11"/>
    <p:sldId id="263" r:id="rId12"/>
    <p:sldId id="264" r:id="rId13"/>
    <p:sldId id="294" r:id="rId14"/>
    <p:sldId id="296" r:id="rId15"/>
    <p:sldId id="297" r:id="rId16"/>
    <p:sldId id="295" r:id="rId17"/>
    <p:sldId id="265" r:id="rId18"/>
    <p:sldId id="287" r:id="rId19"/>
    <p:sldId id="266" r:id="rId20"/>
    <p:sldId id="288" r:id="rId21"/>
    <p:sldId id="267" r:id="rId22"/>
    <p:sldId id="298" r:id="rId23"/>
    <p:sldId id="268" r:id="rId24"/>
    <p:sldId id="293" r:id="rId25"/>
    <p:sldId id="270" r:id="rId26"/>
    <p:sldId id="292" r:id="rId27"/>
    <p:sldId id="275" r:id="rId28"/>
    <p:sldId id="272" r:id="rId2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1" d="100"/>
          <a:sy n="71" d="100"/>
        </p:scale>
        <p:origin x="4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A05E30-14CD-49F6-BAB7-FE0AC4ED9ED0}" type="datetimeFigureOut">
              <a:rPr lang="ru-RU" smtClean="0"/>
              <a:t>25.03.2020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FC1B59-E10E-4CE3-8CEA-60254442D319}" type="slidenum">
              <a:rPr lang="ru-RU" smtClean="0"/>
              <a:t>‹#›</a:t>
            </a:fld>
            <a:endParaRPr lang="ru-RU"/>
          </a:p>
        </p:txBody>
      </p:sp>
    </p:spTree>
    <p:extLst>
      <p:ext uri="{BB962C8B-B14F-4D97-AF65-F5344CB8AC3E}">
        <p14:creationId xmlns:p14="http://schemas.microsoft.com/office/powerpoint/2010/main" val="219069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2FFC1B59-E10E-4CE3-8CEA-60254442D319}" type="slidenum">
              <a:rPr lang="ru-RU" smtClean="0"/>
              <a:t>1</a:t>
            </a:fld>
            <a:endParaRPr lang="ru-RU"/>
          </a:p>
        </p:txBody>
      </p:sp>
    </p:spTree>
    <p:extLst>
      <p:ext uri="{BB962C8B-B14F-4D97-AF65-F5344CB8AC3E}">
        <p14:creationId xmlns:p14="http://schemas.microsoft.com/office/powerpoint/2010/main" val="1955346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8" name="Group 17"/>
          <p:cNvGrpSpPr/>
          <p:nvPr/>
        </p:nvGrpSpPr>
        <p:grpSpPr>
          <a:xfrm>
            <a:off x="0" y="0"/>
            <a:ext cx="12192000" cy="6858000"/>
            <a:chOff x="0" y="0"/>
            <a:chExt cx="12192000" cy="6858000"/>
          </a:xfrm>
        </p:grpSpPr>
        <p:sp>
          <p:nvSpPr>
            <p:cNvPr id="8" name="Rectangle 7"/>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bwMode="gray">
          <a:xfrm rot="5400000">
            <a:off x="10176279" y="1792223"/>
            <a:ext cx="990599" cy="304799"/>
          </a:xfrm>
        </p:spPr>
        <p:txBody>
          <a:bodyPr anchor="t"/>
          <a:lstStyle>
            <a:lvl1pPr algn="l">
              <a:defRPr b="0" i="0">
                <a:solidFill>
                  <a:schemeClr val="bg1"/>
                </a:solidFill>
              </a:defRPr>
            </a:lvl1pPr>
          </a:lstStyle>
          <a:p>
            <a:fld id="{318EA315-70D3-4FDE-A2E2-118B001956F7}" type="datetime1">
              <a:rPr lang="ru-RU" smtClean="0"/>
              <a:t>25.03.2020</a:t>
            </a:fld>
            <a:endParaRPr lang="ru-RU"/>
          </a:p>
        </p:txBody>
      </p:sp>
      <p:sp>
        <p:nvSpPr>
          <p:cNvPr id="5" name="Footer Placeholder 4"/>
          <p:cNvSpPr>
            <a:spLocks noGrp="1"/>
          </p:cNvSpPr>
          <p:nvPr>
            <p:ph type="ftr" sz="quarter" idx="11"/>
          </p:nvPr>
        </p:nvSpPr>
        <p:spPr bwMode="gray">
          <a:xfrm rot="5400000">
            <a:off x="8963575" y="3226820"/>
            <a:ext cx="3859795" cy="304801"/>
          </a:xfrm>
        </p:spPr>
        <p:txBody>
          <a:bodyPr anchor="b"/>
          <a:lstStyle>
            <a:lvl1pPr>
              <a:defRPr b="0" i="0">
                <a:solidFill>
                  <a:schemeClr val="bg1"/>
                </a:solidFill>
              </a:defRPr>
            </a:lvl1pPr>
          </a:lstStyle>
          <a:p>
            <a:endParaRPr lang="ru-RU"/>
          </a:p>
        </p:txBody>
      </p:sp>
      <p:sp>
        <p:nvSpPr>
          <p:cNvPr id="17" name="Rectangle 16"/>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vl1pPr>
          </a:lstStyle>
          <a:p>
            <a:fld id="{F8194ABB-2894-42A2-9756-87B176407D09}" type="slidenum">
              <a:rPr lang="ru-RU" smtClean="0"/>
              <a:t>‹#›</a:t>
            </a:fld>
            <a:endParaRPr lang="ru-RU"/>
          </a:p>
        </p:txBody>
      </p:sp>
    </p:spTree>
    <p:extLst>
      <p:ext uri="{BB962C8B-B14F-4D97-AF65-F5344CB8AC3E}">
        <p14:creationId xmlns:p14="http://schemas.microsoft.com/office/powerpoint/2010/main" val="2408944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5945"/>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bwMode="gray">
          <a:xfrm>
            <a:off x="1154956" y="5532683"/>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FBE381D-11C5-448A-9308-7E982183FF0D}" type="datetime1">
              <a:rPr lang="ru-RU" smtClean="0"/>
              <a:t>25.03.2020</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840437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nchor="ctr"/>
          <a:lstStyle>
            <a:lvl1pPr>
              <a:defRPr sz="40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86C54F51-6C4F-46CE-889B-079C92DF2E3A}"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852744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6" name="Rectangle 15"/>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1" name="TextBox 10"/>
          <p:cNvSpPr txBox="1"/>
          <p:nvPr/>
        </p:nvSpPr>
        <p:spPr bwMode="gray">
          <a:xfrm>
            <a:off x="898295" y="603589"/>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13" name="TextBox 12"/>
          <p:cNvSpPr txBox="1"/>
          <p:nvPr/>
        </p:nvSpPr>
        <p:spPr bwMode="gray">
          <a:xfrm>
            <a:off x="9705137" y="2613787"/>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74801" y="980517"/>
            <a:ext cx="8460983" cy="2705034"/>
          </a:xfrm>
        </p:spPr>
        <p:txBody>
          <a:bodyPr anchor="ctr"/>
          <a:lstStyle>
            <a:lvl1pPr>
              <a:defRPr sz="4000"/>
            </a:lvl1pPr>
          </a:lstStyle>
          <a:p>
            <a:r>
              <a:rPr lang="ru-RU" smtClean="0"/>
              <a:t>Образец заголовка</a:t>
            </a:r>
            <a:endParaRPr lang="en-US" dirty="0"/>
          </a:p>
        </p:txBody>
      </p:sp>
      <p:sp>
        <p:nvSpPr>
          <p:cNvPr id="14" name="Text Placeholder 3"/>
          <p:cNvSpPr>
            <a:spLocks noGrp="1"/>
          </p:cNvSpPr>
          <p:nvPr>
            <p:ph type="body" sz="half" idx="13"/>
          </p:nvPr>
        </p:nvSpPr>
        <p:spPr bwMode="gray">
          <a:xfrm>
            <a:off x="1945945" y="3686515"/>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Text Placeholder 3"/>
          <p:cNvSpPr>
            <a:spLocks noGrp="1"/>
          </p:cNvSpPr>
          <p:nvPr>
            <p:ph type="body" sz="half" idx="2"/>
          </p:nvPr>
        </p:nvSpPr>
        <p:spPr>
          <a:xfrm>
            <a:off x="1154954" y="5014393"/>
            <a:ext cx="8825659" cy="1012664"/>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89F6CE30-450F-4AF1-B055-C9B320E55B5A}"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24" name="Rectangle 23"/>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931011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0" name="Rectangle 9"/>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2404477"/>
            <a:ext cx="8825659" cy="1788704"/>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38587" y="5024967"/>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321618C-3FC4-4898-B008-F4A145C37297}"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12" name="Rectangle 11"/>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37600865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54954" y="26109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1154954" y="3187261"/>
            <a:ext cx="3129168" cy="28397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12721" y="2610999"/>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4512721" y="3187261"/>
            <a:ext cx="3145380" cy="28397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886701" y="2603500"/>
            <a:ext cx="315744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886700" y="3187261"/>
            <a:ext cx="3161029" cy="283979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22" name="Straight Connector 21"/>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03B6B1D-1FD3-46C5-93B7-E1BAC1C46124}" type="datetime1">
              <a:rPr lang="ru-RU" smtClean="0"/>
              <a:t>25.03.2020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22662733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532844"/>
            <a:ext cx="3020744" cy="576263"/>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1334552" y="2611246"/>
            <a:ext cx="2691242" cy="158376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1154953" y="5109107"/>
            <a:ext cx="3020745"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68865"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4748463" y="2642840"/>
            <a:ext cx="2691242" cy="155217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4568865" y="5109107"/>
            <a:ext cx="3050438" cy="92140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983434" y="4532845"/>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8163031" y="2618992"/>
            <a:ext cx="2691242" cy="1576018"/>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983434" y="5109107"/>
            <a:ext cx="3054127" cy="89634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21" name="Straight Connector 20"/>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7C56F33-7499-4AF2-BB87-0240CE934E42}" type="datetime1">
              <a:rPr lang="ru-RU" smtClean="0"/>
              <a:t>25.03.2020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3690239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E2D6F4E-52BD-46C2-8B41-0879A0E5CC0D}"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2365545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2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97430"/>
            <a:ext cx="1409965" cy="4729626"/>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1297429"/>
            <a:ext cx="6247546" cy="47296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E7D22B2-121C-4949-BE9C-15258253C2F3}"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18" name="Rectangle 17"/>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987142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1154954" y="947920"/>
            <a:ext cx="8761413" cy="72848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8F675BA-0A19-4C10-B89C-44512BE0E965}"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228062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4"/>
            <a:ext cx="4351023" cy="2283823"/>
          </a:xfrm>
        </p:spPr>
        <p:txBody>
          <a:bodyPr anchor="ctr"/>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EAC3612-552C-48CE-876A-334C13086C9D}" type="datetime1">
              <a:rPr lang="ru-RU" smtClean="0"/>
              <a:t>25.03.2020</a:t>
            </a:fld>
            <a:endParaRPr lang="ru-RU"/>
          </a:p>
        </p:txBody>
      </p:sp>
      <p:sp>
        <p:nvSpPr>
          <p:cNvPr id="5" name="Footer Placeholder 4"/>
          <p:cNvSpPr>
            <a:spLocks noGrp="1"/>
          </p:cNvSpPr>
          <p:nvPr>
            <p:ph type="ftr" sz="quarter" idx="11"/>
          </p:nvPr>
        </p:nvSpPr>
        <p:spPr/>
        <p:txBody>
          <a:bodyPr/>
          <a:lstStyle/>
          <a:p>
            <a:endParaRPr lang="ru-RU"/>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718566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51368" y="2603500"/>
            <a:ext cx="4828744" cy="3416301"/>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08711" y="2603500"/>
            <a:ext cx="4825159" cy="3377705"/>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2BEAF6D-B227-437C-B7C3-1EA365DD6704}" type="datetime1">
              <a:rPr lang="ru-RU" smtClean="0"/>
              <a:t>25.03.2020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3827293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54954" y="2636063"/>
            <a:ext cx="48251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4954" y="3212326"/>
            <a:ext cx="4825158" cy="280747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08711" y="2603499"/>
            <a:ext cx="4825160" cy="608825"/>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08712" y="3212327"/>
            <a:ext cx="4825159" cy="280747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0F9CA60-1BC7-4BC7-A6AF-E9C2CB7AD4E0}" type="datetime1">
              <a:rPr lang="ru-RU" smtClean="0"/>
              <a:t>25.03.2020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490524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386E05A-F03A-485A-BADE-BA535BF9F579}" type="datetime1">
              <a:rPr lang="ru-RU" smtClean="0"/>
              <a:t>25.03.2020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4066619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894B20-1C5F-4C73-826D-0146F9E4CB92}" type="datetime1">
              <a:rPr lang="ru-RU" smtClean="0"/>
              <a:t>25.03.2020</a:t>
            </a:fld>
            <a:endParaRPr lang="ru-RU"/>
          </a:p>
        </p:txBody>
      </p:sp>
      <p:sp>
        <p:nvSpPr>
          <p:cNvPr id="3" name="Footer Placeholder 2"/>
          <p:cNvSpPr>
            <a:spLocks noGrp="1"/>
          </p:cNvSpPr>
          <p:nvPr>
            <p:ph type="ftr" sz="quarter" idx="11"/>
          </p:nvPr>
        </p:nvSpPr>
        <p:spPr/>
        <p:txBody>
          <a:bodyPr/>
          <a:lstStyle/>
          <a:p>
            <a:endParaRPr lang="ru-RU"/>
          </a:p>
        </p:txBody>
      </p:sp>
      <p:sp>
        <p:nvSpPr>
          <p:cNvPr id="6" name="Rectangle 5"/>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3035087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11" name="Group 10"/>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8" cy="16002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bwMode="gray">
          <a:xfrm>
            <a:off x="1154955" y="3129280"/>
            <a:ext cx="2793158" cy="289559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9C97E93-9B21-4131-BBD5-3BCE9B0FF0D8}" type="datetime1">
              <a:rPr lang="ru-RU" smtClean="0"/>
              <a:t>25.03.2020</a:t>
            </a:fld>
            <a:endParaRPr lang="ru-RU"/>
          </a:p>
        </p:txBody>
      </p:sp>
      <p:sp>
        <p:nvSpPr>
          <p:cNvPr id="6" name="Footer Placeholder 5"/>
          <p:cNvSpPr>
            <a:spLocks noGrp="1"/>
          </p:cNvSpPr>
          <p:nvPr>
            <p:ph type="ftr" sz="quarter" idx="11"/>
          </p:nvPr>
        </p:nvSpPr>
        <p:spPr/>
        <p:txBody>
          <a:bodyPr/>
          <a:lstStyle/>
          <a:p>
            <a:endParaRPr lang="ru-RU"/>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744884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10" name="Group 9"/>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8" name="Rectangle 7"/>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547872" y="1143000"/>
            <a:ext cx="3227192"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BD3E640-C5AF-4805-B2DA-6E32023F992E}" type="datetime1">
              <a:rPr lang="ru-RU" smtClean="0"/>
              <a:t>25.03.2020</a:t>
            </a:fld>
            <a:endParaRPr lang="ru-RU"/>
          </a:p>
        </p:txBody>
      </p:sp>
      <p:sp>
        <p:nvSpPr>
          <p:cNvPr id="6" name="Footer Placeholder 5"/>
          <p:cNvSpPr>
            <a:spLocks noGrp="1"/>
          </p:cNvSpPr>
          <p:nvPr>
            <p:ph type="ftr" sz="quarter" idx="11"/>
          </p:nvPr>
        </p:nvSpPr>
        <p:spPr/>
        <p:txBody>
          <a:bodyPr/>
          <a:lstStyle/>
          <a:p>
            <a:endParaRPr lang="ru-RU"/>
          </a:p>
        </p:txBody>
      </p:sp>
      <p:sp>
        <p:nvSpPr>
          <p:cNvPr id="15" name="Rectangle 14"/>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8194ABB-2894-42A2-9756-87B176407D09}" type="slidenum">
              <a:rPr lang="ru-RU" smtClean="0"/>
              <a:t>‹#›</a:t>
            </a:fld>
            <a:endParaRPr lang="ru-RU"/>
          </a:p>
        </p:txBody>
      </p:sp>
    </p:spTree>
    <p:extLst>
      <p:ext uri="{BB962C8B-B14F-4D97-AF65-F5344CB8AC3E}">
        <p14:creationId xmlns:p14="http://schemas.microsoft.com/office/powerpoint/2010/main" val="1730288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5" name="Rectangle 14"/>
            <p:cNvSpPr/>
            <p:nvPr/>
          </p:nvSpPr>
          <p:spPr>
            <a:xfrm>
              <a:off x="0" y="0"/>
              <a:ext cx="12192000" cy="6858000"/>
            </a:xfrm>
            <a:prstGeom prst="rect">
              <a:avLst/>
            </a:prstGeom>
            <a:blipFill>
              <a:blip r:embed="rId19">
                <a:duotone>
                  <a:schemeClr val="dk2">
                    <a:shade val="42000"/>
                    <a:hueMod val="42000"/>
                    <a:satMod val="124000"/>
                    <a:lumMod val="62000"/>
                  </a:schemeClr>
                  <a:schemeClr val="dk2">
                    <a:tint val="96000"/>
                    <a:satMod val="13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Oval 40"/>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Oval 3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1587"/>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8" name="Oval 3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9" name="Oval 48"/>
            <p:cNvSpPr/>
            <p:nvPr/>
          </p:nvSpPr>
          <p:spPr>
            <a:xfrm>
              <a:off x="0"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5239"/>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47920"/>
            <a:ext cx="8761413" cy="72848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Footer Placeholder 4"/>
          <p:cNvSpPr>
            <a:spLocks noGrp="1"/>
          </p:cNvSpPr>
          <p:nvPr>
            <p:ph type="ftr" sz="quarter" idx="3"/>
          </p:nvPr>
        </p:nvSpPr>
        <p:spPr>
          <a:xfrm>
            <a:off x="561110" y="6391839"/>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ru-RU"/>
          </a:p>
        </p:txBody>
      </p:sp>
      <p:sp>
        <p:nvSpPr>
          <p:cNvPr id="4" name="Date Placeholder 3"/>
          <p:cNvSpPr>
            <a:spLocks noGrp="1"/>
          </p:cNvSpPr>
          <p:nvPr>
            <p:ph type="dt" sz="half" idx="2"/>
          </p:nvPr>
        </p:nvSpPr>
        <p:spPr>
          <a:xfrm>
            <a:off x="10650938" y="6394407"/>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40F84223-8363-497C-B3A8-A8DEA20B6B31}" type="datetime1">
              <a:rPr lang="ru-RU" smtClean="0"/>
              <a:t>25.03.2020</a:t>
            </a:fld>
            <a:endParaRPr lang="ru-RU"/>
          </a:p>
        </p:txBody>
      </p:sp>
      <p:sp>
        <p:nvSpPr>
          <p:cNvPr id="20" name="Rectangle 19"/>
          <p:cNvSpPr/>
          <p:nvPr/>
        </p:nvSpPr>
        <p:spPr>
          <a:xfrm>
            <a:off x="1044372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F8194ABB-2894-42A2-9756-87B176407D09}" type="slidenum">
              <a:rPr lang="ru-RU" smtClean="0"/>
              <a:t>‹#›</a:t>
            </a:fld>
            <a:endParaRPr lang="ru-RU"/>
          </a:p>
        </p:txBody>
      </p:sp>
    </p:spTree>
    <p:extLst>
      <p:ext uri="{BB962C8B-B14F-4D97-AF65-F5344CB8AC3E}">
        <p14:creationId xmlns:p14="http://schemas.microsoft.com/office/powerpoint/2010/main" val="260177099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hf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interbuh.com.ua/ua/documents/oneregulations/86056"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interbuh.com.ua/ua/documents/oneregulations/86056" TargetMode="Externa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3600" dirty="0" smtClean="0"/>
              <a:t>«</a:t>
            </a:r>
            <a:r>
              <a:rPr lang="ru-RU" sz="3600" dirty="0" err="1" smtClean="0"/>
              <a:t>Громадський</a:t>
            </a:r>
            <a:r>
              <a:rPr lang="ru-RU" sz="3600" dirty="0" smtClean="0"/>
              <a:t> аудит е</a:t>
            </a:r>
            <a:r>
              <a:rPr lang="uk-UA" sz="3600" dirty="0" err="1" smtClean="0"/>
              <a:t>фективності</a:t>
            </a:r>
            <a:r>
              <a:rPr lang="uk-UA" sz="3600" dirty="0" smtClean="0"/>
              <a:t> використання комунальної власності територіальної громади міста Вознесенська в інтересах її жителів»  </a:t>
            </a:r>
            <a:br>
              <a:rPr lang="uk-UA" sz="3600" dirty="0" smtClean="0"/>
            </a:br>
            <a:r>
              <a:rPr lang="uk-UA" sz="3600" dirty="0"/>
              <a:t/>
            </a:r>
            <a:br>
              <a:rPr lang="uk-UA" sz="3600" dirty="0"/>
            </a:br>
            <a:r>
              <a:rPr lang="uk-UA" sz="3200" dirty="0" smtClean="0"/>
              <a:t>20.03.2020р.,м.Миколаїв</a:t>
            </a:r>
            <a:endParaRPr lang="ru-RU" sz="3200" dirty="0"/>
          </a:p>
        </p:txBody>
      </p:sp>
      <p:sp>
        <p:nvSpPr>
          <p:cNvPr id="3" name="Подзаголовок 2"/>
          <p:cNvSpPr>
            <a:spLocks noGrp="1"/>
          </p:cNvSpPr>
          <p:nvPr>
            <p:ph type="subTitle" idx="1"/>
          </p:nvPr>
        </p:nvSpPr>
        <p:spPr/>
        <p:txBody>
          <a:bodyPr>
            <a:normAutofit fontScale="70000" lnSpcReduction="20000"/>
          </a:bodyPr>
          <a:lstStyle/>
          <a:p>
            <a:r>
              <a:rPr lang="uk-UA" dirty="0" smtClean="0"/>
              <a:t> </a:t>
            </a:r>
            <a:r>
              <a:rPr lang="uk-UA" sz="1900" dirty="0" smtClean="0"/>
              <a:t>ГО «Вознесенська асоціація розвитку місцевої демократії»</a:t>
            </a:r>
          </a:p>
          <a:p>
            <a:r>
              <a:rPr lang="uk-UA" sz="1900" dirty="0" smtClean="0"/>
              <a:t>Проект реалізується в рамках </a:t>
            </a:r>
            <a:r>
              <a:rPr lang="uk-UA" sz="1900" dirty="0"/>
              <a:t> </a:t>
            </a:r>
            <a:r>
              <a:rPr lang="uk-UA" sz="1900" dirty="0" smtClean="0"/>
              <a:t>конкурсу малих грантів  </a:t>
            </a:r>
            <a:r>
              <a:rPr lang="en-US" sz="1900" dirty="0" smtClean="0"/>
              <a:t> #</a:t>
            </a:r>
            <a:r>
              <a:rPr lang="uk-UA" sz="1900" dirty="0" smtClean="0"/>
              <a:t>Громадська префектура для ефективних місцевих бюджетів півдня України», за підтримки «Фонду розвитку міста Миколаєва» за кошти </a:t>
            </a:r>
            <a:r>
              <a:rPr lang="en-US" sz="1900" dirty="0" smtClean="0"/>
              <a:t>NED</a:t>
            </a:r>
            <a:r>
              <a:rPr lang="uk-UA" sz="1900" dirty="0" smtClean="0"/>
              <a:t> (</a:t>
            </a:r>
            <a:r>
              <a:rPr lang="uk-UA" sz="1900" dirty="0" err="1" smtClean="0"/>
              <a:t>Вашингтон,США</a:t>
            </a:r>
            <a:r>
              <a:rPr lang="uk-UA" sz="1900" dirty="0" smtClean="0"/>
              <a:t>)</a:t>
            </a:r>
            <a:endParaRPr lang="ru-RU" sz="1900" dirty="0"/>
          </a:p>
        </p:txBody>
      </p:sp>
      <p:pic>
        <p:nvPicPr>
          <p:cNvPr id="4" name="Рисунок 3"/>
          <p:cNvPicPr/>
          <p:nvPr/>
        </p:nvPicPr>
        <p:blipFill>
          <a:blip r:embed="rId3">
            <a:lum bright="-18000" contrast="42000"/>
            <a:extLst>
              <a:ext uri="{28A0092B-C50C-407E-A947-70E740481C1C}">
                <a14:useLocalDpi xmlns:a14="http://schemas.microsoft.com/office/drawing/2010/main" val="0"/>
              </a:ext>
            </a:extLst>
          </a:blip>
          <a:srcRect b="2631"/>
          <a:stretch>
            <a:fillRect/>
          </a:stretch>
        </p:blipFill>
        <p:spPr bwMode="auto">
          <a:xfrm>
            <a:off x="1154955" y="654424"/>
            <a:ext cx="1019175" cy="762000"/>
          </a:xfrm>
          <a:prstGeom prst="rect">
            <a:avLst/>
          </a:prstGeom>
          <a:noFill/>
          <a:ln>
            <a:noFill/>
          </a:ln>
          <a:effectLst/>
        </p:spPr>
      </p:pic>
      <p:pic>
        <p:nvPicPr>
          <p:cNvPr id="5" name="Рисунок 4" descr="banner"/>
          <p:cNvPicPr/>
          <p:nvPr/>
        </p:nvPicPr>
        <p:blipFill>
          <a:blip r:embed="rId4">
            <a:extLst>
              <a:ext uri="{28A0092B-C50C-407E-A947-70E740481C1C}">
                <a14:useLocalDpi xmlns:a14="http://schemas.microsoft.com/office/drawing/2010/main" val="0"/>
              </a:ext>
            </a:extLst>
          </a:blip>
          <a:srcRect r="87834" b="17355"/>
          <a:stretch>
            <a:fillRect/>
          </a:stretch>
        </p:blipFill>
        <p:spPr bwMode="auto">
          <a:xfrm rot="-43200000">
            <a:off x="8857409" y="654424"/>
            <a:ext cx="904875" cy="857250"/>
          </a:xfrm>
          <a:prstGeom prst="rect">
            <a:avLst/>
          </a:prstGeom>
          <a:noFill/>
          <a:ln>
            <a:noFill/>
          </a:ln>
        </p:spPr>
      </p:pic>
      <p:pic>
        <p:nvPicPr>
          <p:cNvPr id="6" name="Рисунок 5"/>
          <p:cNvPicPr>
            <a:picLocks noChangeAspect="1"/>
          </p:cNvPicPr>
          <p:nvPr/>
        </p:nvPicPr>
        <p:blipFill>
          <a:blip r:embed="rId5"/>
          <a:stretch>
            <a:fillRect/>
          </a:stretch>
        </p:blipFill>
        <p:spPr>
          <a:xfrm>
            <a:off x="4787153" y="530567"/>
            <a:ext cx="1143000" cy="1009713"/>
          </a:xfrm>
          <a:prstGeom prst="rect">
            <a:avLst/>
          </a:prstGeom>
        </p:spPr>
      </p:pic>
    </p:spTree>
    <p:extLst>
      <p:ext uri="{BB962C8B-B14F-4D97-AF65-F5344CB8AC3E}">
        <p14:creationId xmlns:p14="http://schemas.microsoft.com/office/powerpoint/2010/main" val="15077289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3600" dirty="0" smtClean="0"/>
              <a:t>Висновки: 2</a:t>
            </a:r>
            <a:endParaRPr lang="ru-RU" sz="3600" dirty="0"/>
          </a:p>
        </p:txBody>
      </p:sp>
      <p:sp>
        <p:nvSpPr>
          <p:cNvPr id="3" name="Объект 2"/>
          <p:cNvSpPr>
            <a:spLocks noGrp="1"/>
          </p:cNvSpPr>
          <p:nvPr>
            <p:ph idx="1"/>
          </p:nvPr>
        </p:nvSpPr>
        <p:spPr/>
        <p:txBody>
          <a:bodyPr>
            <a:normAutofit fontScale="92500" lnSpcReduction="10000"/>
          </a:bodyPr>
          <a:lstStyle/>
          <a:p>
            <a:r>
              <a:rPr lang="uk-UA" dirty="0" smtClean="0"/>
              <a:t>В Стратегічному плані соціально-економічного розвитку міста Вознесенська   </a:t>
            </a:r>
            <a:r>
              <a:rPr lang="uk-UA" b="1" dirty="0" smtClean="0"/>
              <a:t>відсутній розділ Управління та розвитку комунальною власністю міста.</a:t>
            </a:r>
          </a:p>
          <a:p>
            <a:r>
              <a:rPr lang="uk-UA" dirty="0" smtClean="0"/>
              <a:t>В Управлінні </a:t>
            </a:r>
            <a:r>
              <a:rPr lang="uk-UA" dirty="0"/>
              <a:t>комунальної власності Вознесенської міської ради не створено ефективну систему управління та внутрішнього контролю за використанням і розпорядженням комунальним майном , </a:t>
            </a:r>
            <a:r>
              <a:rPr lang="uk-UA" b="1" dirty="0"/>
              <a:t>переданим іншим розпорядникам коштів та комунальним підприємствам міста на праві оперативного управління. </a:t>
            </a:r>
            <a:endParaRPr lang="uk-UA" b="1" dirty="0" smtClean="0"/>
          </a:p>
          <a:p>
            <a:endParaRPr lang="uk-UA" b="1" dirty="0" smtClean="0"/>
          </a:p>
          <a:p>
            <a:r>
              <a:rPr lang="uk-UA" dirty="0" smtClean="0"/>
              <a:t>Управління </a:t>
            </a:r>
            <a:r>
              <a:rPr lang="uk-UA" dirty="0"/>
              <a:t>комунальної власності не володіє повними і достовірними даними  про ефективність і законність використання виділених коштів з міського бюджету </a:t>
            </a:r>
            <a:r>
              <a:rPr lang="uk-UA" b="1" dirty="0"/>
              <a:t>на утримання та ремонт цих об’єктів.</a:t>
            </a:r>
            <a:endParaRPr lang="ru-RU" b="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10</a:t>
            </a:fld>
            <a:endParaRPr lang="ru-RU"/>
          </a:p>
        </p:txBody>
      </p:sp>
    </p:spTree>
    <p:extLst>
      <p:ext uri="{BB962C8B-B14F-4D97-AF65-F5344CB8AC3E}">
        <p14:creationId xmlns:p14="http://schemas.microsoft.com/office/powerpoint/2010/main" val="25394436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uk-UA" sz="2000" b="1" dirty="0" smtClean="0"/>
              <a:t>Висновки 3: відсутні нормативно-правові акти:</a:t>
            </a:r>
            <a:endParaRPr lang="ru-RU" sz="2000" dirty="0"/>
          </a:p>
        </p:txBody>
      </p:sp>
      <p:sp>
        <p:nvSpPr>
          <p:cNvPr id="3" name="Объект 2"/>
          <p:cNvSpPr>
            <a:spLocks noGrp="1"/>
          </p:cNvSpPr>
          <p:nvPr>
            <p:ph idx="1"/>
          </p:nvPr>
        </p:nvSpPr>
        <p:spPr/>
        <p:txBody>
          <a:bodyPr>
            <a:normAutofit lnSpcReduction="10000"/>
          </a:bodyPr>
          <a:lstStyle/>
          <a:p>
            <a:r>
              <a:rPr lang="uk-UA" dirty="0"/>
              <a:t>Не розроблена міська  комплексна програма  управління об’єктами  комунальною власністю Територіальної громади міста Вознесенська </a:t>
            </a:r>
            <a:endParaRPr lang="ru-RU" dirty="0"/>
          </a:p>
          <a:p>
            <a:pPr fontAlgn="base"/>
            <a:r>
              <a:rPr lang="uk-UA" dirty="0" smtClean="0"/>
              <a:t>Відсутнє </a:t>
            </a:r>
            <a:r>
              <a:rPr lang="uk-UA" dirty="0"/>
              <a:t>Рішення міської ради «</a:t>
            </a:r>
            <a:r>
              <a:rPr lang="uk-UA" b="1" dirty="0"/>
              <a:t>Про передання іншим органам окремих повноважень щодо управління майном, яке належить до комунальної </a:t>
            </a:r>
            <a:r>
              <a:rPr lang="uk-UA" b="1" dirty="0" smtClean="0"/>
              <a:t>власності </a:t>
            </a:r>
            <a:r>
              <a:rPr lang="uk-UA" b="1" dirty="0"/>
              <a:t>відповідної територіальної громади, визначення меж цих повноважень й умов їх здійснення» </a:t>
            </a:r>
            <a:endParaRPr lang="ru-RU" dirty="0"/>
          </a:p>
          <a:p>
            <a:pPr marL="0" indent="0" fontAlgn="base">
              <a:buNone/>
            </a:pPr>
            <a:r>
              <a:rPr lang="uk-UA" sz="1400" i="1" dirty="0"/>
              <a:t>( відповідно до вимог п. 31 ч. 1 ст. 26 Закону України «Про місцеве самоврядування в Україні» від 21.05.1997 </a:t>
            </a:r>
            <a:r>
              <a:rPr lang="uk-UA" dirty="0"/>
              <a:t>р.</a:t>
            </a:r>
            <a:r>
              <a:rPr lang="ru-RU" dirty="0"/>
              <a:t> </a:t>
            </a:r>
            <a:r>
              <a:rPr lang="uk-UA" u="sng" dirty="0">
                <a:hlinkClick r:id="rId2"/>
              </a:rPr>
              <a:t>№ 280/97-ВР</a:t>
            </a:r>
            <a:r>
              <a:rPr lang="uk-UA" dirty="0"/>
              <a:t>,</a:t>
            </a:r>
            <a:r>
              <a:rPr lang="ru-RU" dirty="0"/>
              <a:t> </a:t>
            </a:r>
            <a:r>
              <a:rPr lang="uk-UA" dirty="0"/>
              <a:t>).</a:t>
            </a:r>
            <a:endParaRPr lang="ru-RU" dirty="0"/>
          </a:p>
          <a:p>
            <a:r>
              <a:rPr lang="uk-UA" dirty="0" smtClean="0"/>
              <a:t>Відсутнє </a:t>
            </a:r>
            <a:r>
              <a:rPr lang="uk-UA" dirty="0"/>
              <a:t>Рішення міської ради</a:t>
            </a:r>
            <a:r>
              <a:rPr lang="uk-UA" b="1" dirty="0"/>
              <a:t> – «Про затвердження переліку об’єктів комунальної власності  по кожному розпоряднику бюджетних коштів». – ( </a:t>
            </a:r>
            <a:r>
              <a:rPr lang="uk-UA" sz="1400" i="1" dirty="0"/>
              <a:t>ЗУ «Про місцеве самоврядування, ст.60, п.1)</a:t>
            </a:r>
            <a:endParaRPr lang="ru-RU" sz="1400" i="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11</a:t>
            </a:fld>
            <a:endParaRPr lang="ru-RU"/>
          </a:p>
        </p:txBody>
      </p:sp>
    </p:spTree>
    <p:extLst>
      <p:ext uri="{BB962C8B-B14F-4D97-AF65-F5344CB8AC3E}">
        <p14:creationId xmlns:p14="http://schemas.microsoft.com/office/powerpoint/2010/main" val="15778743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Висновки </a:t>
            </a:r>
            <a:r>
              <a:rPr lang="uk-UA" dirty="0"/>
              <a:t>4: </a:t>
            </a:r>
            <a:r>
              <a:rPr lang="uk-UA" sz="2400" b="1" dirty="0" smtClean="0"/>
              <a:t>Поповнення міського бюджет за рахунок комунальної власності є незначним</a:t>
            </a:r>
            <a:endParaRPr lang="ru-RU" sz="2400" b="1" dirty="0"/>
          </a:p>
        </p:txBody>
      </p:sp>
      <p:sp>
        <p:nvSpPr>
          <p:cNvPr id="3" name="Объект 2"/>
          <p:cNvSpPr>
            <a:spLocks noGrp="1"/>
          </p:cNvSpPr>
          <p:nvPr>
            <p:ph idx="1"/>
          </p:nvPr>
        </p:nvSpPr>
        <p:spPr/>
        <p:txBody>
          <a:bodyPr>
            <a:normAutofit fontScale="92500" lnSpcReduction="10000"/>
          </a:bodyPr>
          <a:lstStyle/>
          <a:p>
            <a:endParaRPr lang="uk-UA" dirty="0"/>
          </a:p>
          <a:p>
            <a:r>
              <a:rPr lang="uk-UA" dirty="0"/>
              <a:t>1</a:t>
            </a:r>
            <a:r>
              <a:rPr lang="uk-UA" dirty="0" smtClean="0"/>
              <a:t>.</a:t>
            </a:r>
            <a:r>
              <a:rPr lang="uk-UA" dirty="0"/>
              <a:t>	Кошти від продажу земельних ділянок складають </a:t>
            </a:r>
            <a:r>
              <a:rPr lang="uk-UA" b="1" dirty="0"/>
              <a:t>3,3- 7,1% від </a:t>
            </a:r>
            <a:r>
              <a:rPr lang="uk-UA" dirty="0"/>
              <a:t>Спеціального фонду міського бюджету. Кожного року продається тільки одна земельна ділянка (є всього 12 земельних ділянок)</a:t>
            </a:r>
          </a:p>
          <a:p>
            <a:r>
              <a:rPr lang="uk-UA" dirty="0" smtClean="0"/>
              <a:t>2.</a:t>
            </a:r>
            <a:r>
              <a:rPr lang="uk-UA" dirty="0"/>
              <a:t>	Кошти від відчуження комунального майна складають </a:t>
            </a:r>
            <a:r>
              <a:rPr lang="uk-UA" b="1" dirty="0"/>
              <a:t>0,23-1,07 %</a:t>
            </a:r>
            <a:r>
              <a:rPr lang="uk-UA" dirty="0"/>
              <a:t> від Спеціального фонду міського бюджету. Кожного року продається один об’єкт</a:t>
            </a:r>
            <a:r>
              <a:rPr lang="uk-UA" dirty="0" smtClean="0"/>
              <a:t>. У 2019 році не продано жодного. </a:t>
            </a:r>
            <a:endParaRPr lang="uk-UA" dirty="0"/>
          </a:p>
          <a:p>
            <a:r>
              <a:rPr lang="uk-UA" dirty="0" smtClean="0"/>
              <a:t>3.</a:t>
            </a:r>
            <a:r>
              <a:rPr lang="uk-UA" dirty="0"/>
              <a:t>	Кошти від оренди земельних ділянок складають </a:t>
            </a:r>
            <a:r>
              <a:rPr lang="uk-UA" b="1" dirty="0"/>
              <a:t>3,03 -3,1%  </a:t>
            </a:r>
            <a:r>
              <a:rPr lang="uk-UA" dirty="0"/>
              <a:t>від Загального фонду міського бюджету</a:t>
            </a:r>
          </a:p>
          <a:p>
            <a:r>
              <a:rPr lang="uk-UA" dirty="0" smtClean="0"/>
              <a:t>4.</a:t>
            </a:r>
            <a:r>
              <a:rPr lang="uk-UA" dirty="0"/>
              <a:t>	Кошти від оренди комунального майна складають </a:t>
            </a:r>
            <a:r>
              <a:rPr lang="uk-UA" b="1" dirty="0"/>
              <a:t>0,24-0,21 %</a:t>
            </a:r>
            <a:r>
              <a:rPr lang="uk-UA" dirty="0"/>
              <a:t> від Загального фонду міського бюджету.</a:t>
            </a: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12</a:t>
            </a:fld>
            <a:endParaRPr lang="ru-RU"/>
          </a:p>
        </p:txBody>
      </p:sp>
    </p:spTree>
    <p:extLst>
      <p:ext uri="{BB962C8B-B14F-4D97-AF65-F5344CB8AC3E}">
        <p14:creationId xmlns:p14="http://schemas.microsoft.com/office/powerpoint/2010/main" val="26389582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2000" b="1" dirty="0"/>
              <a:t>Аналіз наповнення бюджету міста Вознесенська та бюджету </a:t>
            </a:r>
            <a:r>
              <a:rPr lang="uk-UA" sz="2000" b="1" dirty="0" smtClean="0"/>
              <a:t>розвитку за </a:t>
            </a:r>
            <a:r>
              <a:rPr lang="uk-UA" sz="2000" b="1" dirty="0"/>
              <a:t>2017-2019 </a:t>
            </a:r>
            <a:r>
              <a:rPr lang="uk-UA" sz="2000" b="1" dirty="0" smtClean="0"/>
              <a:t>роки за рахунок продажу та оренди землі та комунального майна </a:t>
            </a:r>
            <a:r>
              <a:rPr lang="uk-UA" sz="2000" b="1" dirty="0"/>
              <a:t>:</a:t>
            </a:r>
            <a:r>
              <a:rPr lang="ru-RU" sz="2000" dirty="0"/>
              <a:t/>
            </a:r>
            <a:br>
              <a:rPr lang="ru-RU" sz="2000" dirty="0"/>
            </a:br>
            <a:endParaRPr lang="ru-RU" sz="2000" dirty="0"/>
          </a:p>
        </p:txBody>
      </p:sp>
      <p:pic>
        <p:nvPicPr>
          <p:cNvPr id="5" name="Объект 4"/>
          <p:cNvPicPr>
            <a:picLocks noGrp="1" noChangeAspect="1"/>
          </p:cNvPicPr>
          <p:nvPr>
            <p:ph sz="half" idx="1"/>
          </p:nvPr>
        </p:nvPicPr>
        <p:blipFill>
          <a:blip r:embed="rId2"/>
          <a:stretch>
            <a:fillRect/>
          </a:stretch>
        </p:blipFill>
        <p:spPr>
          <a:xfrm>
            <a:off x="1309016" y="2603500"/>
            <a:ext cx="4055818" cy="3416300"/>
          </a:xfrm>
          <a:prstGeom prst="rect">
            <a:avLst/>
          </a:prstGeom>
        </p:spPr>
      </p:pic>
      <p:pic>
        <p:nvPicPr>
          <p:cNvPr id="11" name="Объект 10"/>
          <p:cNvPicPr>
            <a:picLocks noGrp="1" noChangeAspect="1"/>
          </p:cNvPicPr>
          <p:nvPr>
            <p:ph sz="half" idx="2"/>
          </p:nvPr>
        </p:nvPicPr>
        <p:blipFill>
          <a:blip r:embed="rId3"/>
          <a:stretch>
            <a:fillRect/>
          </a:stretch>
        </p:blipFill>
        <p:spPr>
          <a:xfrm>
            <a:off x="6464847" y="2603500"/>
            <a:ext cx="4312143" cy="3378200"/>
          </a:xfrm>
          <a:prstGeom prst="rect">
            <a:avLst/>
          </a:prstGeom>
        </p:spPr>
      </p:pic>
      <p:sp>
        <p:nvSpPr>
          <p:cNvPr id="12" name="Номер слайда 11"/>
          <p:cNvSpPr>
            <a:spLocks noGrp="1"/>
          </p:cNvSpPr>
          <p:nvPr>
            <p:ph type="sldNum" sz="quarter" idx="12"/>
          </p:nvPr>
        </p:nvSpPr>
        <p:spPr/>
        <p:txBody>
          <a:bodyPr/>
          <a:lstStyle/>
          <a:p>
            <a:fld id="{F8194ABB-2894-42A2-9756-87B176407D09}" type="slidenum">
              <a:rPr lang="ru-RU" smtClean="0"/>
              <a:t>13</a:t>
            </a:fld>
            <a:endParaRPr lang="ru-RU"/>
          </a:p>
        </p:txBody>
      </p:sp>
    </p:spTree>
    <p:extLst>
      <p:ext uri="{BB962C8B-B14F-4D97-AF65-F5344CB8AC3E}">
        <p14:creationId xmlns:p14="http://schemas.microsoft.com/office/powerpoint/2010/main" val="37856216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2400" b="1" dirty="0" smtClean="0"/>
              <a:t>В такому стані продається комунальне майно</a:t>
            </a:r>
            <a:r>
              <a:rPr lang="uk-UA" dirty="0" smtClean="0"/>
              <a:t>…</a:t>
            </a:r>
            <a:endParaRPr lang="ru-RU" dirty="0"/>
          </a:p>
        </p:txBody>
      </p:sp>
      <p:pic>
        <p:nvPicPr>
          <p:cNvPr id="5" name="Объект 4"/>
          <p:cNvPicPr>
            <a:picLocks noGrp="1" noChangeAspect="1"/>
          </p:cNvPicPr>
          <p:nvPr>
            <p:ph sz="half" idx="1"/>
          </p:nvPr>
        </p:nvPicPr>
        <p:blipFill>
          <a:blip r:embed="rId2"/>
          <a:stretch>
            <a:fillRect/>
          </a:stretch>
        </p:blipFill>
        <p:spPr>
          <a:xfrm>
            <a:off x="1150938" y="2953445"/>
            <a:ext cx="4829175" cy="2716410"/>
          </a:xfrm>
          <a:prstGeom prst="rect">
            <a:avLst/>
          </a:prstGeom>
        </p:spPr>
      </p:pic>
      <p:pic>
        <p:nvPicPr>
          <p:cNvPr id="6" name="Объект 5"/>
          <p:cNvPicPr>
            <a:picLocks noGrp="1" noChangeAspect="1"/>
          </p:cNvPicPr>
          <p:nvPr>
            <p:ph sz="half" idx="2"/>
          </p:nvPr>
        </p:nvPicPr>
        <p:blipFill>
          <a:blip r:embed="rId3"/>
          <a:stretch>
            <a:fillRect/>
          </a:stretch>
        </p:blipFill>
        <p:spPr>
          <a:xfrm>
            <a:off x="6208713" y="2935734"/>
            <a:ext cx="4824412" cy="2713731"/>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t>14</a:t>
            </a:fld>
            <a:endParaRPr lang="ru-RU"/>
          </a:p>
        </p:txBody>
      </p:sp>
    </p:spTree>
    <p:extLst>
      <p:ext uri="{BB962C8B-B14F-4D97-AF65-F5344CB8AC3E}">
        <p14:creationId xmlns:p14="http://schemas.microsoft.com/office/powerpoint/2010/main" val="562453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8" y="906855"/>
            <a:ext cx="8761413" cy="728480"/>
          </a:xfrm>
        </p:spPr>
        <p:txBody>
          <a:bodyPr/>
          <a:lstStyle/>
          <a:p>
            <a:r>
              <a:rPr lang="uk-UA" sz="2000" b="1" dirty="0" smtClean="0"/>
              <a:t>Це бувше приміщення Служби в справах дітей Вознесенської міської ради, в якому знята вагонка, вирізані батареї, вибиті вікна … </a:t>
            </a:r>
            <a:br>
              <a:rPr lang="uk-UA" sz="2000" b="1" dirty="0" smtClean="0"/>
            </a:br>
            <a:r>
              <a:rPr lang="uk-UA" sz="2000" b="1" i="1" dirty="0" smtClean="0"/>
              <a:t>Чи будуть бажаючі купляти комунальне майно в такому стані?</a:t>
            </a:r>
            <a:endParaRPr lang="ru-RU" sz="2000" b="1" i="1" dirty="0"/>
          </a:p>
        </p:txBody>
      </p:sp>
      <p:pic>
        <p:nvPicPr>
          <p:cNvPr id="5" name="Объект 4"/>
          <p:cNvPicPr>
            <a:picLocks noGrp="1" noChangeAspect="1"/>
          </p:cNvPicPr>
          <p:nvPr>
            <p:ph sz="half" idx="1"/>
          </p:nvPr>
        </p:nvPicPr>
        <p:blipFill>
          <a:blip r:embed="rId2"/>
          <a:stretch>
            <a:fillRect/>
          </a:stretch>
        </p:blipFill>
        <p:spPr>
          <a:xfrm>
            <a:off x="1150938" y="2953445"/>
            <a:ext cx="4829175" cy="2716410"/>
          </a:xfrm>
          <a:prstGeom prst="rect">
            <a:avLst/>
          </a:prstGeom>
        </p:spPr>
      </p:pic>
      <p:pic>
        <p:nvPicPr>
          <p:cNvPr id="6" name="Объект 5"/>
          <p:cNvPicPr>
            <a:picLocks noGrp="1" noChangeAspect="1"/>
          </p:cNvPicPr>
          <p:nvPr>
            <p:ph sz="half" idx="2"/>
          </p:nvPr>
        </p:nvPicPr>
        <p:blipFill>
          <a:blip r:embed="rId3"/>
          <a:stretch>
            <a:fillRect/>
          </a:stretch>
        </p:blipFill>
        <p:spPr>
          <a:xfrm>
            <a:off x="6208713" y="2935734"/>
            <a:ext cx="4824412" cy="2713731"/>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t>15</a:t>
            </a:fld>
            <a:endParaRPr lang="ru-RU"/>
          </a:p>
        </p:txBody>
      </p:sp>
    </p:spTree>
    <p:extLst>
      <p:ext uri="{BB962C8B-B14F-4D97-AF65-F5344CB8AC3E}">
        <p14:creationId xmlns:p14="http://schemas.microsoft.com/office/powerpoint/2010/main" val="3877732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6: </a:t>
            </a:r>
            <a:r>
              <a:rPr lang="uk-UA" sz="2400" b="1" dirty="0" smtClean="0"/>
              <a:t>Бюджетні програми із землеустрою не виконуються</a:t>
            </a:r>
            <a:endParaRPr lang="ru-RU" sz="2400" b="1" dirty="0"/>
          </a:p>
        </p:txBody>
      </p:sp>
      <p:sp>
        <p:nvSpPr>
          <p:cNvPr id="3" name="Текст 2"/>
          <p:cNvSpPr>
            <a:spLocks noGrp="1"/>
          </p:cNvSpPr>
          <p:nvPr>
            <p:ph type="body" idx="1"/>
          </p:nvPr>
        </p:nvSpPr>
        <p:spPr/>
        <p:txBody>
          <a:bodyPr/>
          <a:lstStyle/>
          <a:p>
            <a:r>
              <a:rPr lang="uk-UA" dirty="0" smtClean="0"/>
              <a:t>2017 рік</a:t>
            </a:r>
            <a:endParaRPr lang="ru-RU" dirty="0"/>
          </a:p>
        </p:txBody>
      </p:sp>
      <p:sp>
        <p:nvSpPr>
          <p:cNvPr id="4" name="Текст 3"/>
          <p:cNvSpPr>
            <a:spLocks noGrp="1"/>
          </p:cNvSpPr>
          <p:nvPr>
            <p:ph type="body" sz="half" idx="15"/>
          </p:nvPr>
        </p:nvSpPr>
        <p:spPr/>
        <p:txBody>
          <a:bodyPr>
            <a:normAutofit fontScale="70000" lnSpcReduction="20000"/>
          </a:bodyPr>
          <a:lstStyle/>
          <a:p>
            <a:r>
              <a:rPr lang="ru-RU" sz="2100" b="1" dirty="0"/>
              <a:t>на 33,4%,  </a:t>
            </a:r>
            <a:r>
              <a:rPr lang="ru-RU" sz="2100" b="1" dirty="0" err="1"/>
              <a:t>виконана</a:t>
            </a:r>
            <a:r>
              <a:rPr lang="ru-RU" sz="2100" b="1" dirty="0"/>
              <a:t> </a:t>
            </a:r>
            <a:r>
              <a:rPr lang="ru-RU" sz="2100" b="1" dirty="0" err="1"/>
              <a:t>програма</a:t>
            </a:r>
            <a:r>
              <a:rPr lang="ru-RU" sz="2100" b="1" dirty="0"/>
              <a:t> 4517310 «</a:t>
            </a:r>
            <a:r>
              <a:rPr lang="ru-RU" sz="2100" b="1" dirty="0" err="1"/>
              <a:t>Проведення</a:t>
            </a:r>
            <a:r>
              <a:rPr lang="ru-RU" sz="2100" b="1" dirty="0"/>
              <a:t> </a:t>
            </a:r>
            <a:r>
              <a:rPr lang="ru-RU" sz="2100" b="1" dirty="0" err="1"/>
              <a:t>заходів</a:t>
            </a:r>
            <a:r>
              <a:rPr lang="ru-RU" sz="2100" b="1" dirty="0"/>
              <a:t> </a:t>
            </a:r>
            <a:r>
              <a:rPr lang="ru-RU" sz="2100" b="1" dirty="0" err="1"/>
              <a:t>із</a:t>
            </a:r>
            <a:r>
              <a:rPr lang="ru-RU" sz="2100" b="1" dirty="0"/>
              <a:t> </a:t>
            </a:r>
            <a:r>
              <a:rPr lang="ru-RU" sz="2100" b="1" dirty="0" err="1"/>
              <a:t>землеустрою</a:t>
            </a:r>
            <a:r>
              <a:rPr lang="ru-RU" sz="2100" b="1" dirty="0"/>
              <a:t>»:</a:t>
            </a:r>
          </a:p>
          <a:p>
            <a:r>
              <a:rPr lang="ru-RU" dirty="0"/>
              <a:t>1)	</a:t>
            </a:r>
            <a:r>
              <a:rPr lang="ru-RU" dirty="0" err="1"/>
              <a:t>Виготовлено</a:t>
            </a:r>
            <a:r>
              <a:rPr lang="ru-RU" dirty="0"/>
              <a:t> 2 </a:t>
            </a:r>
            <a:r>
              <a:rPr lang="ru-RU" dirty="0" err="1"/>
              <a:t>проекти</a:t>
            </a:r>
            <a:r>
              <a:rPr lang="ru-RU" dirty="0"/>
              <a:t>  </a:t>
            </a:r>
            <a:r>
              <a:rPr lang="ru-RU" dirty="0" err="1"/>
              <a:t>землеустрою</a:t>
            </a:r>
            <a:r>
              <a:rPr lang="ru-RU" dirty="0"/>
              <a:t>;</a:t>
            </a:r>
          </a:p>
          <a:p>
            <a:r>
              <a:rPr lang="ru-RU" dirty="0"/>
              <a:t>2)	</a:t>
            </a:r>
            <a:r>
              <a:rPr lang="ru-RU" dirty="0" err="1"/>
              <a:t>Виготовлено</a:t>
            </a:r>
            <a:r>
              <a:rPr lang="ru-RU" dirty="0"/>
              <a:t> одну </a:t>
            </a:r>
            <a:r>
              <a:rPr lang="ru-RU" dirty="0" err="1"/>
              <a:t>технічну</a:t>
            </a:r>
            <a:r>
              <a:rPr lang="ru-RU" dirty="0"/>
              <a:t> </a:t>
            </a:r>
            <a:r>
              <a:rPr lang="ru-RU" dirty="0" err="1"/>
              <a:t>документацію</a:t>
            </a:r>
            <a:endParaRPr lang="ru-RU" dirty="0"/>
          </a:p>
          <a:p>
            <a:r>
              <a:rPr lang="ru-RU" dirty="0"/>
              <a:t>3)	Проведено 5 </a:t>
            </a:r>
            <a:r>
              <a:rPr lang="ru-RU" dirty="0" err="1"/>
              <a:t>експертних</a:t>
            </a:r>
            <a:r>
              <a:rPr lang="ru-RU" dirty="0"/>
              <a:t> </a:t>
            </a:r>
            <a:r>
              <a:rPr lang="ru-RU" dirty="0" err="1"/>
              <a:t>грошових</a:t>
            </a:r>
            <a:r>
              <a:rPr lang="ru-RU" dirty="0"/>
              <a:t> </a:t>
            </a:r>
            <a:r>
              <a:rPr lang="ru-RU" dirty="0" err="1"/>
              <a:t>оцінок</a:t>
            </a:r>
            <a:r>
              <a:rPr lang="ru-RU" dirty="0"/>
              <a:t> </a:t>
            </a:r>
            <a:r>
              <a:rPr lang="ru-RU" dirty="0" err="1"/>
              <a:t>землі</a:t>
            </a:r>
            <a:r>
              <a:rPr lang="ru-RU" dirty="0" smtClean="0"/>
              <a:t>.</a:t>
            </a:r>
            <a:endParaRPr lang="ru-RU" dirty="0"/>
          </a:p>
          <a:p>
            <a:r>
              <a:rPr lang="ru-RU" b="1" dirty="0">
                <a:solidFill>
                  <a:srgbClr val="FF0000"/>
                </a:solidFill>
              </a:rPr>
              <a:t>Не </a:t>
            </a:r>
            <a:r>
              <a:rPr lang="ru-RU" b="1" dirty="0" err="1">
                <a:solidFill>
                  <a:srgbClr val="FF0000"/>
                </a:solidFill>
              </a:rPr>
              <a:t>виконано</a:t>
            </a:r>
            <a:r>
              <a:rPr lang="ru-RU" b="1" dirty="0">
                <a:solidFill>
                  <a:srgbClr val="FF0000"/>
                </a:solidFill>
              </a:rPr>
              <a:t> </a:t>
            </a:r>
            <a:r>
              <a:rPr lang="ru-RU" b="1" dirty="0" err="1">
                <a:solidFill>
                  <a:srgbClr val="FF0000"/>
                </a:solidFill>
              </a:rPr>
              <a:t>роботи</a:t>
            </a:r>
            <a:r>
              <a:rPr lang="ru-RU" b="1" dirty="0">
                <a:solidFill>
                  <a:srgbClr val="FF0000"/>
                </a:solidFill>
              </a:rPr>
              <a:t> з </a:t>
            </a:r>
            <a:r>
              <a:rPr lang="ru-RU" b="1" dirty="0" err="1">
                <a:solidFill>
                  <a:srgbClr val="FF0000"/>
                </a:solidFill>
              </a:rPr>
              <a:t>виготовлення</a:t>
            </a:r>
            <a:r>
              <a:rPr lang="ru-RU" b="1" dirty="0">
                <a:solidFill>
                  <a:srgbClr val="FF0000"/>
                </a:solidFill>
              </a:rPr>
              <a:t> </a:t>
            </a:r>
            <a:r>
              <a:rPr lang="ru-RU" b="1" dirty="0" err="1">
                <a:solidFill>
                  <a:srgbClr val="FF0000"/>
                </a:solidFill>
              </a:rPr>
              <a:t>технічної</a:t>
            </a:r>
            <a:r>
              <a:rPr lang="ru-RU" b="1" dirty="0">
                <a:solidFill>
                  <a:srgbClr val="FF0000"/>
                </a:solidFill>
              </a:rPr>
              <a:t> </a:t>
            </a:r>
            <a:r>
              <a:rPr lang="ru-RU" b="1" dirty="0" err="1">
                <a:solidFill>
                  <a:srgbClr val="FF0000"/>
                </a:solidFill>
              </a:rPr>
              <a:t>документації</a:t>
            </a:r>
            <a:r>
              <a:rPr lang="ru-RU" b="1" dirty="0">
                <a:solidFill>
                  <a:srgbClr val="FF0000"/>
                </a:solidFill>
              </a:rPr>
              <a:t> з </a:t>
            </a:r>
            <a:r>
              <a:rPr lang="ru-RU" b="1" dirty="0" err="1">
                <a:solidFill>
                  <a:srgbClr val="FF0000"/>
                </a:solidFill>
              </a:rPr>
              <a:t>нормативної</a:t>
            </a:r>
            <a:r>
              <a:rPr lang="ru-RU" b="1" dirty="0">
                <a:solidFill>
                  <a:srgbClr val="FF0000"/>
                </a:solidFill>
              </a:rPr>
              <a:t> </a:t>
            </a:r>
            <a:r>
              <a:rPr lang="ru-RU" b="1" dirty="0" err="1">
                <a:solidFill>
                  <a:srgbClr val="FF0000"/>
                </a:solidFill>
              </a:rPr>
              <a:t>грошової</a:t>
            </a:r>
            <a:r>
              <a:rPr lang="ru-RU" b="1" dirty="0">
                <a:solidFill>
                  <a:srgbClr val="FF0000"/>
                </a:solidFill>
              </a:rPr>
              <a:t> </a:t>
            </a:r>
            <a:r>
              <a:rPr lang="ru-RU" b="1" dirty="0" err="1">
                <a:solidFill>
                  <a:srgbClr val="FF0000"/>
                </a:solidFill>
              </a:rPr>
              <a:t>оцінки</a:t>
            </a:r>
            <a:r>
              <a:rPr lang="ru-RU" b="1" dirty="0">
                <a:solidFill>
                  <a:srgbClr val="FF0000"/>
                </a:solidFill>
              </a:rPr>
              <a:t> земель </a:t>
            </a:r>
            <a:r>
              <a:rPr lang="ru-RU" b="1" dirty="0" err="1">
                <a:solidFill>
                  <a:srgbClr val="FF0000"/>
                </a:solidFill>
              </a:rPr>
              <a:t>міста</a:t>
            </a:r>
            <a:r>
              <a:rPr lang="ru-RU" b="1" dirty="0">
                <a:solidFill>
                  <a:srgbClr val="FF0000"/>
                </a:solidFill>
              </a:rPr>
              <a:t> </a:t>
            </a:r>
            <a:r>
              <a:rPr lang="ru-RU" b="1" dirty="0" err="1" smtClean="0">
                <a:solidFill>
                  <a:srgbClr val="FF0000"/>
                </a:solidFill>
              </a:rPr>
              <a:t>Вознесенська</a:t>
            </a:r>
            <a:endParaRPr lang="ru-RU" b="1" dirty="0" smtClean="0">
              <a:solidFill>
                <a:srgbClr val="FF0000"/>
              </a:solidFill>
            </a:endParaRPr>
          </a:p>
          <a:p>
            <a:r>
              <a:rPr lang="ru-RU" b="1" dirty="0" smtClean="0">
                <a:solidFill>
                  <a:srgbClr val="FF0000"/>
                </a:solidFill>
              </a:rPr>
              <a:t>, </a:t>
            </a:r>
            <a:r>
              <a:rPr lang="ru-RU" b="1" dirty="0">
                <a:solidFill>
                  <a:srgbClr val="FF0000"/>
                </a:solidFill>
              </a:rPr>
              <a:t>яка </a:t>
            </a:r>
            <a:r>
              <a:rPr lang="ru-RU" b="1" dirty="0" err="1">
                <a:solidFill>
                  <a:srgbClr val="FF0000"/>
                </a:solidFill>
              </a:rPr>
              <a:t>затверджена</a:t>
            </a:r>
            <a:r>
              <a:rPr lang="ru-RU" b="1" dirty="0">
                <a:solidFill>
                  <a:srgbClr val="FF0000"/>
                </a:solidFill>
              </a:rPr>
              <a:t> в </a:t>
            </a:r>
            <a:r>
              <a:rPr lang="ru-RU" b="1" dirty="0" err="1">
                <a:solidFill>
                  <a:srgbClr val="FF0000"/>
                </a:solidFill>
              </a:rPr>
              <a:t>місті</a:t>
            </a:r>
            <a:r>
              <a:rPr lang="ru-RU" b="1" dirty="0">
                <a:solidFill>
                  <a:srgbClr val="FF0000"/>
                </a:solidFill>
              </a:rPr>
              <a:t> </a:t>
            </a:r>
            <a:r>
              <a:rPr lang="ru-RU" b="1" dirty="0" err="1">
                <a:solidFill>
                  <a:srgbClr val="FF0000"/>
                </a:solidFill>
              </a:rPr>
              <a:t>Вознесенську</a:t>
            </a:r>
            <a:r>
              <a:rPr lang="ru-RU" b="1" dirty="0">
                <a:solidFill>
                  <a:srgbClr val="FF0000"/>
                </a:solidFill>
              </a:rPr>
              <a:t> </a:t>
            </a:r>
            <a:r>
              <a:rPr lang="ru-RU" b="1" dirty="0" err="1">
                <a:solidFill>
                  <a:srgbClr val="FF0000"/>
                </a:solidFill>
              </a:rPr>
              <a:t>ще</a:t>
            </a:r>
            <a:r>
              <a:rPr lang="ru-RU" b="1" dirty="0">
                <a:solidFill>
                  <a:srgbClr val="FF0000"/>
                </a:solidFill>
              </a:rPr>
              <a:t> у 2010 </a:t>
            </a:r>
            <a:r>
              <a:rPr lang="ru-RU" b="1" dirty="0" err="1">
                <a:solidFill>
                  <a:srgbClr val="FF0000"/>
                </a:solidFill>
              </a:rPr>
              <a:t>році</a:t>
            </a:r>
            <a:r>
              <a:rPr lang="ru-RU" b="1" dirty="0">
                <a:solidFill>
                  <a:srgbClr val="FF0000"/>
                </a:solidFill>
              </a:rPr>
              <a:t> і є </a:t>
            </a:r>
            <a:r>
              <a:rPr lang="ru-RU" b="1" dirty="0" err="1">
                <a:solidFill>
                  <a:srgbClr val="FF0000"/>
                </a:solidFill>
              </a:rPr>
              <a:t>питання</a:t>
            </a:r>
            <a:r>
              <a:rPr lang="ru-RU" b="1" dirty="0">
                <a:solidFill>
                  <a:srgbClr val="FF0000"/>
                </a:solidFill>
              </a:rPr>
              <a:t> до </a:t>
            </a:r>
            <a:r>
              <a:rPr lang="ru-RU" b="1" dirty="0" err="1">
                <a:solidFill>
                  <a:srgbClr val="FF0000"/>
                </a:solidFill>
              </a:rPr>
              <a:t>її</a:t>
            </a:r>
            <a:r>
              <a:rPr lang="ru-RU" b="1" dirty="0">
                <a:solidFill>
                  <a:srgbClr val="FF0000"/>
                </a:solidFill>
              </a:rPr>
              <a:t> </a:t>
            </a:r>
            <a:r>
              <a:rPr lang="ru-RU" b="1" dirty="0" err="1">
                <a:solidFill>
                  <a:srgbClr val="FF0000"/>
                </a:solidFill>
              </a:rPr>
              <a:t>актуальності</a:t>
            </a:r>
            <a:r>
              <a:rPr lang="ru-RU" b="1" dirty="0">
                <a:solidFill>
                  <a:srgbClr val="FF0000"/>
                </a:solidFill>
              </a:rPr>
              <a:t>.</a:t>
            </a:r>
          </a:p>
          <a:p>
            <a:endParaRPr lang="ru-RU" b="1" dirty="0">
              <a:solidFill>
                <a:srgbClr val="FF0000"/>
              </a:solidFill>
            </a:endParaRPr>
          </a:p>
        </p:txBody>
      </p:sp>
      <p:sp>
        <p:nvSpPr>
          <p:cNvPr id="5" name="Текст 4"/>
          <p:cNvSpPr>
            <a:spLocks noGrp="1"/>
          </p:cNvSpPr>
          <p:nvPr>
            <p:ph type="body" sz="quarter" idx="3"/>
          </p:nvPr>
        </p:nvSpPr>
        <p:spPr/>
        <p:txBody>
          <a:bodyPr/>
          <a:lstStyle/>
          <a:p>
            <a:r>
              <a:rPr lang="uk-UA" dirty="0" smtClean="0"/>
              <a:t>2018 рік</a:t>
            </a:r>
            <a:endParaRPr lang="ru-RU" dirty="0"/>
          </a:p>
        </p:txBody>
      </p:sp>
      <p:sp>
        <p:nvSpPr>
          <p:cNvPr id="6" name="Текст 5"/>
          <p:cNvSpPr>
            <a:spLocks noGrp="1"/>
          </p:cNvSpPr>
          <p:nvPr>
            <p:ph type="body" sz="half" idx="16"/>
          </p:nvPr>
        </p:nvSpPr>
        <p:spPr/>
        <p:txBody>
          <a:bodyPr>
            <a:normAutofit fontScale="62500" lnSpcReduction="20000"/>
          </a:bodyPr>
          <a:lstStyle/>
          <a:p>
            <a:pPr lvl="0"/>
            <a:r>
              <a:rPr lang="uk-UA" sz="2000" b="1" dirty="0"/>
              <a:t>3117650</a:t>
            </a:r>
            <a:r>
              <a:rPr lang="uk-UA" sz="2000" dirty="0"/>
              <a:t> «Проведення експертної грошової оцінки земельної ділянки чи права на неї</a:t>
            </a:r>
            <a:r>
              <a:rPr lang="uk-UA" sz="2000" dirty="0" smtClean="0"/>
              <a:t>».</a:t>
            </a:r>
          </a:p>
          <a:p>
            <a:pPr lvl="0"/>
            <a:r>
              <a:rPr lang="uk-UA" dirty="0" smtClean="0"/>
              <a:t> </a:t>
            </a:r>
            <a:r>
              <a:rPr lang="uk-UA" dirty="0"/>
              <a:t>Із 3-х оцінок була проведена тільки одна, дві інші повернуті виконавцю на доопрацювання. Фактичне виконання бюджетної програми становить </a:t>
            </a:r>
            <a:r>
              <a:rPr lang="uk-UA" sz="2300" b="1" dirty="0"/>
              <a:t>33%</a:t>
            </a:r>
            <a:r>
              <a:rPr lang="uk-UA" dirty="0"/>
              <a:t>;</a:t>
            </a:r>
            <a:endParaRPr lang="ru-RU" dirty="0"/>
          </a:p>
          <a:p>
            <a:pPr lvl="0"/>
            <a:r>
              <a:rPr lang="uk-UA" sz="1900" b="1" dirty="0"/>
              <a:t>3117130 </a:t>
            </a:r>
            <a:r>
              <a:rPr lang="uk-UA" sz="1900" dirty="0"/>
              <a:t>«Здійснення заходів із землеустрою» виконана на </a:t>
            </a:r>
            <a:r>
              <a:rPr lang="uk-UA" sz="2200" b="1" dirty="0"/>
              <a:t>17,6%:</a:t>
            </a:r>
            <a:endParaRPr lang="ru-RU" sz="2200" dirty="0"/>
          </a:p>
          <a:p>
            <a:pPr lvl="0"/>
            <a:r>
              <a:rPr lang="uk-UA" b="1" dirty="0">
                <a:solidFill>
                  <a:srgbClr val="FF0000"/>
                </a:solidFill>
              </a:rPr>
              <a:t>із 8-ми запланованих</a:t>
            </a:r>
            <a:r>
              <a:rPr lang="uk-UA" dirty="0">
                <a:solidFill>
                  <a:srgbClr val="FF0000"/>
                </a:solidFill>
              </a:rPr>
              <a:t> проектів землеустрою для продажу чи оренди виконано </a:t>
            </a:r>
            <a:r>
              <a:rPr lang="uk-UA" b="1" dirty="0">
                <a:solidFill>
                  <a:srgbClr val="FF0000"/>
                </a:solidFill>
              </a:rPr>
              <a:t>тільки 4;</a:t>
            </a:r>
            <a:endParaRPr lang="ru-RU" dirty="0">
              <a:solidFill>
                <a:srgbClr val="FF0000"/>
              </a:solidFill>
            </a:endParaRPr>
          </a:p>
          <a:p>
            <a:pPr lvl="0"/>
            <a:r>
              <a:rPr lang="uk-UA" b="1" dirty="0">
                <a:solidFill>
                  <a:srgbClr val="FF0000"/>
                </a:solidFill>
              </a:rPr>
              <a:t>із 5-ти </a:t>
            </a:r>
            <a:r>
              <a:rPr lang="uk-UA" b="1" dirty="0" smtClean="0">
                <a:solidFill>
                  <a:srgbClr val="FF0000"/>
                </a:solidFill>
              </a:rPr>
              <a:t>запланованих</a:t>
            </a:r>
            <a:r>
              <a:rPr lang="uk-UA" dirty="0" smtClean="0">
                <a:solidFill>
                  <a:srgbClr val="FF0000"/>
                </a:solidFill>
              </a:rPr>
              <a:t> </a:t>
            </a:r>
            <a:r>
              <a:rPr lang="uk-UA" dirty="0">
                <a:solidFill>
                  <a:srgbClr val="FF0000"/>
                </a:solidFill>
              </a:rPr>
              <a:t>технічних документацій  виконано </a:t>
            </a:r>
            <a:r>
              <a:rPr lang="uk-UA" b="1" dirty="0">
                <a:solidFill>
                  <a:srgbClr val="FF0000"/>
                </a:solidFill>
              </a:rPr>
              <a:t>- 0</a:t>
            </a:r>
            <a:r>
              <a:rPr lang="uk-UA" b="1" dirty="0" smtClean="0">
                <a:solidFill>
                  <a:srgbClr val="FF0000"/>
                </a:solidFill>
              </a:rPr>
              <a:t>.</a:t>
            </a:r>
          </a:p>
          <a:p>
            <a:pPr lvl="0"/>
            <a:r>
              <a:rPr lang="uk-UA" dirty="0" smtClean="0">
                <a:solidFill>
                  <a:srgbClr val="FF0000"/>
                </a:solidFill>
              </a:rPr>
              <a:t> </a:t>
            </a:r>
            <a:r>
              <a:rPr lang="uk-UA" b="1" dirty="0" smtClean="0">
                <a:solidFill>
                  <a:srgbClr val="FF0000"/>
                </a:solidFill>
              </a:rPr>
              <a:t>із </a:t>
            </a:r>
            <a:r>
              <a:rPr lang="uk-UA" b="1" dirty="0">
                <a:solidFill>
                  <a:srgbClr val="FF0000"/>
                </a:solidFill>
              </a:rPr>
              <a:t>запланованих 10-ти</a:t>
            </a:r>
            <a:r>
              <a:rPr lang="uk-UA" dirty="0">
                <a:solidFill>
                  <a:srgbClr val="FF0000"/>
                </a:solidFill>
              </a:rPr>
              <a:t> рецензій звітів по експертній грошовій оцінці земельних ділянок  зроблена </a:t>
            </a:r>
            <a:r>
              <a:rPr lang="uk-UA" b="1" dirty="0">
                <a:solidFill>
                  <a:srgbClr val="FF0000"/>
                </a:solidFill>
              </a:rPr>
              <a:t>тільки </a:t>
            </a:r>
            <a:r>
              <a:rPr lang="uk-UA" b="1" dirty="0" smtClean="0">
                <a:solidFill>
                  <a:srgbClr val="FF0000"/>
                </a:solidFill>
              </a:rPr>
              <a:t>одна</a:t>
            </a:r>
            <a:endParaRPr lang="ru-RU" dirty="0">
              <a:solidFill>
                <a:srgbClr val="FF0000"/>
              </a:solidFill>
            </a:endParaRPr>
          </a:p>
        </p:txBody>
      </p:sp>
      <p:sp>
        <p:nvSpPr>
          <p:cNvPr id="7" name="Текст 6"/>
          <p:cNvSpPr>
            <a:spLocks noGrp="1"/>
          </p:cNvSpPr>
          <p:nvPr>
            <p:ph type="body" sz="quarter" idx="13"/>
          </p:nvPr>
        </p:nvSpPr>
        <p:spPr/>
        <p:txBody>
          <a:bodyPr/>
          <a:lstStyle/>
          <a:p>
            <a:r>
              <a:rPr lang="uk-UA" dirty="0" smtClean="0"/>
              <a:t>2019 рік</a:t>
            </a:r>
            <a:endParaRPr lang="ru-RU" dirty="0"/>
          </a:p>
        </p:txBody>
      </p:sp>
      <p:sp>
        <p:nvSpPr>
          <p:cNvPr id="8" name="Текст 7"/>
          <p:cNvSpPr>
            <a:spLocks noGrp="1"/>
          </p:cNvSpPr>
          <p:nvPr>
            <p:ph type="body" sz="half" idx="17"/>
          </p:nvPr>
        </p:nvSpPr>
        <p:spPr/>
        <p:txBody>
          <a:bodyPr/>
          <a:lstStyle/>
          <a:p>
            <a:r>
              <a:rPr lang="uk-UA" dirty="0" smtClean="0"/>
              <a:t>Бюджетні програми із землеустрою виконані в повному  обсязі.</a:t>
            </a:r>
          </a:p>
          <a:p>
            <a:r>
              <a:rPr lang="uk-UA" dirty="0" smtClean="0"/>
              <a:t>Виготовлено 3 проекти експертної грошової оцінки, 3 технічні документації і 3 рецензії.</a:t>
            </a:r>
            <a:endParaRPr lang="ru-RU" dirty="0"/>
          </a:p>
        </p:txBody>
      </p:sp>
      <p:sp>
        <p:nvSpPr>
          <p:cNvPr id="9" name="Номер слайда 8"/>
          <p:cNvSpPr>
            <a:spLocks noGrp="1"/>
          </p:cNvSpPr>
          <p:nvPr>
            <p:ph type="sldNum" sz="quarter" idx="12"/>
          </p:nvPr>
        </p:nvSpPr>
        <p:spPr/>
        <p:txBody>
          <a:bodyPr/>
          <a:lstStyle/>
          <a:p>
            <a:fld id="{F8194ABB-2894-42A2-9756-87B176407D09}" type="slidenum">
              <a:rPr lang="ru-RU" smtClean="0"/>
              <a:t>16</a:t>
            </a:fld>
            <a:endParaRPr lang="ru-RU"/>
          </a:p>
        </p:txBody>
      </p:sp>
    </p:spTree>
    <p:extLst>
      <p:ext uri="{BB962C8B-B14F-4D97-AF65-F5344CB8AC3E}">
        <p14:creationId xmlns:p14="http://schemas.microsoft.com/office/powerpoint/2010/main" val="22472912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5: </a:t>
            </a:r>
            <a:r>
              <a:rPr lang="uk-UA" sz="2400" b="1" dirty="0" smtClean="0"/>
              <a:t>Прийняття рішень міської ради зменшують надходження до міського бюджету</a:t>
            </a:r>
            <a:endParaRPr lang="ru-RU" sz="2400" b="1" dirty="0"/>
          </a:p>
        </p:txBody>
      </p:sp>
      <p:sp>
        <p:nvSpPr>
          <p:cNvPr id="3" name="Объект 2"/>
          <p:cNvSpPr>
            <a:spLocks noGrp="1"/>
          </p:cNvSpPr>
          <p:nvPr>
            <p:ph idx="1"/>
          </p:nvPr>
        </p:nvSpPr>
        <p:spPr/>
        <p:txBody>
          <a:bodyPr>
            <a:normAutofit lnSpcReduction="10000"/>
          </a:bodyPr>
          <a:lstStyle/>
          <a:p>
            <a:r>
              <a:rPr lang="uk-UA" sz="2400" dirty="0"/>
              <a:t>Управління комунальної власності за останні 2 роки підготувало ряд проектів рішень щодо зменшення ставок орендної плати, списання боргу окремим суб’єктам, що може бути визнаним як порушення ст.60 Закону України «Про місцеве самоврядування», яка зазначає, що  «проведення майнових операцій з об’єктами комунальної власності, </a:t>
            </a:r>
            <a:r>
              <a:rPr lang="uk-UA" sz="2400" b="1" dirty="0"/>
              <a:t>не повинні ослабляти економічних основ місцевого самоврядування, зменшувати надходження до міського бюджету…»</a:t>
            </a:r>
            <a:endParaRPr lang="ru-RU" sz="2400"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17</a:t>
            </a:fld>
            <a:endParaRPr lang="ru-RU"/>
          </a:p>
        </p:txBody>
      </p:sp>
    </p:spTree>
    <p:extLst>
      <p:ext uri="{BB962C8B-B14F-4D97-AF65-F5344CB8AC3E}">
        <p14:creationId xmlns:p14="http://schemas.microsoft.com/office/powerpoint/2010/main" val="4150245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Приклади</a:t>
            </a:r>
            <a:endParaRPr lang="ru-RU" dirty="0"/>
          </a:p>
        </p:txBody>
      </p:sp>
      <p:sp>
        <p:nvSpPr>
          <p:cNvPr id="3" name="Текст 2"/>
          <p:cNvSpPr>
            <a:spLocks noGrp="1"/>
          </p:cNvSpPr>
          <p:nvPr>
            <p:ph type="body" idx="1"/>
          </p:nvPr>
        </p:nvSpPr>
        <p:spPr/>
        <p:txBody>
          <a:bodyPr/>
          <a:lstStyle/>
          <a:p>
            <a:r>
              <a:rPr lang="uk-UA" sz="1600" b="1" dirty="0"/>
              <a:t>ТОВ «ГРВ ГРУП – ВОЗНЕСЕНСЬКИЙ ЕЛЕВАТОР»</a:t>
            </a:r>
            <a:endParaRPr lang="ru-RU" sz="1600" b="1" dirty="0"/>
          </a:p>
        </p:txBody>
      </p:sp>
      <p:sp>
        <p:nvSpPr>
          <p:cNvPr id="4" name="Текст 3"/>
          <p:cNvSpPr>
            <a:spLocks noGrp="1"/>
          </p:cNvSpPr>
          <p:nvPr>
            <p:ph type="body" sz="half" idx="15"/>
          </p:nvPr>
        </p:nvSpPr>
        <p:spPr/>
        <p:txBody>
          <a:bodyPr/>
          <a:lstStyle/>
          <a:p>
            <a:r>
              <a:rPr lang="uk-UA" b="1" dirty="0" smtClean="0"/>
              <a:t>Змінено цільове </a:t>
            </a:r>
            <a:r>
              <a:rPr lang="uk-UA" b="1" dirty="0"/>
              <a:t>призначення земельної ділянки</a:t>
            </a:r>
            <a:r>
              <a:rPr lang="uk-UA" dirty="0"/>
              <a:t>, що надало змогу зменшити орендну ставку ТОВ «ГРВ ГРУП – ВОЗНЕСЕНСЬКИЙ ЕЛЕВАТОР»  в </a:t>
            </a:r>
            <a:r>
              <a:rPr lang="uk-UA" b="1" dirty="0"/>
              <a:t>2 рази  та реструктурувати борг майже в 2 </a:t>
            </a:r>
            <a:r>
              <a:rPr lang="uk-UA" b="1" dirty="0" err="1"/>
              <a:t>млн.грн</a:t>
            </a:r>
            <a:r>
              <a:rPr lang="uk-UA" b="1" dirty="0"/>
              <a:t>. на 10 років.</a:t>
            </a:r>
            <a:endParaRPr lang="ru-RU" dirty="0"/>
          </a:p>
          <a:p>
            <a:r>
              <a:rPr lang="uk-UA" dirty="0"/>
              <a:t>А Вознесенська громада втратила від цього </a:t>
            </a:r>
            <a:r>
              <a:rPr lang="uk-UA" b="1" dirty="0"/>
              <a:t>12 </a:t>
            </a:r>
            <a:r>
              <a:rPr lang="uk-UA" b="1" dirty="0" err="1"/>
              <a:t>млн.грн</a:t>
            </a:r>
            <a:r>
              <a:rPr lang="uk-UA" b="1" dirty="0"/>
              <a:t>. на наступні  10 років</a:t>
            </a:r>
            <a:endParaRPr lang="ru-RU" b="1" dirty="0"/>
          </a:p>
        </p:txBody>
      </p:sp>
      <p:sp>
        <p:nvSpPr>
          <p:cNvPr id="5" name="Текст 4"/>
          <p:cNvSpPr>
            <a:spLocks noGrp="1"/>
          </p:cNvSpPr>
          <p:nvPr>
            <p:ph type="body" sz="quarter" idx="3"/>
          </p:nvPr>
        </p:nvSpPr>
        <p:spPr/>
        <p:txBody>
          <a:bodyPr/>
          <a:lstStyle/>
          <a:p>
            <a:endParaRPr lang="uk-UA" dirty="0" smtClean="0"/>
          </a:p>
          <a:p>
            <a:endParaRPr lang="uk-UA" dirty="0"/>
          </a:p>
          <a:p>
            <a:r>
              <a:rPr lang="uk-UA" dirty="0" smtClean="0"/>
              <a:t>. </a:t>
            </a:r>
            <a:endParaRPr lang="ru-RU" dirty="0"/>
          </a:p>
          <a:p>
            <a:r>
              <a:rPr lang="uk-UA" sz="1800" b="1" dirty="0"/>
              <a:t>ТОВ «Біологічні очисні </a:t>
            </a:r>
            <a:r>
              <a:rPr lang="uk-UA" sz="1800" b="1" dirty="0" smtClean="0"/>
              <a:t>споруди»</a:t>
            </a:r>
            <a:endParaRPr lang="ru-RU" sz="1800" b="1" dirty="0"/>
          </a:p>
        </p:txBody>
      </p:sp>
      <p:sp>
        <p:nvSpPr>
          <p:cNvPr id="6" name="Текст 5"/>
          <p:cNvSpPr>
            <a:spLocks noGrp="1"/>
          </p:cNvSpPr>
          <p:nvPr>
            <p:ph type="body" sz="half" idx="16"/>
          </p:nvPr>
        </p:nvSpPr>
        <p:spPr/>
        <p:txBody>
          <a:bodyPr/>
          <a:lstStyle/>
          <a:p>
            <a:r>
              <a:rPr lang="uk-UA" b="1" dirty="0"/>
              <a:t>зменшено орендну </a:t>
            </a:r>
            <a:r>
              <a:rPr lang="uk-UA" b="1" dirty="0" smtClean="0"/>
              <a:t>ставку за оренду комунального майна</a:t>
            </a:r>
            <a:r>
              <a:rPr lang="uk-UA" dirty="0" smtClean="0"/>
              <a:t> </a:t>
            </a:r>
            <a:r>
              <a:rPr lang="uk-UA" b="1" dirty="0"/>
              <a:t>у 2,8 рази. </a:t>
            </a:r>
            <a:endParaRPr lang="ru-RU" b="1" dirty="0"/>
          </a:p>
          <a:p>
            <a:r>
              <a:rPr lang="uk-UA" b="1" dirty="0"/>
              <a:t>Реструктуруваний борг </a:t>
            </a:r>
            <a:r>
              <a:rPr lang="uk-UA" dirty="0"/>
              <a:t>цього підприємства за орендну плату комунального майна  з 2014 року </a:t>
            </a:r>
            <a:r>
              <a:rPr lang="uk-UA" b="1" dirty="0"/>
              <a:t>в сумі 1,77 млн. грн. до 2032 року </a:t>
            </a:r>
            <a:r>
              <a:rPr lang="uk-UA" dirty="0"/>
              <a:t>згідно укладеної Мирової угоди від 21.03.2018р. </a:t>
            </a:r>
            <a:endParaRPr lang="ru-RU" dirty="0"/>
          </a:p>
          <a:p>
            <a:endParaRPr lang="ru-RU" dirty="0"/>
          </a:p>
        </p:txBody>
      </p:sp>
      <p:sp>
        <p:nvSpPr>
          <p:cNvPr id="7" name="Текст 6"/>
          <p:cNvSpPr>
            <a:spLocks noGrp="1"/>
          </p:cNvSpPr>
          <p:nvPr>
            <p:ph type="body" sz="quarter" idx="13"/>
          </p:nvPr>
        </p:nvSpPr>
        <p:spPr/>
        <p:txBody>
          <a:bodyPr/>
          <a:lstStyle/>
          <a:p>
            <a:r>
              <a:rPr lang="uk-UA" dirty="0" smtClean="0"/>
              <a:t>Документи</a:t>
            </a:r>
            <a:endParaRPr lang="ru-RU" dirty="0"/>
          </a:p>
        </p:txBody>
      </p:sp>
      <p:sp>
        <p:nvSpPr>
          <p:cNvPr id="8" name="Текст 7"/>
          <p:cNvSpPr>
            <a:spLocks noGrp="1"/>
          </p:cNvSpPr>
          <p:nvPr>
            <p:ph type="body" sz="half" idx="17"/>
          </p:nvPr>
        </p:nvSpPr>
        <p:spPr/>
        <p:txBody>
          <a:bodyPr/>
          <a:lstStyle/>
          <a:p>
            <a:r>
              <a:rPr lang="uk-UA" dirty="0"/>
              <a:t>Рішення Вознесенської міської ради від 16 лютого 2018 року № 54 </a:t>
            </a:r>
            <a:endParaRPr lang="uk-UA" dirty="0" smtClean="0"/>
          </a:p>
          <a:p>
            <a:r>
              <a:rPr lang="uk-UA" b="1" dirty="0" smtClean="0"/>
              <a:t>Р</a:t>
            </a:r>
            <a:r>
              <a:rPr lang="uk-UA" dirty="0" smtClean="0"/>
              <a:t>ішення </a:t>
            </a:r>
            <a:r>
              <a:rPr lang="uk-UA" dirty="0"/>
              <a:t>Вознесенської міської ради </a:t>
            </a:r>
            <a:r>
              <a:rPr lang="uk-UA" dirty="0" smtClean="0"/>
              <a:t>від 23 грудня </a:t>
            </a:r>
            <a:r>
              <a:rPr lang="uk-UA" smtClean="0"/>
              <a:t>2027 року </a:t>
            </a:r>
            <a:endParaRPr lang="ru-RU" dirty="0"/>
          </a:p>
        </p:txBody>
      </p:sp>
      <p:sp>
        <p:nvSpPr>
          <p:cNvPr id="9" name="Номер слайда 8"/>
          <p:cNvSpPr>
            <a:spLocks noGrp="1"/>
          </p:cNvSpPr>
          <p:nvPr>
            <p:ph type="sldNum" sz="quarter" idx="12"/>
          </p:nvPr>
        </p:nvSpPr>
        <p:spPr/>
        <p:txBody>
          <a:bodyPr/>
          <a:lstStyle/>
          <a:p>
            <a:fld id="{F8194ABB-2894-42A2-9756-87B176407D09}" type="slidenum">
              <a:rPr lang="ru-RU" smtClean="0"/>
              <a:t>18</a:t>
            </a:fld>
            <a:endParaRPr lang="ru-RU"/>
          </a:p>
        </p:txBody>
      </p:sp>
    </p:spTree>
    <p:extLst>
      <p:ext uri="{BB962C8B-B14F-4D97-AF65-F5344CB8AC3E}">
        <p14:creationId xmlns:p14="http://schemas.microsoft.com/office/powerpoint/2010/main" val="33874558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6: </a:t>
            </a:r>
            <a:r>
              <a:rPr lang="uk-UA" sz="2400" b="1" dirty="0" smtClean="0"/>
              <a:t>56 % приміщень здані в оренду за 1 </a:t>
            </a:r>
            <a:r>
              <a:rPr lang="uk-UA" sz="2400" b="1" dirty="0" err="1" smtClean="0"/>
              <a:t>грн.в</a:t>
            </a:r>
            <a:r>
              <a:rPr lang="uk-UA" sz="2400" b="1" dirty="0" smtClean="0"/>
              <a:t> рік</a:t>
            </a:r>
            <a:endParaRPr lang="ru-RU" sz="2400" b="1" dirty="0"/>
          </a:p>
        </p:txBody>
      </p:sp>
      <p:sp>
        <p:nvSpPr>
          <p:cNvPr id="3" name="Объект 2"/>
          <p:cNvSpPr>
            <a:spLocks noGrp="1"/>
          </p:cNvSpPr>
          <p:nvPr>
            <p:ph idx="1"/>
          </p:nvPr>
        </p:nvSpPr>
        <p:spPr/>
        <p:txBody>
          <a:bodyPr>
            <a:normAutofit fontScale="85000" lnSpcReduction="20000"/>
          </a:bodyPr>
          <a:lstStyle/>
          <a:p>
            <a:r>
              <a:rPr lang="uk-UA" sz="2800" dirty="0"/>
              <a:t>Міський бюджет </a:t>
            </a:r>
            <a:r>
              <a:rPr lang="uk-UA" sz="2800" dirty="0" err="1" smtClean="0"/>
              <a:t>недоотримує</a:t>
            </a:r>
            <a:r>
              <a:rPr lang="uk-UA" sz="2800" dirty="0" smtClean="0"/>
              <a:t> </a:t>
            </a:r>
            <a:r>
              <a:rPr lang="uk-UA" sz="2800" dirty="0"/>
              <a:t>кошти від використання нерухомого    комунального майна  внаслідок значної питомої ваги площ, що передані в оренду на пільгових умовах у загальній структурі орендованих площ </a:t>
            </a:r>
            <a:endParaRPr lang="uk-UA" sz="2800" dirty="0" smtClean="0"/>
          </a:p>
          <a:p>
            <a:r>
              <a:rPr lang="uk-UA" sz="2800" b="1" dirty="0" smtClean="0"/>
              <a:t>( </a:t>
            </a:r>
            <a:r>
              <a:rPr lang="uk-UA" sz="2800" b="1" dirty="0"/>
              <a:t>безкоштовне користування та </a:t>
            </a:r>
            <a:r>
              <a:rPr lang="uk-UA" sz="2800" b="1" dirty="0" smtClean="0"/>
              <a:t>надання в </a:t>
            </a:r>
            <a:r>
              <a:rPr lang="uk-UA" sz="2800" b="1" dirty="0"/>
              <a:t>оренду за 1 грн. на рік державним установам - </a:t>
            </a:r>
            <a:r>
              <a:rPr lang="uk-UA" sz="2800" b="1" dirty="0" smtClean="0"/>
              <a:t> </a:t>
            </a:r>
            <a:r>
              <a:rPr lang="uk-UA" sz="2800" b="1" dirty="0"/>
              <a:t>прокуратура, поліція, казначейство тощо</a:t>
            </a:r>
            <a:r>
              <a:rPr lang="uk-UA" sz="2800" b="1" dirty="0" smtClean="0"/>
              <a:t>).</a:t>
            </a:r>
          </a:p>
          <a:p>
            <a:r>
              <a:rPr lang="uk-UA" sz="2800" b="1" dirty="0" smtClean="0"/>
              <a:t>А приміщення суду  у 2019 році взагалі передано із комунальної власності державну  </a:t>
            </a:r>
            <a:endParaRPr lang="ru-RU" sz="2800"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19</a:t>
            </a:fld>
            <a:endParaRPr lang="ru-RU"/>
          </a:p>
        </p:txBody>
      </p:sp>
    </p:spTree>
    <p:extLst>
      <p:ext uri="{BB962C8B-B14F-4D97-AF65-F5344CB8AC3E}">
        <p14:creationId xmlns:p14="http://schemas.microsoft.com/office/powerpoint/2010/main" val="38352454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Аудит проводиться в рамках проекту </a:t>
            </a:r>
            <a:r>
              <a:rPr lang="en-US" dirty="0" smtClean="0"/>
              <a:t>#</a:t>
            </a:r>
            <a:r>
              <a:rPr lang="ru-RU" dirty="0" err="1" smtClean="0"/>
              <a:t>Громадська</a:t>
            </a:r>
            <a:r>
              <a:rPr lang="ru-RU" dirty="0" smtClean="0"/>
              <a:t> префектура»</a:t>
            </a:r>
            <a:endParaRPr lang="ru-RU" dirty="0"/>
          </a:p>
        </p:txBody>
      </p:sp>
      <p:sp>
        <p:nvSpPr>
          <p:cNvPr id="3" name="Объект 2"/>
          <p:cNvSpPr>
            <a:spLocks noGrp="1"/>
          </p:cNvSpPr>
          <p:nvPr>
            <p:ph idx="1"/>
          </p:nvPr>
        </p:nvSpPr>
        <p:spPr/>
        <p:txBody>
          <a:bodyPr>
            <a:normAutofit fontScale="92500" lnSpcReduction="10000"/>
          </a:bodyPr>
          <a:lstStyle/>
          <a:p>
            <a:endParaRPr lang="ru-RU" dirty="0"/>
          </a:p>
          <a:p>
            <a:r>
              <a:rPr lang="uk-UA" i="1" dirty="0"/>
              <a:t>Територіальна громада міста Вознесенська була створена в серпні 2018 року шляхом приєднання </a:t>
            </a:r>
            <a:r>
              <a:rPr lang="uk-UA" i="1" dirty="0" err="1"/>
              <a:t>Новогригорівської</a:t>
            </a:r>
            <a:r>
              <a:rPr lang="uk-UA" i="1" dirty="0"/>
              <a:t> сільської ради в складі 2-х сіл до міста обласного значення Вознесенська.</a:t>
            </a:r>
            <a:endParaRPr lang="ru-RU" dirty="0"/>
          </a:p>
          <a:p>
            <a:r>
              <a:rPr lang="uk-UA" i="1" dirty="0"/>
              <a:t>Внаслідок чого кількість жителів Територіальної громади збільшилась на 1400 осіб, а територія збільшилася у 4 рази. До комунальної власності міста Вознесенська передані всі об’єкти комунальної власності сіл Ракове та </a:t>
            </a:r>
            <a:r>
              <a:rPr lang="uk-UA" i="1" dirty="0" err="1"/>
              <a:t>Новогригорівка</a:t>
            </a:r>
            <a:r>
              <a:rPr lang="uk-UA" i="1" dirty="0"/>
              <a:t>..</a:t>
            </a:r>
            <a:endParaRPr lang="ru-RU" dirty="0"/>
          </a:p>
          <a:p>
            <a:r>
              <a:rPr lang="uk-UA" b="1" i="1" dirty="0"/>
              <a:t>Чи ефективно використовується комунальна власність Територіальної громади міста Вознесенська?</a:t>
            </a:r>
            <a:endParaRPr lang="ru-RU" dirty="0"/>
          </a:p>
          <a:p>
            <a:r>
              <a:rPr lang="uk-UA" b="1" i="1" dirty="0"/>
              <a:t>Чи є комунальна власність джерелом доходів для міського бюджету і чи враховуються при цьому інтереси жителів?</a:t>
            </a:r>
            <a:endParaRPr lang="ru-RU"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2</a:t>
            </a:fld>
            <a:endParaRPr lang="ru-RU"/>
          </a:p>
        </p:txBody>
      </p:sp>
    </p:spTree>
    <p:extLst>
      <p:ext uri="{BB962C8B-B14F-4D97-AF65-F5344CB8AC3E}">
        <p14:creationId xmlns:p14="http://schemas.microsoft.com/office/powerpoint/2010/main" val="21739677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Приміщення Вознесенського міськрайонного суду</a:t>
            </a:r>
            <a:endParaRPr lang="ru-RU" dirty="0"/>
          </a:p>
        </p:txBody>
      </p:sp>
      <p:pic>
        <p:nvPicPr>
          <p:cNvPr id="5" name="Рисунок 4"/>
          <p:cNvPicPr>
            <a:picLocks noGrp="1" noChangeAspect="1"/>
          </p:cNvPicPr>
          <p:nvPr>
            <p:ph type="pic" idx="1"/>
          </p:nvPr>
        </p:nvPicPr>
        <p:blipFill>
          <a:blip r:embed="rId2"/>
          <a:srcRect t="13799" b="13799"/>
          <a:stretch>
            <a:fillRect/>
          </a:stretch>
        </p:blipFill>
        <p:spPr>
          <a:prstGeom prst="rect">
            <a:avLst/>
          </a:prstGeom>
        </p:spPr>
      </p:pic>
      <p:sp>
        <p:nvSpPr>
          <p:cNvPr id="4" name="Текст 3"/>
          <p:cNvSpPr>
            <a:spLocks noGrp="1"/>
          </p:cNvSpPr>
          <p:nvPr>
            <p:ph type="body" sz="half" idx="2"/>
          </p:nvPr>
        </p:nvSpPr>
        <p:spPr/>
        <p:txBody>
          <a:bodyPr/>
          <a:lstStyle/>
          <a:p>
            <a:r>
              <a:rPr lang="uk-UA" dirty="0" smtClean="0"/>
              <a:t>Судді Вознесенського суду відмовилися </a:t>
            </a:r>
            <a:r>
              <a:rPr lang="uk-UA" dirty="0" err="1" smtClean="0"/>
              <a:t>розглдядати</a:t>
            </a:r>
            <a:r>
              <a:rPr lang="uk-UA" dirty="0" smtClean="0"/>
              <a:t> справу про адміністративне правопорушення, </a:t>
            </a:r>
            <a:r>
              <a:rPr lang="uk-UA" dirty="0" err="1" smtClean="0"/>
              <a:t>здйснене</a:t>
            </a:r>
            <a:r>
              <a:rPr lang="uk-UA" dirty="0" smtClean="0"/>
              <a:t> міським головою </a:t>
            </a:r>
            <a:r>
              <a:rPr lang="uk-UA" dirty="0" err="1" smtClean="0"/>
              <a:t>Луковим</a:t>
            </a:r>
            <a:r>
              <a:rPr lang="uk-UA" dirty="0" smtClean="0"/>
              <a:t> В.Д. щодо ненадання інформації на запит громадської організації	</a:t>
            </a:r>
            <a:endParaRPr lang="ru-RU" dirty="0"/>
          </a:p>
        </p:txBody>
      </p:sp>
      <p:sp>
        <p:nvSpPr>
          <p:cNvPr id="3" name="Номер слайда 2"/>
          <p:cNvSpPr>
            <a:spLocks noGrp="1"/>
          </p:cNvSpPr>
          <p:nvPr>
            <p:ph type="sldNum" sz="quarter" idx="12"/>
          </p:nvPr>
        </p:nvSpPr>
        <p:spPr/>
        <p:txBody>
          <a:bodyPr/>
          <a:lstStyle/>
          <a:p>
            <a:fld id="{F8194ABB-2894-42A2-9756-87B176407D09}" type="slidenum">
              <a:rPr lang="ru-RU" smtClean="0"/>
              <a:t>20</a:t>
            </a:fld>
            <a:endParaRPr lang="ru-RU"/>
          </a:p>
        </p:txBody>
      </p:sp>
    </p:spTree>
    <p:extLst>
      <p:ext uri="{BB962C8B-B14F-4D97-AF65-F5344CB8AC3E}">
        <p14:creationId xmlns:p14="http://schemas.microsoft.com/office/powerpoint/2010/main" val="11196792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7: </a:t>
            </a:r>
            <a:r>
              <a:rPr lang="uk-UA" sz="2400" b="1" dirty="0" smtClean="0"/>
              <a:t>Комунальні підприємства міста - збиткові</a:t>
            </a:r>
            <a:endParaRPr lang="ru-RU" sz="2400" b="1" dirty="0"/>
          </a:p>
        </p:txBody>
      </p:sp>
      <p:sp>
        <p:nvSpPr>
          <p:cNvPr id="3" name="Объект 2"/>
          <p:cNvSpPr>
            <a:spLocks noGrp="1"/>
          </p:cNvSpPr>
          <p:nvPr>
            <p:ph idx="1"/>
          </p:nvPr>
        </p:nvSpPr>
        <p:spPr/>
        <p:txBody>
          <a:bodyPr>
            <a:normAutofit fontScale="92500" lnSpcReduction="20000"/>
          </a:bodyPr>
          <a:lstStyle/>
          <a:p>
            <a:r>
              <a:rPr lang="uk-UA" dirty="0"/>
              <a:t>Управління комунальної власності неефективно здійснює координацію і фінансовий контроль за  роботою комунальних підприємств міста.</a:t>
            </a:r>
            <a:endParaRPr lang="ru-RU" dirty="0"/>
          </a:p>
          <a:p>
            <a:r>
              <a:rPr lang="uk-UA" b="1" dirty="0"/>
              <a:t>Із існуючих 6-ти комунальних підприємств за підсумками 2018 року -  5 – отримали збитки від 300 до 600 </a:t>
            </a:r>
            <a:r>
              <a:rPr lang="uk-UA" b="1" dirty="0" err="1"/>
              <a:t>тис.грн</a:t>
            </a:r>
            <a:r>
              <a:rPr lang="uk-UA" b="1" dirty="0"/>
              <a:t>., мають борги по сплаті за комунальні послуги від 200 </a:t>
            </a:r>
            <a:r>
              <a:rPr lang="uk-UA" b="1" dirty="0" err="1"/>
              <a:t>тис.грн</a:t>
            </a:r>
            <a:r>
              <a:rPr lang="uk-UA" b="1" dirty="0"/>
              <a:t>. до 1 </a:t>
            </a:r>
            <a:r>
              <a:rPr lang="uk-UA" b="1" dirty="0" err="1"/>
              <a:t>млн.грн</a:t>
            </a:r>
            <a:r>
              <a:rPr lang="uk-UA" b="1" dirty="0" smtClean="0"/>
              <a:t>. </a:t>
            </a:r>
            <a:endParaRPr lang="ru-RU" dirty="0"/>
          </a:p>
          <a:p>
            <a:r>
              <a:rPr lang="uk-UA" dirty="0"/>
              <a:t>Відсутня Програма фінансової підтримки  комунальних підприємств ( </a:t>
            </a:r>
            <a:r>
              <a:rPr lang="uk-UA" i="1" dirty="0"/>
              <a:t>як того вимагав Державний аудит</a:t>
            </a:r>
            <a:r>
              <a:rPr lang="uk-UA" dirty="0" smtClean="0"/>
              <a:t>).</a:t>
            </a:r>
          </a:p>
          <a:p>
            <a:r>
              <a:rPr lang="uk-UA" dirty="0" smtClean="0"/>
              <a:t> </a:t>
            </a:r>
            <a:r>
              <a:rPr lang="uk-UA" dirty="0"/>
              <a:t>Міська рада продовжує здійснювати поповнення Статутного капіталу комунальних підприємств на проведення поточних ремонтів, що є порушення чинного законодавства</a:t>
            </a:r>
            <a:r>
              <a:rPr lang="uk-UA" dirty="0" smtClean="0"/>
              <a:t>.</a:t>
            </a:r>
          </a:p>
          <a:p>
            <a:r>
              <a:rPr lang="uk-UA" dirty="0" smtClean="0"/>
              <a:t>В березні 2020 року припинено діяльність комунального підприємства «Єдність» без відповідного рішення міської ради, а за Наказом Управління комунальної власності.</a:t>
            </a:r>
            <a:endParaRPr lang="ru-RU"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21</a:t>
            </a:fld>
            <a:endParaRPr lang="ru-RU"/>
          </a:p>
        </p:txBody>
      </p:sp>
    </p:spTree>
    <p:extLst>
      <p:ext uri="{BB962C8B-B14F-4D97-AF65-F5344CB8AC3E}">
        <p14:creationId xmlns:p14="http://schemas.microsoft.com/office/powerpoint/2010/main" val="1385295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2400" b="1" dirty="0" smtClean="0"/>
              <a:t>Щоб не бути збитковими КП піднімають тарифи, що приводить до масових протестів </a:t>
            </a:r>
            <a:r>
              <a:rPr lang="uk-UA" sz="2400" b="1" dirty="0" err="1" smtClean="0"/>
              <a:t>вознесенців</a:t>
            </a:r>
            <a:endParaRPr lang="ru-RU" sz="2400" b="1" dirty="0"/>
          </a:p>
        </p:txBody>
      </p:sp>
      <p:sp>
        <p:nvSpPr>
          <p:cNvPr id="3" name="Текст 2"/>
          <p:cNvSpPr>
            <a:spLocks noGrp="1"/>
          </p:cNvSpPr>
          <p:nvPr>
            <p:ph type="body" idx="1"/>
          </p:nvPr>
        </p:nvSpPr>
        <p:spPr/>
        <p:txBody>
          <a:bodyPr/>
          <a:lstStyle/>
          <a:p>
            <a:r>
              <a:rPr lang="uk-UA" sz="1800" b="1" dirty="0" smtClean="0"/>
              <a:t>Тариф на воду та каналізацію складає 67,75за 1 куб  і є найвищим по Україні</a:t>
            </a:r>
            <a:endParaRPr lang="ru-RU" sz="1800" b="1" dirty="0"/>
          </a:p>
        </p:txBody>
      </p:sp>
      <p:pic>
        <p:nvPicPr>
          <p:cNvPr id="9" name="Объект 8"/>
          <p:cNvPicPr>
            <a:picLocks noGrp="1" noChangeAspect="1"/>
          </p:cNvPicPr>
          <p:nvPr>
            <p:ph sz="half" idx="2"/>
          </p:nvPr>
        </p:nvPicPr>
        <p:blipFill>
          <a:blip r:embed="rId2"/>
          <a:stretch>
            <a:fillRect/>
          </a:stretch>
        </p:blipFill>
        <p:spPr>
          <a:xfrm>
            <a:off x="2139156" y="3544887"/>
            <a:ext cx="2857500" cy="2143125"/>
          </a:xfrm>
          <a:prstGeom prst="rect">
            <a:avLst/>
          </a:prstGeom>
        </p:spPr>
      </p:pic>
      <p:sp>
        <p:nvSpPr>
          <p:cNvPr id="5" name="Текст 4"/>
          <p:cNvSpPr>
            <a:spLocks noGrp="1"/>
          </p:cNvSpPr>
          <p:nvPr>
            <p:ph type="body" sz="quarter" idx="3"/>
          </p:nvPr>
        </p:nvSpPr>
        <p:spPr>
          <a:xfrm>
            <a:off x="6208711" y="2676844"/>
            <a:ext cx="4825160" cy="608825"/>
          </a:xfrm>
        </p:spPr>
        <p:txBody>
          <a:bodyPr/>
          <a:lstStyle/>
          <a:p>
            <a:r>
              <a:rPr lang="uk-UA" sz="2000" b="1" dirty="0" smtClean="0"/>
              <a:t>Перекриття траси Київ-Миколаїв 3 лютого 2020 року</a:t>
            </a:r>
            <a:endParaRPr lang="ru-RU" sz="2000" b="1" dirty="0"/>
          </a:p>
        </p:txBody>
      </p:sp>
      <p:pic>
        <p:nvPicPr>
          <p:cNvPr id="8" name="Объект 7"/>
          <p:cNvPicPr>
            <a:picLocks noGrp="1" noChangeAspect="1"/>
          </p:cNvPicPr>
          <p:nvPr>
            <p:ph sz="quarter" idx="4"/>
          </p:nvPr>
        </p:nvPicPr>
        <p:blipFill>
          <a:blip r:embed="rId3"/>
          <a:stretch>
            <a:fillRect/>
          </a:stretch>
        </p:blipFill>
        <p:spPr>
          <a:xfrm>
            <a:off x="6749786" y="3213100"/>
            <a:ext cx="3742266" cy="2806700"/>
          </a:xfrm>
          <a:prstGeom prst="rect">
            <a:avLst/>
          </a:prstGeom>
        </p:spPr>
      </p:pic>
      <p:sp>
        <p:nvSpPr>
          <p:cNvPr id="7" name="Номер слайда 6"/>
          <p:cNvSpPr>
            <a:spLocks noGrp="1"/>
          </p:cNvSpPr>
          <p:nvPr>
            <p:ph type="sldNum" sz="quarter" idx="12"/>
          </p:nvPr>
        </p:nvSpPr>
        <p:spPr/>
        <p:txBody>
          <a:bodyPr/>
          <a:lstStyle/>
          <a:p>
            <a:fld id="{F8194ABB-2894-42A2-9756-87B176407D09}" type="slidenum">
              <a:rPr lang="ru-RU" smtClean="0"/>
              <a:t>22</a:t>
            </a:fld>
            <a:endParaRPr lang="ru-RU"/>
          </a:p>
        </p:txBody>
      </p:sp>
    </p:spTree>
    <p:extLst>
      <p:ext uri="{BB962C8B-B14F-4D97-AF65-F5344CB8AC3E}">
        <p14:creationId xmlns:p14="http://schemas.microsoft.com/office/powerpoint/2010/main" val="27522201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8: </a:t>
            </a:r>
            <a:r>
              <a:rPr lang="uk-UA" sz="2400" b="1" dirty="0" smtClean="0"/>
              <a:t>Закриття дитячих установ приводить до збільшення витрат на утримання порожніх приміщень</a:t>
            </a:r>
            <a:endParaRPr lang="ru-RU" sz="2400" b="1" dirty="0"/>
          </a:p>
        </p:txBody>
      </p:sp>
      <p:sp>
        <p:nvSpPr>
          <p:cNvPr id="3" name="Объект 2"/>
          <p:cNvSpPr>
            <a:spLocks noGrp="1"/>
          </p:cNvSpPr>
          <p:nvPr>
            <p:ph idx="1"/>
          </p:nvPr>
        </p:nvSpPr>
        <p:spPr/>
        <p:txBody>
          <a:bodyPr>
            <a:normAutofit lnSpcReduction="10000"/>
          </a:bodyPr>
          <a:lstStyle/>
          <a:p>
            <a:r>
              <a:rPr lang="uk-UA" sz="2000" dirty="0"/>
              <a:t>Міська рада закриває дитячі комунальні установи. А потім ці приміщення утримає, витрачаючи кошти міського бюджету на охоронців, опалення освітлення тощо, </a:t>
            </a:r>
            <a:r>
              <a:rPr lang="uk-UA" sz="2000" b="1" dirty="0"/>
              <a:t>без перспективи продажу чи реорганізації цих установи. </a:t>
            </a:r>
            <a:endParaRPr lang="uk-UA" sz="2000" b="1" dirty="0" smtClean="0"/>
          </a:p>
          <a:p>
            <a:endParaRPr lang="uk-UA" sz="2000" dirty="0" smtClean="0"/>
          </a:p>
          <a:p>
            <a:r>
              <a:rPr lang="uk-UA" sz="2000" dirty="0" smtClean="0"/>
              <a:t>Протягом </a:t>
            </a:r>
            <a:r>
              <a:rPr lang="uk-UA" sz="2000" dirty="0"/>
              <a:t>3-х років вилучено приміщення та  переведено у </a:t>
            </a:r>
            <a:r>
              <a:rPr lang="uk-UA" sz="2000" b="1" dirty="0"/>
              <a:t>пристосоване приміщення</a:t>
            </a:r>
            <a:r>
              <a:rPr lang="uk-UA" sz="2000" dirty="0"/>
              <a:t> на території ЗОШ № 7 Станцію юних техніків, закрита Вечірня школа, дитячий садок № 5.  </a:t>
            </a:r>
            <a:endParaRPr lang="uk-UA" sz="2000" dirty="0" smtClean="0"/>
          </a:p>
          <a:p>
            <a:r>
              <a:rPr lang="uk-UA" sz="2000" dirty="0" smtClean="0"/>
              <a:t> </a:t>
            </a:r>
            <a:r>
              <a:rPr lang="uk-UA" sz="2000" dirty="0"/>
              <a:t>Витрати на утримання тільки однієї Станції Юних техніків  </a:t>
            </a:r>
            <a:r>
              <a:rPr lang="uk-UA" sz="2000" dirty="0" smtClean="0"/>
              <a:t>становить </a:t>
            </a:r>
            <a:r>
              <a:rPr lang="uk-UA" sz="2000" b="1" dirty="0" smtClean="0"/>
              <a:t>566 </a:t>
            </a:r>
            <a:r>
              <a:rPr lang="uk-UA" sz="2000" b="1" dirty="0" err="1" smtClean="0"/>
              <a:t>тис.грн</a:t>
            </a:r>
            <a:r>
              <a:rPr lang="uk-UA" sz="2000" b="1" dirty="0" smtClean="0"/>
              <a:t>. за 3 роки.</a:t>
            </a:r>
            <a:endParaRPr lang="ru-RU" sz="2000" b="1"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23</a:t>
            </a:fld>
            <a:endParaRPr lang="ru-RU"/>
          </a:p>
        </p:txBody>
      </p:sp>
    </p:spTree>
    <p:extLst>
      <p:ext uri="{BB962C8B-B14F-4D97-AF65-F5344CB8AC3E}">
        <p14:creationId xmlns:p14="http://schemas.microsoft.com/office/powerpoint/2010/main" val="15337704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Висновок 9: </a:t>
            </a:r>
            <a:r>
              <a:rPr lang="uk-UA" sz="2400" b="1" dirty="0" smtClean="0"/>
              <a:t>Управління житловим фондом</a:t>
            </a:r>
            <a:endParaRPr lang="ru-RU" sz="2400" b="1" dirty="0"/>
          </a:p>
        </p:txBody>
      </p:sp>
      <p:sp>
        <p:nvSpPr>
          <p:cNvPr id="3" name="Текст 2"/>
          <p:cNvSpPr>
            <a:spLocks noGrp="1"/>
          </p:cNvSpPr>
          <p:nvPr>
            <p:ph type="body" idx="1"/>
          </p:nvPr>
        </p:nvSpPr>
        <p:spPr/>
        <p:txBody>
          <a:bodyPr/>
          <a:lstStyle/>
          <a:p>
            <a:r>
              <a:rPr lang="uk-UA" dirty="0" smtClean="0"/>
              <a:t>Черга на житло</a:t>
            </a:r>
            <a:endParaRPr lang="ru-RU" dirty="0"/>
          </a:p>
        </p:txBody>
      </p:sp>
      <p:sp>
        <p:nvSpPr>
          <p:cNvPr id="4" name="Текст 3"/>
          <p:cNvSpPr>
            <a:spLocks noGrp="1"/>
          </p:cNvSpPr>
          <p:nvPr>
            <p:ph type="body" sz="half" idx="15"/>
          </p:nvPr>
        </p:nvSpPr>
        <p:spPr/>
        <p:txBody>
          <a:bodyPr>
            <a:normAutofit lnSpcReduction="10000"/>
          </a:bodyPr>
          <a:lstStyle/>
          <a:p>
            <a:r>
              <a:rPr lang="uk-UA" dirty="0" smtClean="0"/>
              <a:t>В черзі перебуває 803 особи. Перший з 1979 року. В першій черзі багатодітні, малозабезпечені, працівники освіти.</a:t>
            </a:r>
          </a:p>
          <a:p>
            <a:r>
              <a:rPr lang="uk-UA" dirty="0" smtClean="0"/>
              <a:t>Житло не будується. Квартири не надаються. </a:t>
            </a:r>
          </a:p>
          <a:p>
            <a:r>
              <a:rPr lang="uk-UA" dirty="0" smtClean="0"/>
              <a:t>В списках знайдено більше 20-ти осіб, </a:t>
            </a:r>
            <a:r>
              <a:rPr lang="uk-UA" b="1" dirty="0" smtClean="0"/>
              <a:t>які померли</a:t>
            </a:r>
            <a:r>
              <a:rPr lang="uk-UA" dirty="0" smtClean="0"/>
              <a:t>, і близько 30-ти, які  вже </a:t>
            </a:r>
            <a:r>
              <a:rPr lang="uk-UA" b="1" dirty="0" smtClean="0"/>
              <a:t>давно мають власне житло, але перебувають у черзі.</a:t>
            </a:r>
            <a:endParaRPr lang="ru-RU" b="1" dirty="0"/>
          </a:p>
        </p:txBody>
      </p:sp>
      <p:sp>
        <p:nvSpPr>
          <p:cNvPr id="5" name="Текст 4"/>
          <p:cNvSpPr>
            <a:spLocks noGrp="1"/>
          </p:cNvSpPr>
          <p:nvPr>
            <p:ph type="body" sz="quarter" idx="3"/>
          </p:nvPr>
        </p:nvSpPr>
        <p:spPr/>
        <p:txBody>
          <a:bodyPr/>
          <a:lstStyle/>
          <a:p>
            <a:r>
              <a:rPr lang="uk-UA" dirty="0" smtClean="0"/>
              <a:t>Придбання житла</a:t>
            </a:r>
            <a:endParaRPr lang="ru-RU" dirty="0"/>
          </a:p>
        </p:txBody>
      </p:sp>
      <p:sp>
        <p:nvSpPr>
          <p:cNvPr id="6" name="Текст 5"/>
          <p:cNvSpPr>
            <a:spLocks noGrp="1"/>
          </p:cNvSpPr>
          <p:nvPr>
            <p:ph type="body" sz="half" idx="16"/>
          </p:nvPr>
        </p:nvSpPr>
        <p:spPr/>
        <p:txBody>
          <a:bodyPr/>
          <a:lstStyle/>
          <a:p>
            <a:r>
              <a:rPr lang="uk-UA" dirty="0" smtClean="0"/>
              <a:t>Міська влада придбала будинок за  2,25 </a:t>
            </a:r>
            <a:r>
              <a:rPr lang="uk-UA" dirty="0" err="1" smtClean="0"/>
              <a:t>млн.грн</a:t>
            </a:r>
            <a:r>
              <a:rPr lang="uk-UA" dirty="0" smtClean="0"/>
              <a:t>. для багатодітної родини., 2 квартири для дітей-сиріт на суму 702 </a:t>
            </a:r>
            <a:r>
              <a:rPr lang="uk-UA" dirty="0" err="1" smtClean="0"/>
              <a:t>тис.грн</a:t>
            </a:r>
            <a:r>
              <a:rPr lang="uk-UA" dirty="0" smtClean="0"/>
              <a:t>.</a:t>
            </a:r>
            <a:endParaRPr lang="ru-RU" dirty="0"/>
          </a:p>
        </p:txBody>
      </p:sp>
      <p:sp>
        <p:nvSpPr>
          <p:cNvPr id="7" name="Текст 6"/>
          <p:cNvSpPr>
            <a:spLocks noGrp="1"/>
          </p:cNvSpPr>
          <p:nvPr>
            <p:ph type="body" sz="quarter" idx="13"/>
          </p:nvPr>
        </p:nvSpPr>
        <p:spPr/>
        <p:txBody>
          <a:bodyPr/>
          <a:lstStyle/>
          <a:p>
            <a:r>
              <a:rPr lang="uk-UA" dirty="0" err="1" smtClean="0"/>
              <a:t>Будництво</a:t>
            </a:r>
            <a:r>
              <a:rPr lang="uk-UA" dirty="0" smtClean="0"/>
              <a:t> житла</a:t>
            </a:r>
            <a:endParaRPr lang="ru-RU" dirty="0"/>
          </a:p>
        </p:txBody>
      </p:sp>
      <p:sp>
        <p:nvSpPr>
          <p:cNvPr id="8" name="Текст 7"/>
          <p:cNvSpPr>
            <a:spLocks noGrp="1"/>
          </p:cNvSpPr>
          <p:nvPr>
            <p:ph type="body" sz="half" idx="17"/>
          </p:nvPr>
        </p:nvSpPr>
        <p:spPr/>
        <p:txBody>
          <a:bodyPr/>
          <a:lstStyle/>
          <a:p>
            <a:r>
              <a:rPr lang="uk-UA" dirty="0" smtClean="0"/>
              <a:t>У грудні 2018 році перераховано 100% авансом кошти в сумі 10,8 </a:t>
            </a:r>
            <a:r>
              <a:rPr lang="uk-UA" dirty="0" err="1" smtClean="0"/>
              <a:t>млн.грн</a:t>
            </a:r>
            <a:r>
              <a:rPr lang="uk-UA" dirty="0" smtClean="0"/>
              <a:t>. для будівництва будинку сімейного типу. Дата </a:t>
            </a:r>
            <a:r>
              <a:rPr lang="uk-UA" dirty="0" err="1" smtClean="0"/>
              <a:t>здання</a:t>
            </a:r>
            <a:r>
              <a:rPr lang="uk-UA" dirty="0" smtClean="0"/>
              <a:t> в експлуатацію </a:t>
            </a:r>
            <a:r>
              <a:rPr lang="uk-UA" b="1" dirty="0" smtClean="0"/>
              <a:t>– 15 вересня 2019 року. А </a:t>
            </a:r>
            <a:r>
              <a:rPr lang="uk-UA" b="1" dirty="0" err="1" smtClean="0"/>
              <a:t>побудудований</a:t>
            </a:r>
            <a:r>
              <a:rPr lang="uk-UA" b="1" dirty="0" smtClean="0"/>
              <a:t> тільки фундамент і 2 стіни.</a:t>
            </a:r>
          </a:p>
          <a:p>
            <a:r>
              <a:rPr lang="uk-UA" dirty="0" smtClean="0"/>
              <a:t>Тільки </a:t>
            </a:r>
            <a:r>
              <a:rPr lang="uk-UA" b="1" dirty="0" smtClean="0"/>
              <a:t>після втручання громадськості </a:t>
            </a:r>
            <a:r>
              <a:rPr lang="uk-UA" dirty="0" smtClean="0"/>
              <a:t>міська влада подала до суду на підрядника ТОВ «</a:t>
            </a:r>
            <a:r>
              <a:rPr lang="uk-UA" dirty="0" err="1" smtClean="0"/>
              <a:t>Івеко</a:t>
            </a:r>
            <a:r>
              <a:rPr lang="uk-UA" dirty="0" smtClean="0"/>
              <a:t>-БУД» і роботи продовжуються до цього часу</a:t>
            </a:r>
            <a:endParaRPr lang="ru-RU" dirty="0"/>
          </a:p>
        </p:txBody>
      </p:sp>
      <p:sp>
        <p:nvSpPr>
          <p:cNvPr id="9" name="Номер слайда 8"/>
          <p:cNvSpPr>
            <a:spLocks noGrp="1"/>
          </p:cNvSpPr>
          <p:nvPr>
            <p:ph type="sldNum" sz="quarter" idx="12"/>
          </p:nvPr>
        </p:nvSpPr>
        <p:spPr/>
        <p:txBody>
          <a:bodyPr/>
          <a:lstStyle/>
          <a:p>
            <a:fld id="{F8194ABB-2894-42A2-9756-87B176407D09}" type="slidenum">
              <a:rPr lang="ru-RU" smtClean="0"/>
              <a:t>24</a:t>
            </a:fld>
            <a:endParaRPr lang="ru-RU"/>
          </a:p>
        </p:txBody>
      </p:sp>
    </p:spTree>
    <p:extLst>
      <p:ext uri="{BB962C8B-B14F-4D97-AF65-F5344CB8AC3E}">
        <p14:creationId xmlns:p14="http://schemas.microsoft.com/office/powerpoint/2010/main" val="12127359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b="1" u="sng" cap="all" dirty="0" smtClean="0"/>
              <a:t> </a:t>
            </a:r>
            <a:r>
              <a:rPr lang="uk-UA" sz="2400" b="1" u="sng" cap="all" dirty="0" smtClean="0"/>
              <a:t>Рекомендації органам міської влади</a:t>
            </a:r>
            <a:endParaRPr lang="ru-RU" sz="2400" dirty="0"/>
          </a:p>
        </p:txBody>
      </p:sp>
      <p:sp>
        <p:nvSpPr>
          <p:cNvPr id="3" name="Объект 2"/>
          <p:cNvSpPr>
            <a:spLocks noGrp="1"/>
          </p:cNvSpPr>
          <p:nvPr>
            <p:ph idx="1"/>
          </p:nvPr>
        </p:nvSpPr>
        <p:spPr/>
        <p:txBody>
          <a:bodyPr>
            <a:normAutofit/>
          </a:bodyPr>
          <a:lstStyle/>
          <a:p>
            <a:r>
              <a:rPr lang="uk-UA" b="1" dirty="0" smtClean="0"/>
              <a:t>1</a:t>
            </a:r>
            <a:r>
              <a:rPr lang="uk-UA" dirty="0" smtClean="0"/>
              <a:t>.</a:t>
            </a:r>
            <a:r>
              <a:rPr lang="uk-UA" b="1" dirty="0" smtClean="0"/>
              <a:t>Визначити</a:t>
            </a:r>
            <a:r>
              <a:rPr lang="uk-UA" dirty="0" smtClean="0"/>
              <a:t> </a:t>
            </a:r>
            <a:r>
              <a:rPr lang="uk-UA" dirty="0"/>
              <a:t>Стратегію </a:t>
            </a:r>
            <a:r>
              <a:rPr lang="uk-UA" dirty="0" smtClean="0"/>
              <a:t> </a:t>
            </a:r>
            <a:r>
              <a:rPr lang="uk-UA" dirty="0"/>
              <a:t>дій щодо управління комунальною </a:t>
            </a:r>
            <a:r>
              <a:rPr lang="uk-UA" dirty="0" smtClean="0"/>
              <a:t>власністю  </a:t>
            </a:r>
            <a:r>
              <a:rPr lang="uk-UA" dirty="0"/>
              <a:t>на 3 </a:t>
            </a:r>
            <a:r>
              <a:rPr lang="uk-UA" dirty="0" smtClean="0"/>
              <a:t>роки з метою отримання реальних доходів до міського бюджету ;</a:t>
            </a:r>
            <a:endParaRPr lang="ru-RU" dirty="0"/>
          </a:p>
          <a:p>
            <a:r>
              <a:rPr lang="uk-UA" b="1" dirty="0" smtClean="0"/>
              <a:t>2</a:t>
            </a:r>
            <a:r>
              <a:rPr lang="uk-UA" dirty="0" smtClean="0"/>
              <a:t>.</a:t>
            </a:r>
            <a:r>
              <a:rPr lang="uk-UA" b="1" dirty="0" smtClean="0"/>
              <a:t>Розробити</a:t>
            </a:r>
            <a:r>
              <a:rPr lang="uk-UA" dirty="0" smtClean="0"/>
              <a:t>  </a:t>
            </a:r>
            <a:r>
              <a:rPr lang="uk-UA" dirty="0"/>
              <a:t>комплексну цільову Програму  управління та ефективного використання </a:t>
            </a:r>
            <a:r>
              <a:rPr lang="uk-UA" dirty="0" smtClean="0"/>
              <a:t>об</a:t>
            </a:r>
            <a:r>
              <a:rPr lang="en-US" dirty="0" smtClean="0"/>
              <a:t>’</a:t>
            </a:r>
            <a:r>
              <a:rPr lang="uk-UA" dirty="0" err="1" smtClean="0"/>
              <a:t>єктів</a:t>
            </a:r>
            <a:r>
              <a:rPr lang="uk-UA" dirty="0" smtClean="0"/>
              <a:t> </a:t>
            </a:r>
            <a:r>
              <a:rPr lang="uk-UA" dirty="0"/>
              <a:t>комунальної власності та земельних ресурсів Територіальної громади міста Вознесенська на 2020-2022 роки;</a:t>
            </a:r>
            <a:endParaRPr lang="ru-RU" dirty="0"/>
          </a:p>
          <a:p>
            <a:r>
              <a:rPr lang="uk-UA" b="1" dirty="0"/>
              <a:t>3</a:t>
            </a:r>
            <a:r>
              <a:rPr lang="uk-UA" b="1" dirty="0" smtClean="0"/>
              <a:t>.Розробити </a:t>
            </a:r>
            <a:r>
              <a:rPr lang="uk-UA" dirty="0" smtClean="0"/>
              <a:t> </a:t>
            </a:r>
            <a:r>
              <a:rPr lang="uk-UA" dirty="0"/>
              <a:t>Програму фінансової </a:t>
            </a:r>
            <a:r>
              <a:rPr lang="uk-UA" dirty="0" smtClean="0"/>
              <a:t>підтримки та поповнення Статутних фондів комунальних </a:t>
            </a:r>
            <a:r>
              <a:rPr lang="uk-UA" dirty="0"/>
              <a:t>підприємств </a:t>
            </a:r>
            <a:r>
              <a:rPr lang="uk-UA" dirty="0" smtClean="0"/>
              <a:t>міста</a:t>
            </a:r>
          </a:p>
          <a:p>
            <a:r>
              <a:rPr lang="uk-UA" dirty="0" smtClean="0"/>
              <a:t>4.</a:t>
            </a:r>
            <a:r>
              <a:rPr lang="uk-UA" b="1" dirty="0" smtClean="0"/>
              <a:t>Перевірити</a:t>
            </a:r>
            <a:r>
              <a:rPr lang="uk-UA" dirty="0" smtClean="0"/>
              <a:t> актуальність списків на отримання житла.</a:t>
            </a:r>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25</a:t>
            </a:fld>
            <a:endParaRPr lang="ru-RU"/>
          </a:p>
        </p:txBody>
      </p:sp>
    </p:spTree>
    <p:extLst>
      <p:ext uri="{BB962C8B-B14F-4D97-AF65-F5344CB8AC3E}">
        <p14:creationId xmlns:p14="http://schemas.microsoft.com/office/powerpoint/2010/main" val="29510419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Розробити нормативно-правові акти</a:t>
            </a:r>
            <a:endParaRPr lang="ru-RU" dirty="0"/>
          </a:p>
        </p:txBody>
      </p:sp>
      <p:sp>
        <p:nvSpPr>
          <p:cNvPr id="3" name="Текст 2"/>
          <p:cNvSpPr>
            <a:spLocks noGrp="1"/>
          </p:cNvSpPr>
          <p:nvPr>
            <p:ph type="body" idx="1"/>
          </p:nvPr>
        </p:nvSpPr>
        <p:spPr/>
        <p:txBody>
          <a:bodyPr/>
          <a:lstStyle/>
          <a:p>
            <a:r>
              <a:rPr lang="uk-UA" sz="2000" b="1" dirty="0" smtClean="0"/>
              <a:t>Рішення міської ради</a:t>
            </a:r>
            <a:endParaRPr lang="ru-RU" sz="2000" b="1" dirty="0"/>
          </a:p>
        </p:txBody>
      </p:sp>
      <p:sp>
        <p:nvSpPr>
          <p:cNvPr id="4" name="Текст 3"/>
          <p:cNvSpPr>
            <a:spLocks noGrp="1"/>
          </p:cNvSpPr>
          <p:nvPr>
            <p:ph type="body" sz="half" idx="15"/>
          </p:nvPr>
        </p:nvSpPr>
        <p:spPr/>
        <p:txBody>
          <a:bodyPr>
            <a:normAutofit fontScale="92500" lnSpcReduction="10000"/>
          </a:bodyPr>
          <a:lstStyle/>
          <a:p>
            <a:pPr fontAlgn="base"/>
            <a:r>
              <a:rPr lang="uk-UA" dirty="0" smtClean="0"/>
              <a:t>«</a:t>
            </a:r>
            <a:r>
              <a:rPr lang="uk-UA" b="1" dirty="0"/>
              <a:t>П</a:t>
            </a:r>
            <a:r>
              <a:rPr lang="uk-UA" b="1" dirty="0" smtClean="0"/>
              <a:t>ро </a:t>
            </a:r>
            <a:r>
              <a:rPr lang="uk-UA" b="1" dirty="0"/>
              <a:t>передання іншим органам окремих повноважень щодо управління майном, яке належить до комунальної </a:t>
            </a:r>
            <a:r>
              <a:rPr lang="uk-UA" b="1" dirty="0" smtClean="0"/>
              <a:t>власності Територіальної громади міста Вознесенська, </a:t>
            </a:r>
            <a:r>
              <a:rPr lang="uk-UA" b="1" dirty="0"/>
              <a:t>визначення меж цих повноважень й умов їх </a:t>
            </a:r>
            <a:r>
              <a:rPr lang="uk-UA" b="1" dirty="0" smtClean="0"/>
              <a:t>здійснення»</a:t>
            </a:r>
          </a:p>
          <a:p>
            <a:pPr fontAlgn="base"/>
            <a:r>
              <a:rPr lang="uk-UA" b="1" dirty="0" smtClean="0"/>
              <a:t> </a:t>
            </a:r>
            <a:r>
              <a:rPr lang="uk-UA" b="1" dirty="0"/>
              <a:t>(п. 31 ч. 1 ст. 26 Закону України «Про місцеве самоврядування в Україні» від 21.05.1997 р.</a:t>
            </a:r>
            <a:r>
              <a:rPr lang="ru-RU" b="1" dirty="0"/>
              <a:t> </a:t>
            </a:r>
            <a:r>
              <a:rPr lang="ru-RU" b="1" u="sng" dirty="0">
                <a:solidFill>
                  <a:schemeClr val="tx1"/>
                </a:solidFill>
                <a:hlinkClick r:id="rId2"/>
              </a:rPr>
              <a:t>№ 280/97-ВР</a:t>
            </a:r>
            <a:r>
              <a:rPr lang="ru-RU" b="1" dirty="0">
                <a:solidFill>
                  <a:schemeClr val="tx1"/>
                </a:solidFill>
              </a:rPr>
              <a:t>, ).</a:t>
            </a:r>
          </a:p>
          <a:p>
            <a:r>
              <a:rPr lang="ru-RU" b="1" dirty="0"/>
              <a:t> </a:t>
            </a:r>
            <a:endParaRPr lang="ru-RU" dirty="0"/>
          </a:p>
          <a:p>
            <a:endParaRPr lang="ru-RU" dirty="0"/>
          </a:p>
        </p:txBody>
      </p:sp>
      <p:sp>
        <p:nvSpPr>
          <p:cNvPr id="5" name="Текст 4"/>
          <p:cNvSpPr>
            <a:spLocks noGrp="1"/>
          </p:cNvSpPr>
          <p:nvPr>
            <p:ph type="body" sz="quarter" idx="3"/>
          </p:nvPr>
        </p:nvSpPr>
        <p:spPr/>
        <p:txBody>
          <a:bodyPr/>
          <a:lstStyle/>
          <a:p>
            <a:r>
              <a:rPr lang="uk-UA" sz="2000" b="1" dirty="0" smtClean="0"/>
              <a:t>Рішення міської ради</a:t>
            </a:r>
            <a:endParaRPr lang="ru-RU" sz="2000" b="1" dirty="0"/>
          </a:p>
        </p:txBody>
      </p:sp>
      <p:sp>
        <p:nvSpPr>
          <p:cNvPr id="6" name="Текст 5"/>
          <p:cNvSpPr>
            <a:spLocks noGrp="1"/>
          </p:cNvSpPr>
          <p:nvPr>
            <p:ph type="body" sz="half" idx="16"/>
          </p:nvPr>
        </p:nvSpPr>
        <p:spPr/>
        <p:txBody>
          <a:bodyPr/>
          <a:lstStyle/>
          <a:p>
            <a:r>
              <a:rPr lang="uk-UA" b="1" dirty="0"/>
              <a:t>«Про затвердження переліку об’єктів комунальної власності  по кожному розпоряднику бюджетних коштів». </a:t>
            </a:r>
            <a:endParaRPr lang="uk-UA" b="1" dirty="0" smtClean="0"/>
          </a:p>
          <a:p>
            <a:endParaRPr lang="uk-UA" b="1" dirty="0"/>
          </a:p>
          <a:p>
            <a:r>
              <a:rPr lang="uk-UA" b="1" dirty="0" smtClean="0"/>
              <a:t> </a:t>
            </a:r>
            <a:r>
              <a:rPr lang="uk-UA" b="1" dirty="0"/>
              <a:t>( ЗУ «Про місцеве самоврядування, ст.60, п.1)</a:t>
            </a:r>
            <a:endParaRPr lang="ru-RU" dirty="0"/>
          </a:p>
          <a:p>
            <a:endParaRPr lang="ru-RU" dirty="0"/>
          </a:p>
        </p:txBody>
      </p:sp>
      <p:sp>
        <p:nvSpPr>
          <p:cNvPr id="7" name="Текст 6"/>
          <p:cNvSpPr>
            <a:spLocks noGrp="1"/>
          </p:cNvSpPr>
          <p:nvPr>
            <p:ph type="body" sz="quarter" idx="13"/>
          </p:nvPr>
        </p:nvSpPr>
        <p:spPr/>
        <p:txBody>
          <a:bodyPr/>
          <a:lstStyle/>
          <a:p>
            <a:r>
              <a:rPr lang="uk-UA" sz="2000" dirty="0" smtClean="0"/>
              <a:t>Рішення міської ради</a:t>
            </a:r>
            <a:endParaRPr lang="ru-RU" sz="2000" dirty="0"/>
          </a:p>
        </p:txBody>
      </p:sp>
      <p:sp>
        <p:nvSpPr>
          <p:cNvPr id="8" name="Текст 7"/>
          <p:cNvSpPr>
            <a:spLocks noGrp="1"/>
          </p:cNvSpPr>
          <p:nvPr>
            <p:ph type="body" sz="half" idx="17"/>
          </p:nvPr>
        </p:nvSpPr>
        <p:spPr/>
        <p:txBody>
          <a:bodyPr>
            <a:normAutofit fontScale="92500" lnSpcReduction="20000"/>
          </a:bodyPr>
          <a:lstStyle/>
          <a:p>
            <a:r>
              <a:rPr lang="uk-UA" b="1" dirty="0" smtClean="0"/>
              <a:t>«Про затвердження Положення про Єдиний реєстр об</a:t>
            </a:r>
            <a:r>
              <a:rPr lang="en-US" b="1" dirty="0" smtClean="0"/>
              <a:t>’</a:t>
            </a:r>
            <a:r>
              <a:rPr lang="uk-UA" b="1" dirty="0" err="1" smtClean="0"/>
              <a:t>єктів</a:t>
            </a:r>
            <a:r>
              <a:rPr lang="uk-UA" b="1" dirty="0" smtClean="0"/>
              <a:t> комунальної власності Територіальної громади міста Вознесенська»</a:t>
            </a:r>
          </a:p>
          <a:p>
            <a:r>
              <a:rPr lang="ru-RU" dirty="0"/>
              <a:t>Громада </a:t>
            </a:r>
            <a:r>
              <a:rPr lang="ru-RU" dirty="0" err="1"/>
              <a:t>розробляє</a:t>
            </a:r>
            <a:r>
              <a:rPr lang="ru-RU" dirty="0"/>
              <a:t> </a:t>
            </a:r>
            <a:r>
              <a:rPr lang="ru-RU" dirty="0" err="1"/>
              <a:t>єдиний</a:t>
            </a:r>
            <a:r>
              <a:rPr lang="ru-RU" dirty="0"/>
              <a:t> </a:t>
            </a:r>
            <a:r>
              <a:rPr lang="ru-RU" dirty="0" err="1"/>
              <a:t>реєстр</a:t>
            </a:r>
            <a:r>
              <a:rPr lang="ru-RU" dirty="0"/>
              <a:t> </a:t>
            </a:r>
            <a:r>
              <a:rPr lang="ru-RU" dirty="0" err="1"/>
              <a:t>об’єктів</a:t>
            </a:r>
            <a:r>
              <a:rPr lang="ru-RU" dirty="0"/>
              <a:t> </a:t>
            </a:r>
            <a:r>
              <a:rPr lang="ru-RU" dirty="0" err="1"/>
              <a:t>комунальної</a:t>
            </a:r>
            <a:r>
              <a:rPr lang="ru-RU" dirty="0"/>
              <a:t> </a:t>
            </a:r>
            <a:r>
              <a:rPr lang="ru-RU" dirty="0" err="1"/>
              <a:t>власності</a:t>
            </a:r>
            <a:r>
              <a:rPr lang="ru-RU" dirty="0"/>
              <a:t> з детальною </a:t>
            </a:r>
            <a:r>
              <a:rPr lang="ru-RU" dirty="0" err="1"/>
              <a:t>оцінкою</a:t>
            </a:r>
            <a:r>
              <a:rPr lang="ru-RU" dirty="0"/>
              <a:t> та </a:t>
            </a:r>
            <a:r>
              <a:rPr lang="ru-RU" dirty="0" err="1"/>
              <a:t>описом</a:t>
            </a:r>
            <a:r>
              <a:rPr lang="ru-RU" dirty="0"/>
              <a:t> </a:t>
            </a:r>
            <a:r>
              <a:rPr lang="ru-RU" dirty="0" err="1"/>
              <a:t>технічних</a:t>
            </a:r>
            <a:r>
              <a:rPr lang="ru-RU" dirty="0"/>
              <a:t> характеристик. Мета - </a:t>
            </a:r>
            <a:r>
              <a:rPr lang="ru-RU" dirty="0" err="1"/>
              <a:t>запровадження</a:t>
            </a:r>
            <a:r>
              <a:rPr lang="ru-RU" dirty="0"/>
              <a:t> </a:t>
            </a:r>
            <a:r>
              <a:rPr lang="ru-RU" dirty="0" err="1"/>
              <a:t>прозорої</a:t>
            </a:r>
            <a:r>
              <a:rPr lang="ru-RU" dirty="0"/>
              <a:t> </a:t>
            </a:r>
            <a:r>
              <a:rPr lang="ru-RU" dirty="0" err="1"/>
              <a:t>системи</a:t>
            </a:r>
            <a:r>
              <a:rPr lang="ru-RU" dirty="0"/>
              <a:t> </a:t>
            </a:r>
            <a:r>
              <a:rPr lang="ru-RU" dirty="0" err="1"/>
              <a:t>надання</a:t>
            </a:r>
            <a:r>
              <a:rPr lang="ru-RU" dirty="0"/>
              <a:t> в </a:t>
            </a:r>
            <a:r>
              <a:rPr lang="ru-RU" dirty="0" err="1"/>
              <a:t>оренду</a:t>
            </a:r>
            <a:r>
              <a:rPr lang="ru-RU" dirty="0"/>
              <a:t> таких </a:t>
            </a:r>
            <a:r>
              <a:rPr lang="ru-RU" dirty="0" err="1"/>
              <a:t>об’єктів</a:t>
            </a:r>
            <a:r>
              <a:rPr lang="ru-RU" dirty="0"/>
              <a:t>  </a:t>
            </a:r>
            <a:r>
              <a:rPr lang="ru-RU" dirty="0" err="1"/>
              <a:t>підприємцям</a:t>
            </a:r>
            <a:r>
              <a:rPr lang="ru-RU" dirty="0"/>
              <a:t> на </a:t>
            </a:r>
            <a:r>
              <a:rPr lang="ru-RU" dirty="0" err="1"/>
              <a:t>конкурсній</a:t>
            </a:r>
            <a:r>
              <a:rPr lang="ru-RU" dirty="0"/>
              <a:t> </a:t>
            </a:r>
            <a:r>
              <a:rPr lang="ru-RU" dirty="0" err="1"/>
              <a:t>основі</a:t>
            </a:r>
            <a:r>
              <a:rPr lang="ru-RU" dirty="0"/>
              <a:t>. </a:t>
            </a:r>
            <a:r>
              <a:rPr lang="ru-RU" dirty="0" err="1"/>
              <a:t>Нововведення</a:t>
            </a:r>
            <a:r>
              <a:rPr lang="ru-RU" dirty="0"/>
              <a:t> </a:t>
            </a:r>
            <a:r>
              <a:rPr lang="ru-RU" dirty="0" err="1"/>
              <a:t>сприятиме</a:t>
            </a:r>
            <a:r>
              <a:rPr lang="ru-RU" dirty="0"/>
              <a:t> </a:t>
            </a:r>
            <a:r>
              <a:rPr lang="ru-RU" dirty="0" err="1"/>
              <a:t>стимулюванню</a:t>
            </a:r>
            <a:r>
              <a:rPr lang="ru-RU" dirty="0"/>
              <a:t> </a:t>
            </a:r>
            <a:r>
              <a:rPr lang="ru-RU" dirty="0" err="1"/>
              <a:t>розвитку</a:t>
            </a:r>
            <a:r>
              <a:rPr lang="ru-RU" dirty="0"/>
              <a:t> малого і </a:t>
            </a:r>
            <a:r>
              <a:rPr lang="ru-RU" dirty="0" err="1"/>
              <a:t>середнього</a:t>
            </a:r>
            <a:r>
              <a:rPr lang="ru-RU" dirty="0"/>
              <a:t> </a:t>
            </a:r>
            <a:r>
              <a:rPr lang="ru-RU" dirty="0" err="1"/>
              <a:t>бізнесу</a:t>
            </a:r>
            <a:r>
              <a:rPr lang="ru-RU" dirty="0"/>
              <a:t> в </a:t>
            </a:r>
            <a:r>
              <a:rPr lang="ru-RU" dirty="0" err="1"/>
              <a:t>громаді</a:t>
            </a:r>
            <a:r>
              <a:rPr lang="ru-RU" dirty="0" smtClean="0"/>
              <a:t>. (</a:t>
            </a:r>
            <a:r>
              <a:rPr lang="ru-RU" dirty="0" err="1" smtClean="0"/>
              <a:t>Асоціація</a:t>
            </a:r>
            <a:r>
              <a:rPr lang="ru-RU" dirty="0" smtClean="0"/>
              <a:t> </a:t>
            </a:r>
            <a:r>
              <a:rPr lang="ru-RU" dirty="0" err="1" smtClean="0"/>
              <a:t>міст</a:t>
            </a:r>
            <a:r>
              <a:rPr lang="ru-RU" dirty="0" smtClean="0"/>
              <a:t> </a:t>
            </a:r>
            <a:r>
              <a:rPr lang="ru-RU" dirty="0" err="1" smtClean="0"/>
              <a:t>України</a:t>
            </a:r>
            <a:r>
              <a:rPr lang="ru-RU" dirty="0" smtClean="0"/>
              <a:t>)</a:t>
            </a:r>
            <a:endParaRPr lang="ru-RU" b="1" dirty="0"/>
          </a:p>
        </p:txBody>
      </p:sp>
      <p:sp>
        <p:nvSpPr>
          <p:cNvPr id="9" name="Номер слайда 8"/>
          <p:cNvSpPr>
            <a:spLocks noGrp="1"/>
          </p:cNvSpPr>
          <p:nvPr>
            <p:ph type="sldNum" sz="quarter" idx="12"/>
          </p:nvPr>
        </p:nvSpPr>
        <p:spPr/>
        <p:txBody>
          <a:bodyPr/>
          <a:lstStyle/>
          <a:p>
            <a:fld id="{F8194ABB-2894-42A2-9756-87B176407D09}" type="slidenum">
              <a:rPr lang="ru-RU" smtClean="0"/>
              <a:t>26</a:t>
            </a:fld>
            <a:endParaRPr lang="ru-RU"/>
          </a:p>
        </p:txBody>
      </p:sp>
    </p:spTree>
    <p:extLst>
      <p:ext uri="{BB962C8B-B14F-4D97-AF65-F5344CB8AC3E}">
        <p14:creationId xmlns:p14="http://schemas.microsoft.com/office/powerpoint/2010/main" val="22666576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Кінцева мета проекту:</a:t>
            </a:r>
            <a:endParaRPr lang="ru-RU" dirty="0"/>
          </a:p>
        </p:txBody>
      </p:sp>
      <p:sp>
        <p:nvSpPr>
          <p:cNvPr id="3" name="Объект 2"/>
          <p:cNvSpPr>
            <a:spLocks noGrp="1"/>
          </p:cNvSpPr>
          <p:nvPr>
            <p:ph idx="1"/>
          </p:nvPr>
        </p:nvSpPr>
        <p:spPr/>
        <p:txBody>
          <a:bodyPr>
            <a:normAutofit fontScale="77500" lnSpcReduction="20000"/>
          </a:bodyPr>
          <a:lstStyle/>
          <a:p>
            <a:r>
              <a:rPr lang="uk-UA" sz="2400" dirty="0" smtClean="0"/>
              <a:t>1.Створення чіткої та прозорої системи управління комунальною власністю Територіальної громади міста Вознесенська з затвердженими процедурами та порядками по кожному виду комунальної власності.</a:t>
            </a:r>
          </a:p>
          <a:p>
            <a:endParaRPr lang="uk-UA" sz="2400" dirty="0" smtClean="0"/>
          </a:p>
          <a:p>
            <a:r>
              <a:rPr lang="uk-UA" sz="2400" dirty="0" smtClean="0"/>
              <a:t>2.Розробка  єдиної схеми управління комунальною власністю громади, в тому числі по кожному розпоряднику коштів.</a:t>
            </a:r>
          </a:p>
          <a:p>
            <a:r>
              <a:rPr lang="uk-UA" sz="2400" dirty="0" smtClean="0"/>
              <a:t>3. </a:t>
            </a:r>
            <a:r>
              <a:rPr lang="uk-UA" sz="2400" dirty="0"/>
              <a:t>Збільшення доходів </a:t>
            </a:r>
            <a:r>
              <a:rPr lang="uk-UA" sz="3600" dirty="0"/>
              <a:t> </a:t>
            </a:r>
            <a:r>
              <a:rPr lang="uk-UA" sz="2400" dirty="0"/>
              <a:t>міського бюджету</a:t>
            </a:r>
          </a:p>
          <a:p>
            <a:r>
              <a:rPr lang="uk-UA" sz="2400" dirty="0" smtClean="0"/>
              <a:t>4.Збільшення </a:t>
            </a:r>
            <a:r>
              <a:rPr lang="uk-UA" sz="2400" dirty="0"/>
              <a:t>бюджету розвитку громади</a:t>
            </a:r>
          </a:p>
          <a:p>
            <a:r>
              <a:rPr lang="uk-UA" sz="2400" dirty="0" smtClean="0"/>
              <a:t>5.Збільшення  </a:t>
            </a:r>
            <a:r>
              <a:rPr lang="uk-UA" sz="2400" dirty="0"/>
              <a:t>можливостей для покращення умов проживання кожного жителя міста </a:t>
            </a:r>
            <a:r>
              <a:rPr lang="uk-UA" sz="2400" dirty="0" smtClean="0"/>
              <a:t>Вознесенська</a:t>
            </a:r>
            <a:r>
              <a:rPr lang="uk-UA" sz="2400" dirty="0"/>
              <a:t>.</a:t>
            </a:r>
            <a:endParaRPr lang="ru-RU" sz="2400" dirty="0"/>
          </a:p>
          <a:p>
            <a:endParaRPr lang="ru-RU" sz="2400" dirty="0"/>
          </a:p>
        </p:txBody>
      </p:sp>
      <p:sp>
        <p:nvSpPr>
          <p:cNvPr id="4" name="Номер слайда 3"/>
          <p:cNvSpPr>
            <a:spLocks noGrp="1"/>
          </p:cNvSpPr>
          <p:nvPr>
            <p:ph type="sldNum" sz="quarter" idx="12"/>
          </p:nvPr>
        </p:nvSpPr>
        <p:spPr/>
        <p:txBody>
          <a:bodyPr/>
          <a:lstStyle/>
          <a:p>
            <a:fld id="{F8194ABB-2894-42A2-9756-87B176407D09}" type="slidenum">
              <a:rPr lang="ru-RU" smtClean="0"/>
              <a:t>27</a:t>
            </a:fld>
            <a:endParaRPr lang="ru-RU"/>
          </a:p>
        </p:txBody>
      </p:sp>
    </p:spTree>
    <p:extLst>
      <p:ext uri="{BB962C8B-B14F-4D97-AF65-F5344CB8AC3E}">
        <p14:creationId xmlns:p14="http://schemas.microsoft.com/office/powerpoint/2010/main" val="27807926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Дякую за увагу!</a:t>
            </a:r>
            <a:endParaRPr lang="ru-RU" dirty="0"/>
          </a:p>
        </p:txBody>
      </p:sp>
      <p:sp>
        <p:nvSpPr>
          <p:cNvPr id="3" name="Объект 2"/>
          <p:cNvSpPr>
            <a:spLocks noGrp="1"/>
          </p:cNvSpPr>
          <p:nvPr>
            <p:ph idx="1"/>
          </p:nvPr>
        </p:nvSpPr>
        <p:spPr/>
        <p:txBody>
          <a:bodyPr>
            <a:normAutofit/>
          </a:bodyPr>
          <a:lstStyle/>
          <a:p>
            <a:r>
              <a:rPr lang="uk-UA" sz="2800" b="1" dirty="0" smtClean="0"/>
              <a:t>Тетяна Зелінська </a:t>
            </a:r>
            <a:r>
              <a:rPr lang="uk-UA" sz="2800" dirty="0" smtClean="0"/>
              <a:t>– керівник проекту, </a:t>
            </a:r>
          </a:p>
          <a:p>
            <a:r>
              <a:rPr lang="uk-UA" sz="2800" dirty="0" smtClean="0"/>
              <a:t>голова громадської організації «Вознесенська асоціація розвитку місцевої демократії»</a:t>
            </a:r>
          </a:p>
          <a:p>
            <a:pPr marL="0" indent="0">
              <a:buNone/>
            </a:pPr>
            <a:r>
              <a:rPr lang="en-US" sz="2800" dirty="0" smtClean="0"/>
              <a:t>                              </a:t>
            </a:r>
            <a:r>
              <a:rPr lang="uk-UA" sz="2800" b="1" dirty="0" smtClean="0"/>
              <a:t>066 31 25 963</a:t>
            </a:r>
          </a:p>
          <a:p>
            <a:pPr marL="0" indent="0">
              <a:buNone/>
            </a:pPr>
            <a:r>
              <a:rPr lang="en-US" sz="2800" b="1" dirty="0" smtClean="0"/>
              <a:t>                         vpolit2@gmail.com</a:t>
            </a:r>
            <a:endParaRPr lang="ru-RU" sz="2800" b="1" dirty="0"/>
          </a:p>
        </p:txBody>
      </p:sp>
      <p:sp>
        <p:nvSpPr>
          <p:cNvPr id="4" name="Номер слайда 3"/>
          <p:cNvSpPr>
            <a:spLocks noGrp="1"/>
          </p:cNvSpPr>
          <p:nvPr>
            <p:ph type="sldNum" sz="quarter" idx="12"/>
          </p:nvPr>
        </p:nvSpPr>
        <p:spPr/>
        <p:txBody>
          <a:bodyPr/>
          <a:lstStyle/>
          <a:p>
            <a:fld id="{F8194ABB-2894-42A2-9756-87B176407D09}" type="slidenum">
              <a:rPr lang="ru-RU" smtClean="0"/>
              <a:t>28</a:t>
            </a:fld>
            <a:endParaRPr lang="ru-RU"/>
          </a:p>
        </p:txBody>
      </p:sp>
    </p:spTree>
    <p:extLst>
      <p:ext uri="{BB962C8B-B14F-4D97-AF65-F5344CB8AC3E}">
        <p14:creationId xmlns:p14="http://schemas.microsoft.com/office/powerpoint/2010/main" val="592480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cap="all" dirty="0" err="1" smtClean="0"/>
              <a:t>ціль</a:t>
            </a:r>
            <a:r>
              <a:rPr lang="ru-RU" b="1" u="sng" cap="all" dirty="0" smtClean="0"/>
              <a:t>  проекту:</a:t>
            </a:r>
            <a:endParaRPr lang="ru-RU" dirty="0"/>
          </a:p>
        </p:txBody>
      </p:sp>
      <p:sp>
        <p:nvSpPr>
          <p:cNvPr id="3" name="Объект 2"/>
          <p:cNvSpPr>
            <a:spLocks noGrp="1"/>
          </p:cNvSpPr>
          <p:nvPr>
            <p:ph idx="1"/>
          </p:nvPr>
        </p:nvSpPr>
        <p:spPr/>
        <p:txBody>
          <a:bodyPr>
            <a:normAutofit fontScale="70000" lnSpcReduction="20000"/>
          </a:bodyPr>
          <a:lstStyle/>
          <a:p>
            <a:pPr marL="0" indent="0">
              <a:buNone/>
            </a:pPr>
            <a:endParaRPr lang="ru-RU" dirty="0" smtClean="0"/>
          </a:p>
          <a:p>
            <a:pPr marL="0" indent="0" algn="ctr">
              <a:buNone/>
            </a:pPr>
            <a:r>
              <a:rPr lang="ru-RU" b="1" dirty="0" smtClean="0"/>
              <a:t> </a:t>
            </a:r>
            <a:r>
              <a:rPr lang="uk-UA" sz="4000" b="1" dirty="0"/>
              <a:t>Сприяння створенню ефективної системи управління комунальною власністю Територіальної громади міста Вознесенська для забезпечення стабільного надходження коштів в бюджет міста, ефективного і раціонального використання майна комунальної власності та земельних ресурсів громади в інтересах її </a:t>
            </a:r>
            <a:r>
              <a:rPr lang="uk-UA" sz="4000" b="1" dirty="0" smtClean="0"/>
              <a:t>жителів</a:t>
            </a:r>
            <a:endParaRPr lang="ru-RU" sz="4000" dirty="0"/>
          </a:p>
        </p:txBody>
      </p:sp>
      <p:sp>
        <p:nvSpPr>
          <p:cNvPr id="4" name="Номер слайда 3"/>
          <p:cNvSpPr>
            <a:spLocks noGrp="1"/>
          </p:cNvSpPr>
          <p:nvPr>
            <p:ph type="sldNum" sz="quarter" idx="12"/>
          </p:nvPr>
        </p:nvSpPr>
        <p:spPr/>
        <p:txBody>
          <a:bodyPr/>
          <a:lstStyle/>
          <a:p>
            <a:fld id="{F8194ABB-2894-42A2-9756-87B176407D09}" type="slidenum">
              <a:rPr lang="ru-RU" smtClean="0"/>
              <a:t>3</a:t>
            </a:fld>
            <a:endParaRPr lang="ru-RU"/>
          </a:p>
        </p:txBody>
      </p:sp>
    </p:spTree>
    <p:extLst>
      <p:ext uri="{BB962C8B-B14F-4D97-AF65-F5344CB8AC3E}">
        <p14:creationId xmlns:p14="http://schemas.microsoft.com/office/powerpoint/2010/main" val="1547181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Оперативні</a:t>
            </a:r>
            <a:r>
              <a:rPr lang="ru-RU" dirty="0" smtClean="0"/>
              <a:t> </a:t>
            </a:r>
            <a:r>
              <a:rPr lang="ru-RU" dirty="0" err="1" smtClean="0"/>
              <a:t>цілі</a:t>
            </a:r>
            <a:r>
              <a:rPr lang="ru-RU" dirty="0" smtClean="0"/>
              <a:t> проекту:</a:t>
            </a:r>
            <a:endParaRPr lang="ru-RU" dirty="0"/>
          </a:p>
        </p:txBody>
      </p:sp>
      <p:sp>
        <p:nvSpPr>
          <p:cNvPr id="3" name="Объект 2"/>
          <p:cNvSpPr>
            <a:spLocks noGrp="1"/>
          </p:cNvSpPr>
          <p:nvPr>
            <p:ph idx="1"/>
          </p:nvPr>
        </p:nvSpPr>
        <p:spPr/>
        <p:txBody>
          <a:bodyPr>
            <a:normAutofit fontScale="77500" lnSpcReduction="20000"/>
          </a:bodyPr>
          <a:lstStyle/>
          <a:p>
            <a:r>
              <a:rPr lang="uk-UA" dirty="0"/>
              <a:t>- оцінити законність, своєчасність і повноту прийняття управлінських рішень щодо управління об’єктами комунальної власності Територіальної громади міста Вознесенські, належними громаді матеріальними та іншими активами, що мають фінансові наслідки для міського  бюджету;</a:t>
            </a:r>
            <a:endParaRPr lang="ru-RU" dirty="0"/>
          </a:p>
          <a:p>
            <a:r>
              <a:rPr lang="uk-UA" dirty="0"/>
              <a:t> </a:t>
            </a:r>
            <a:r>
              <a:rPr lang="ru-RU" dirty="0"/>
              <a:t>- </a:t>
            </a:r>
            <a:r>
              <a:rPr lang="ru-RU" dirty="0" err="1"/>
              <a:t>оцінити</a:t>
            </a:r>
            <a:r>
              <a:rPr lang="ru-RU" dirty="0"/>
              <a:t> стан </a:t>
            </a:r>
            <a:r>
              <a:rPr lang="ru-RU" dirty="0" err="1"/>
              <a:t>обліку</a:t>
            </a:r>
            <a:r>
              <a:rPr lang="ru-RU" dirty="0"/>
              <a:t>, </a:t>
            </a:r>
            <a:r>
              <a:rPr lang="ru-RU" dirty="0" err="1"/>
              <a:t>використання</a:t>
            </a:r>
            <a:r>
              <a:rPr lang="ru-RU" dirty="0"/>
              <a:t> і </a:t>
            </a:r>
            <a:r>
              <a:rPr lang="ru-RU" dirty="0" err="1"/>
              <a:t>розпорядження</a:t>
            </a:r>
            <a:r>
              <a:rPr lang="ru-RU" dirty="0"/>
              <a:t> </a:t>
            </a:r>
            <a:r>
              <a:rPr lang="ru-RU" dirty="0" err="1"/>
              <a:t>об’єктами</a:t>
            </a:r>
            <a:r>
              <a:rPr lang="ru-RU" dirty="0"/>
              <a:t>  </a:t>
            </a:r>
            <a:r>
              <a:rPr lang="ru-RU" dirty="0" err="1"/>
              <a:t>комунальної</a:t>
            </a:r>
            <a:r>
              <a:rPr lang="ru-RU" dirty="0"/>
              <a:t> </a:t>
            </a:r>
            <a:r>
              <a:rPr lang="ru-RU" dirty="0" err="1"/>
              <a:t>власності</a:t>
            </a:r>
            <a:r>
              <a:rPr lang="ru-RU" dirty="0"/>
              <a:t> </a:t>
            </a:r>
            <a:r>
              <a:rPr lang="uk-UA" dirty="0"/>
              <a:t> громади</a:t>
            </a:r>
            <a:r>
              <a:rPr lang="ru-RU" dirty="0"/>
              <a:t>, </a:t>
            </a:r>
            <a:r>
              <a:rPr lang="ru-RU" dirty="0" err="1"/>
              <a:t>переданими</a:t>
            </a:r>
            <a:r>
              <a:rPr lang="ru-RU" dirty="0"/>
              <a:t> в </a:t>
            </a:r>
            <a:r>
              <a:rPr lang="ru-RU" dirty="0" err="1"/>
              <a:t>оперативне</a:t>
            </a:r>
            <a:r>
              <a:rPr lang="ru-RU" dirty="0"/>
              <a:t> </a:t>
            </a:r>
            <a:r>
              <a:rPr lang="ru-RU" dirty="0" err="1"/>
              <a:t>управління</a:t>
            </a:r>
            <a:r>
              <a:rPr lang="ru-RU" dirty="0"/>
              <a:t> </a:t>
            </a:r>
            <a:r>
              <a:rPr lang="uk-UA" dirty="0"/>
              <a:t>іншим розпорядникам коштів</a:t>
            </a:r>
            <a:r>
              <a:rPr lang="ru-RU" dirty="0"/>
              <a:t>;</a:t>
            </a:r>
          </a:p>
          <a:p>
            <a:r>
              <a:rPr lang="ru-RU" dirty="0"/>
              <a:t> - </a:t>
            </a:r>
            <a:r>
              <a:rPr lang="ru-RU" dirty="0" err="1"/>
              <a:t>оцінити</a:t>
            </a:r>
            <a:r>
              <a:rPr lang="ru-RU" dirty="0"/>
              <a:t> </a:t>
            </a:r>
            <a:r>
              <a:rPr lang="ru-RU" dirty="0" err="1"/>
              <a:t>повноту</a:t>
            </a:r>
            <a:r>
              <a:rPr lang="ru-RU" dirty="0"/>
              <a:t> </a:t>
            </a:r>
            <a:r>
              <a:rPr lang="ru-RU" dirty="0" err="1"/>
              <a:t>надходжень</a:t>
            </a:r>
            <a:r>
              <a:rPr lang="ru-RU" dirty="0"/>
              <a:t> </a:t>
            </a:r>
            <a:r>
              <a:rPr lang="ru-RU" dirty="0" err="1"/>
              <a:t>коштів</a:t>
            </a:r>
            <a:r>
              <a:rPr lang="ru-RU" dirty="0"/>
              <a:t> за </a:t>
            </a:r>
            <a:r>
              <a:rPr lang="ru-RU" dirty="0" err="1"/>
              <a:t>використання</a:t>
            </a:r>
            <a:r>
              <a:rPr lang="ru-RU" dirty="0"/>
              <a:t> </a:t>
            </a:r>
            <a:r>
              <a:rPr lang="ru-RU" dirty="0" err="1"/>
              <a:t>об’єктів</a:t>
            </a:r>
            <a:r>
              <a:rPr lang="ru-RU" dirty="0"/>
              <a:t> </a:t>
            </a:r>
            <a:r>
              <a:rPr lang="ru-RU" dirty="0" err="1"/>
              <a:t>комунальної</a:t>
            </a:r>
            <a:r>
              <a:rPr lang="ru-RU" dirty="0"/>
              <a:t> </a:t>
            </a:r>
            <a:r>
              <a:rPr lang="ru-RU" dirty="0" err="1"/>
              <a:t>власності</a:t>
            </a:r>
            <a:r>
              <a:rPr lang="ru-RU" dirty="0"/>
              <a:t>, </a:t>
            </a:r>
            <a:r>
              <a:rPr lang="ru-RU" dirty="0" err="1"/>
              <a:t>належних</a:t>
            </a:r>
            <a:r>
              <a:rPr lang="ru-RU" dirty="0"/>
              <a:t> </a:t>
            </a:r>
            <a:r>
              <a:rPr lang="ru-RU" dirty="0" err="1"/>
              <a:t>громаді</a:t>
            </a:r>
            <a:r>
              <a:rPr lang="ru-RU" dirty="0"/>
              <a:t> </a:t>
            </a:r>
            <a:r>
              <a:rPr lang="ru-RU" dirty="0" err="1"/>
              <a:t>матеріальних</a:t>
            </a:r>
            <a:r>
              <a:rPr lang="ru-RU" dirty="0"/>
              <a:t> та </a:t>
            </a:r>
            <a:r>
              <a:rPr lang="ru-RU" dirty="0" err="1"/>
              <a:t>інших</a:t>
            </a:r>
            <a:r>
              <a:rPr lang="ru-RU" dirty="0"/>
              <a:t> </a:t>
            </a:r>
            <a:r>
              <a:rPr lang="ru-RU" dirty="0" err="1"/>
              <a:t>активів</a:t>
            </a:r>
            <a:r>
              <a:rPr lang="ru-RU" dirty="0"/>
              <a:t>, </a:t>
            </a:r>
            <a:r>
              <a:rPr lang="ru-RU" dirty="0" err="1"/>
              <a:t>що</a:t>
            </a:r>
            <a:r>
              <a:rPr lang="ru-RU" dirty="0"/>
              <a:t> </a:t>
            </a:r>
            <a:r>
              <a:rPr lang="ru-RU" dirty="0" err="1"/>
              <a:t>мають</a:t>
            </a:r>
            <a:r>
              <a:rPr lang="ru-RU" dirty="0"/>
              <a:t> </a:t>
            </a:r>
            <a:r>
              <a:rPr lang="ru-RU" dirty="0" err="1"/>
              <a:t>фінансові</a:t>
            </a:r>
            <a:r>
              <a:rPr lang="ru-RU" dirty="0"/>
              <a:t> </a:t>
            </a:r>
            <a:r>
              <a:rPr lang="ru-RU" dirty="0" err="1"/>
              <a:t>наслідки</a:t>
            </a:r>
            <a:r>
              <a:rPr lang="ru-RU" dirty="0"/>
              <a:t> для </a:t>
            </a:r>
            <a:r>
              <a:rPr lang="ru-RU" dirty="0" err="1"/>
              <a:t>міського</a:t>
            </a:r>
            <a:r>
              <a:rPr lang="ru-RU" dirty="0"/>
              <a:t>  бюджету; - </a:t>
            </a:r>
          </a:p>
          <a:p>
            <a:r>
              <a:rPr lang="ru-RU" dirty="0"/>
              <a:t>- </a:t>
            </a:r>
            <a:r>
              <a:rPr lang="ru-RU" dirty="0" err="1"/>
              <a:t>сприяти</a:t>
            </a:r>
            <a:r>
              <a:rPr lang="ru-RU" dirty="0"/>
              <a:t> </a:t>
            </a:r>
            <a:r>
              <a:rPr lang="ru-RU" dirty="0" err="1"/>
              <a:t>поліпшенню</a:t>
            </a:r>
            <a:r>
              <a:rPr lang="ru-RU" dirty="0"/>
              <a:t> </a:t>
            </a:r>
            <a:r>
              <a:rPr lang="ru-RU" dirty="0" err="1"/>
              <a:t>ефективності</a:t>
            </a:r>
            <a:r>
              <a:rPr lang="ru-RU" dirty="0"/>
              <a:t> </a:t>
            </a:r>
            <a:r>
              <a:rPr lang="ru-RU" dirty="0" err="1"/>
              <a:t>діяльності</a:t>
            </a:r>
            <a:r>
              <a:rPr lang="ru-RU" dirty="0"/>
              <a:t> </a:t>
            </a:r>
            <a:r>
              <a:rPr lang="ru-RU" dirty="0" err="1"/>
              <a:t>об’єктів</a:t>
            </a:r>
            <a:r>
              <a:rPr lang="ru-RU" dirty="0"/>
              <a:t> аудиту з </a:t>
            </a:r>
            <a:r>
              <a:rPr lang="ru-RU" dirty="0" err="1"/>
              <a:t>питань</a:t>
            </a:r>
            <a:r>
              <a:rPr lang="ru-RU" dirty="0"/>
              <a:t> </a:t>
            </a:r>
            <a:r>
              <a:rPr lang="ru-RU" dirty="0" err="1"/>
              <a:t>управління</a:t>
            </a:r>
            <a:r>
              <a:rPr lang="ru-RU" dirty="0"/>
              <a:t> </a:t>
            </a:r>
            <a:r>
              <a:rPr lang="ru-RU" dirty="0" err="1"/>
              <a:t>об'єктами</a:t>
            </a:r>
            <a:r>
              <a:rPr lang="ru-RU" dirty="0"/>
              <a:t> </a:t>
            </a:r>
            <a:r>
              <a:rPr lang="ru-RU" dirty="0" err="1"/>
              <a:t>комунальної</a:t>
            </a:r>
            <a:r>
              <a:rPr lang="ru-RU" dirty="0"/>
              <a:t>  </a:t>
            </a:r>
            <a:r>
              <a:rPr lang="ru-RU" dirty="0" err="1"/>
              <a:t>власності</a:t>
            </a:r>
            <a:r>
              <a:rPr lang="ru-RU" dirty="0"/>
              <a:t>, </a:t>
            </a:r>
            <a:r>
              <a:rPr lang="ru-RU" dirty="0" err="1"/>
              <a:t>зокрема</a:t>
            </a:r>
            <a:r>
              <a:rPr lang="ru-RU" dirty="0"/>
              <a:t> шляхом </a:t>
            </a:r>
            <a:r>
              <a:rPr lang="ru-RU" dirty="0" err="1"/>
              <a:t>надання</a:t>
            </a:r>
            <a:r>
              <a:rPr lang="ru-RU" dirty="0"/>
              <a:t> </a:t>
            </a:r>
            <a:r>
              <a:rPr lang="ru-RU" dirty="0" err="1"/>
              <a:t>рекомендацій</a:t>
            </a:r>
            <a:r>
              <a:rPr lang="ru-RU" dirty="0"/>
              <a:t> </a:t>
            </a:r>
            <a:r>
              <a:rPr lang="ru-RU" dirty="0" err="1"/>
              <a:t>щодо</a:t>
            </a:r>
            <a:r>
              <a:rPr lang="ru-RU" dirty="0"/>
              <a:t> </a:t>
            </a:r>
            <a:r>
              <a:rPr lang="ru-RU" dirty="0" err="1"/>
              <a:t>покращення</a:t>
            </a:r>
            <a:r>
              <a:rPr lang="ru-RU" dirty="0"/>
              <a:t> </a:t>
            </a:r>
            <a:r>
              <a:rPr lang="ru-RU" dirty="0" err="1"/>
              <a:t>їх</a:t>
            </a:r>
            <a:r>
              <a:rPr lang="ru-RU" dirty="0"/>
              <a:t> </a:t>
            </a:r>
            <a:r>
              <a:rPr lang="ru-RU" dirty="0" err="1"/>
              <a:t>організаційних</a:t>
            </a:r>
            <a:r>
              <a:rPr lang="ru-RU" dirty="0"/>
              <a:t> і </a:t>
            </a:r>
            <a:r>
              <a:rPr lang="ru-RU" dirty="0" err="1"/>
              <a:t>внутрішніх</a:t>
            </a:r>
            <a:r>
              <a:rPr lang="ru-RU" dirty="0"/>
              <a:t> </a:t>
            </a:r>
            <a:r>
              <a:rPr lang="ru-RU" dirty="0" err="1"/>
              <a:t>процесів</a:t>
            </a:r>
            <a:r>
              <a:rPr lang="ru-RU" dirty="0"/>
              <a:t>; </a:t>
            </a:r>
          </a:p>
          <a:p>
            <a:r>
              <a:rPr lang="ru-RU" dirty="0"/>
              <a:t>- </a:t>
            </a:r>
            <a:r>
              <a:rPr lang="ru-RU" dirty="0" err="1"/>
              <a:t>надати</a:t>
            </a:r>
            <a:r>
              <a:rPr lang="ru-RU" dirty="0"/>
              <a:t> </a:t>
            </a:r>
            <a:r>
              <a:rPr lang="ru-RU" dirty="0" err="1"/>
              <a:t>рекомендації</a:t>
            </a:r>
            <a:r>
              <a:rPr lang="ru-RU" dirty="0"/>
              <a:t> </a:t>
            </a:r>
            <a:r>
              <a:rPr lang="uk-UA" dirty="0"/>
              <a:t> Вознесенській міській раді </a:t>
            </a:r>
            <a:r>
              <a:rPr lang="ru-RU" dirty="0"/>
              <a:t> </a:t>
            </a:r>
            <a:r>
              <a:rPr lang="ru-RU" dirty="0" err="1"/>
              <a:t>щодо</a:t>
            </a:r>
            <a:r>
              <a:rPr lang="ru-RU" dirty="0"/>
              <a:t> </a:t>
            </a:r>
            <a:r>
              <a:rPr lang="ru-RU" dirty="0" err="1"/>
              <a:t>повноти</a:t>
            </a:r>
            <a:r>
              <a:rPr lang="ru-RU" dirty="0"/>
              <a:t> і </a:t>
            </a:r>
            <a:r>
              <a:rPr lang="ru-RU" dirty="0" err="1"/>
              <a:t>своєчасності</a:t>
            </a:r>
            <a:r>
              <a:rPr lang="ru-RU" dirty="0"/>
              <a:t> </a:t>
            </a:r>
            <a:r>
              <a:rPr lang="ru-RU" dirty="0" err="1"/>
              <a:t>виконання</a:t>
            </a:r>
            <a:r>
              <a:rPr lang="ru-RU" dirty="0"/>
              <a:t> </a:t>
            </a:r>
            <a:r>
              <a:rPr lang="ru-RU" dirty="0" err="1"/>
              <a:t>функцій</a:t>
            </a:r>
            <a:r>
              <a:rPr lang="ru-RU" dirty="0"/>
              <a:t> у </a:t>
            </a:r>
            <a:r>
              <a:rPr lang="ru-RU" dirty="0" err="1"/>
              <a:t>частині</a:t>
            </a:r>
            <a:r>
              <a:rPr lang="ru-RU" dirty="0"/>
              <a:t> </a:t>
            </a:r>
            <a:r>
              <a:rPr lang="ru-RU" dirty="0" err="1"/>
              <a:t>управління</a:t>
            </a:r>
            <a:r>
              <a:rPr lang="ru-RU" dirty="0"/>
              <a:t> </a:t>
            </a:r>
            <a:r>
              <a:rPr lang="ru-RU" dirty="0" err="1"/>
              <a:t>об'єктами</a:t>
            </a:r>
            <a:r>
              <a:rPr lang="ru-RU" dirty="0"/>
              <a:t> </a:t>
            </a:r>
            <a:r>
              <a:rPr lang="ru-RU" dirty="0" err="1"/>
              <a:t>комунальної</a:t>
            </a:r>
            <a:r>
              <a:rPr lang="ru-RU" dirty="0"/>
              <a:t> </a:t>
            </a:r>
            <a:r>
              <a:rPr lang="ru-RU" dirty="0" err="1"/>
              <a:t>власності</a:t>
            </a:r>
            <a:r>
              <a:rPr lang="ru-RU" dirty="0"/>
              <a:t> </a:t>
            </a:r>
            <a:r>
              <a:rPr lang="ru-RU" dirty="0" err="1"/>
              <a:t>Територіальної</a:t>
            </a:r>
            <a:r>
              <a:rPr lang="ru-RU" dirty="0"/>
              <a:t> </a:t>
            </a:r>
            <a:r>
              <a:rPr lang="ru-RU" dirty="0" err="1"/>
              <a:t>громади</a:t>
            </a:r>
            <a:r>
              <a:rPr lang="ru-RU" dirty="0"/>
              <a:t> </a:t>
            </a:r>
            <a:r>
              <a:rPr lang="ru-RU" dirty="0" err="1"/>
              <a:t>міста</a:t>
            </a:r>
            <a:r>
              <a:rPr lang="ru-RU" dirty="0"/>
              <a:t> </a:t>
            </a:r>
            <a:r>
              <a:rPr lang="ru-RU" dirty="0" err="1"/>
              <a:t>Вознесенська</a:t>
            </a:r>
            <a:r>
              <a:rPr lang="ru-RU" dirty="0"/>
              <a:t>. </a:t>
            </a: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4</a:t>
            </a:fld>
            <a:endParaRPr lang="ru-RU"/>
          </a:p>
        </p:txBody>
      </p:sp>
    </p:spTree>
    <p:extLst>
      <p:ext uri="{BB962C8B-B14F-4D97-AF65-F5344CB8AC3E}">
        <p14:creationId xmlns:p14="http://schemas.microsoft.com/office/powerpoint/2010/main" val="27717749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800" dirty="0"/>
              <a:t>Головна </a:t>
            </a:r>
            <a:r>
              <a:rPr lang="ru-RU" sz="1800" dirty="0" smtClean="0"/>
              <a:t>мета  - </a:t>
            </a:r>
            <a:r>
              <a:rPr lang="ru-RU" sz="1800" dirty="0" err="1" smtClean="0"/>
              <a:t>оцінка</a:t>
            </a:r>
            <a:r>
              <a:rPr lang="ru-RU" sz="1800" dirty="0" smtClean="0"/>
              <a:t> </a:t>
            </a:r>
            <a:r>
              <a:rPr lang="ru-RU" sz="1800" dirty="0" err="1" smtClean="0"/>
              <a:t>повноти</a:t>
            </a:r>
            <a:r>
              <a:rPr lang="ru-RU" sz="1800" dirty="0" smtClean="0"/>
              <a:t> </a:t>
            </a:r>
            <a:r>
              <a:rPr lang="ru-RU" sz="1800" dirty="0"/>
              <a:t>і </a:t>
            </a:r>
            <a:r>
              <a:rPr lang="ru-RU" sz="1800" dirty="0" err="1" smtClean="0"/>
              <a:t>іобліку</a:t>
            </a:r>
            <a:r>
              <a:rPr lang="ru-RU" sz="1800" dirty="0"/>
              <a:t>, </a:t>
            </a:r>
            <a:r>
              <a:rPr lang="ru-RU" sz="1800" dirty="0" err="1"/>
              <a:t>ефективності</a:t>
            </a:r>
            <a:r>
              <a:rPr lang="ru-RU" sz="1800" dirty="0"/>
              <a:t> </a:t>
            </a:r>
            <a:r>
              <a:rPr lang="ru-RU" sz="1800" dirty="0" err="1"/>
              <a:t>використання</a:t>
            </a:r>
            <a:r>
              <a:rPr lang="ru-RU" sz="1800" dirty="0"/>
              <a:t> і </a:t>
            </a:r>
            <a:r>
              <a:rPr lang="ru-RU" sz="1800" dirty="0" err="1"/>
              <a:t>розпорядження</a:t>
            </a:r>
            <a:r>
              <a:rPr lang="ru-RU" sz="1800" dirty="0"/>
              <a:t> </a:t>
            </a:r>
            <a:r>
              <a:rPr lang="ru-RU" sz="1800" dirty="0" err="1"/>
              <a:t>об’єктами</a:t>
            </a:r>
            <a:r>
              <a:rPr lang="ru-RU" sz="1800" dirty="0"/>
              <a:t> </a:t>
            </a:r>
            <a:r>
              <a:rPr lang="ru-RU" sz="1800" dirty="0" err="1"/>
              <a:t>комунальної</a:t>
            </a:r>
            <a:r>
              <a:rPr lang="ru-RU" sz="1800" dirty="0"/>
              <a:t> </a:t>
            </a:r>
            <a:r>
              <a:rPr lang="ru-RU" sz="1800" dirty="0" err="1"/>
              <a:t>власності</a:t>
            </a:r>
            <a:r>
              <a:rPr lang="ru-RU" sz="1800" dirty="0"/>
              <a:t> </a:t>
            </a:r>
            <a:r>
              <a:rPr lang="uk-UA" sz="1800" dirty="0"/>
              <a:t> Територіальної громади </a:t>
            </a:r>
            <a:r>
              <a:rPr lang="uk-UA" sz="1800" dirty="0" smtClean="0"/>
              <a:t>міст</a:t>
            </a:r>
            <a:endParaRPr lang="ru-RU" dirty="0"/>
          </a:p>
        </p:txBody>
      </p:sp>
      <p:sp>
        <p:nvSpPr>
          <p:cNvPr id="3" name="Объект 2"/>
          <p:cNvSpPr>
            <a:spLocks noGrp="1"/>
          </p:cNvSpPr>
          <p:nvPr>
            <p:ph idx="1"/>
          </p:nvPr>
        </p:nvSpPr>
        <p:spPr/>
        <p:txBody>
          <a:bodyPr>
            <a:normAutofit fontScale="77500" lnSpcReduction="20000"/>
          </a:bodyPr>
          <a:lstStyle/>
          <a:p>
            <a:pPr marL="0" indent="0">
              <a:buNone/>
            </a:pPr>
            <a:r>
              <a:rPr lang="uk-UA" sz="3600" b="1" dirty="0" smtClean="0"/>
              <a:t>Проведення </a:t>
            </a:r>
            <a:r>
              <a:rPr lang="uk-UA" sz="3600" b="1" dirty="0"/>
              <a:t>громадського аудиту </a:t>
            </a:r>
            <a:r>
              <a:rPr lang="uk-UA" sz="3600" b="1" dirty="0" smtClean="0"/>
              <a:t>для </a:t>
            </a:r>
            <a:r>
              <a:rPr lang="uk-UA" sz="3600" b="1" dirty="0" smtClean="0">
                <a:solidFill>
                  <a:srgbClr val="FF0000"/>
                </a:solidFill>
              </a:rPr>
              <a:t>перевірки ефективності </a:t>
            </a:r>
            <a:r>
              <a:rPr lang="uk-UA" sz="3600" b="1" dirty="0">
                <a:solidFill>
                  <a:srgbClr val="FF0000"/>
                </a:solidFill>
              </a:rPr>
              <a:t>діяльності Управління комунального майна Вознесенської міської ради </a:t>
            </a:r>
            <a:r>
              <a:rPr lang="uk-UA" sz="3600" b="1" dirty="0"/>
              <a:t>з питань обліку, відчуження та оренди об'єктів комунальної власності Територіальної громади міста Вознесенська, за рахунок яких відбувається наповнення дохідної частини міського бюджету, а також бюджету розвитку громади</a:t>
            </a:r>
            <a:r>
              <a:rPr lang="uk-UA" b="1" dirty="0"/>
              <a:t>.</a:t>
            </a:r>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5</a:t>
            </a:fld>
            <a:endParaRPr lang="ru-RU"/>
          </a:p>
        </p:txBody>
      </p:sp>
    </p:spTree>
    <p:extLst>
      <p:ext uri="{BB962C8B-B14F-4D97-AF65-F5344CB8AC3E}">
        <p14:creationId xmlns:p14="http://schemas.microsoft.com/office/powerpoint/2010/main" val="22273325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Критерії</a:t>
            </a:r>
            <a:r>
              <a:rPr lang="ru-RU" dirty="0" smtClean="0"/>
              <a:t> </a:t>
            </a:r>
            <a:r>
              <a:rPr lang="ru-RU" dirty="0" err="1" smtClean="0"/>
              <a:t>оцінки</a:t>
            </a:r>
            <a:r>
              <a:rPr lang="ru-RU" dirty="0" smtClean="0"/>
              <a:t> </a:t>
            </a:r>
            <a:r>
              <a:rPr lang="ru-RU" dirty="0" err="1" smtClean="0"/>
              <a:t>гр</a:t>
            </a:r>
            <a:r>
              <a:rPr lang="uk-UA" dirty="0" err="1" smtClean="0"/>
              <a:t>омадського</a:t>
            </a:r>
            <a:r>
              <a:rPr lang="uk-UA" dirty="0" smtClean="0"/>
              <a:t> </a:t>
            </a:r>
            <a:r>
              <a:rPr lang="ru-RU" dirty="0" smtClean="0"/>
              <a:t>аудиту:</a:t>
            </a:r>
            <a:endParaRPr lang="ru-RU" dirty="0"/>
          </a:p>
        </p:txBody>
      </p:sp>
      <p:sp>
        <p:nvSpPr>
          <p:cNvPr id="3" name="Объект 2"/>
          <p:cNvSpPr>
            <a:spLocks noGrp="1"/>
          </p:cNvSpPr>
          <p:nvPr>
            <p:ph idx="1"/>
          </p:nvPr>
        </p:nvSpPr>
        <p:spPr/>
        <p:txBody>
          <a:bodyPr>
            <a:normAutofit/>
          </a:bodyPr>
          <a:lstStyle/>
          <a:p>
            <a:r>
              <a:rPr lang="ru-RU" b="1" dirty="0" err="1"/>
              <a:t>продуктивність</a:t>
            </a:r>
            <a:r>
              <a:rPr lang="ru-RU" b="1" dirty="0"/>
              <a:t>: </a:t>
            </a:r>
            <a:endParaRPr lang="ru-RU" dirty="0"/>
          </a:p>
          <a:p>
            <a:pPr marL="0" lvl="0" indent="0">
              <a:buNone/>
            </a:pPr>
            <a:r>
              <a:rPr lang="ru-RU" dirty="0" smtClean="0"/>
              <a:t>- </a:t>
            </a:r>
            <a:r>
              <a:rPr lang="ru-RU" dirty="0" err="1" smtClean="0"/>
              <a:t>оцінка</a:t>
            </a:r>
            <a:r>
              <a:rPr lang="ru-RU" dirty="0" smtClean="0"/>
              <a:t> </a:t>
            </a:r>
            <a:r>
              <a:rPr lang="ru-RU" dirty="0" err="1"/>
              <a:t>співвідношення</a:t>
            </a:r>
            <a:r>
              <a:rPr lang="ru-RU" dirty="0"/>
              <a:t> </a:t>
            </a:r>
            <a:r>
              <a:rPr lang="ru-RU" dirty="0" err="1"/>
              <a:t>між</a:t>
            </a:r>
            <a:r>
              <a:rPr lang="ru-RU" dirty="0"/>
              <a:t> результатами </a:t>
            </a:r>
            <a:r>
              <a:rPr lang="ru-RU" dirty="0" err="1"/>
              <a:t>діяльності</a:t>
            </a:r>
            <a:r>
              <a:rPr lang="ru-RU" dirty="0"/>
              <a:t> </a:t>
            </a:r>
            <a:r>
              <a:rPr lang="ru-RU" dirty="0" err="1"/>
              <a:t>Вознесенської</a:t>
            </a:r>
            <a:r>
              <a:rPr lang="ru-RU" dirty="0"/>
              <a:t> </a:t>
            </a:r>
            <a:r>
              <a:rPr lang="ru-RU" dirty="0" err="1"/>
              <a:t>міської</a:t>
            </a:r>
            <a:r>
              <a:rPr lang="ru-RU" dirty="0"/>
              <a:t> ради  в </a:t>
            </a:r>
            <a:r>
              <a:rPr lang="ru-RU" dirty="0" err="1"/>
              <a:t>частині</a:t>
            </a:r>
            <a:r>
              <a:rPr lang="ru-RU" dirty="0"/>
              <a:t> </a:t>
            </a:r>
            <a:r>
              <a:rPr lang="ru-RU" dirty="0" err="1"/>
              <a:t>використання</a:t>
            </a:r>
            <a:r>
              <a:rPr lang="ru-RU" dirty="0"/>
              <a:t> та </a:t>
            </a:r>
            <a:r>
              <a:rPr lang="ru-RU" dirty="0" err="1"/>
              <a:t>збереження</a:t>
            </a:r>
            <a:r>
              <a:rPr lang="ru-RU" dirty="0"/>
              <a:t> </a:t>
            </a:r>
            <a:r>
              <a:rPr lang="uk-UA" dirty="0"/>
              <a:t> об’єктів комунальної власності Територіальної громади міста Вознесенська </a:t>
            </a:r>
            <a:r>
              <a:rPr lang="ru-RU" dirty="0"/>
              <a:t> та </a:t>
            </a:r>
            <a:r>
              <a:rPr lang="ru-RU" dirty="0" err="1"/>
              <a:t>використаними</a:t>
            </a:r>
            <a:r>
              <a:rPr lang="uk-UA" dirty="0"/>
              <a:t> коштами міського бюджету </a:t>
            </a:r>
            <a:r>
              <a:rPr lang="ru-RU" dirty="0"/>
              <a:t> ; </a:t>
            </a:r>
          </a:p>
          <a:p>
            <a:r>
              <a:rPr lang="ru-RU" dirty="0"/>
              <a:t> </a:t>
            </a:r>
            <a:r>
              <a:rPr lang="ru-RU" b="1" dirty="0" err="1"/>
              <a:t>результативність</a:t>
            </a:r>
            <a:r>
              <a:rPr lang="ru-RU" b="1" dirty="0"/>
              <a:t>: </a:t>
            </a:r>
            <a:endParaRPr lang="ru-RU" dirty="0"/>
          </a:p>
          <a:p>
            <a:pPr marL="0" lvl="0" indent="0">
              <a:buNone/>
            </a:pPr>
            <a:r>
              <a:rPr lang="uk-UA" dirty="0" smtClean="0"/>
              <a:t>-  відповідність </a:t>
            </a:r>
            <a:r>
              <a:rPr lang="uk-UA" dirty="0"/>
              <a:t>фактичних результатів діяльності Управління комунальної власності та інших розпорядників коштів Вознесенської міської ради  запланованим показникам; повнота і своєчасність  виконання  повноважень з управління об'єктами  комунальної  власності ; </a:t>
            </a:r>
            <a:endParaRPr lang="ru-RU"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6</a:t>
            </a:fld>
            <a:endParaRPr lang="ru-RU"/>
          </a:p>
        </p:txBody>
      </p:sp>
    </p:spTree>
    <p:extLst>
      <p:ext uri="{BB962C8B-B14F-4D97-AF65-F5344CB8AC3E}">
        <p14:creationId xmlns:p14="http://schemas.microsoft.com/office/powerpoint/2010/main" val="34187138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Критерії оцінки (продовження)</a:t>
            </a:r>
            <a:endParaRPr lang="ru-RU" dirty="0"/>
          </a:p>
        </p:txBody>
      </p:sp>
      <p:sp>
        <p:nvSpPr>
          <p:cNvPr id="3" name="Объект 2"/>
          <p:cNvSpPr>
            <a:spLocks noGrp="1"/>
          </p:cNvSpPr>
          <p:nvPr>
            <p:ph idx="1"/>
          </p:nvPr>
        </p:nvSpPr>
        <p:spPr/>
        <p:txBody>
          <a:bodyPr>
            <a:normAutofit/>
          </a:bodyPr>
          <a:lstStyle/>
          <a:p>
            <a:r>
              <a:rPr lang="uk-UA" b="1" dirty="0"/>
              <a:t>ефективність</a:t>
            </a:r>
            <a:r>
              <a:rPr lang="ru-RU" b="1" dirty="0"/>
              <a:t>:</a:t>
            </a:r>
            <a:endParaRPr lang="ru-RU" dirty="0"/>
          </a:p>
          <a:p>
            <a:pPr marL="0" lvl="0" indent="0">
              <a:buNone/>
            </a:pPr>
            <a:r>
              <a:rPr lang="ru-RU" dirty="0" smtClean="0"/>
              <a:t>- </a:t>
            </a:r>
            <a:r>
              <a:rPr lang="ru-RU" dirty="0" err="1" smtClean="0"/>
              <a:t>встановлення</a:t>
            </a:r>
            <a:r>
              <a:rPr lang="ru-RU" dirty="0" smtClean="0"/>
              <a:t> </a:t>
            </a:r>
            <a:r>
              <a:rPr lang="ru-RU" dirty="0"/>
              <a:t>стану </a:t>
            </a:r>
            <a:r>
              <a:rPr lang="ru-RU" dirty="0" err="1"/>
              <a:t>досягнення</a:t>
            </a:r>
            <a:r>
              <a:rPr lang="ru-RU" dirty="0"/>
              <a:t> </a:t>
            </a:r>
            <a:r>
              <a:rPr lang="ru-RU" dirty="0" err="1"/>
              <a:t>об’єктами</a:t>
            </a:r>
            <a:r>
              <a:rPr lang="ru-RU" dirty="0"/>
              <a:t> аудиту </a:t>
            </a:r>
            <a:r>
              <a:rPr lang="ru-RU" dirty="0" err="1"/>
              <a:t>запланованих</a:t>
            </a:r>
            <a:r>
              <a:rPr lang="ru-RU" dirty="0"/>
              <a:t> </a:t>
            </a:r>
            <a:r>
              <a:rPr lang="ru-RU" dirty="0" err="1"/>
              <a:t>результатів</a:t>
            </a:r>
            <a:r>
              <a:rPr lang="ru-RU" dirty="0"/>
              <a:t> за </a:t>
            </a:r>
            <a:r>
              <a:rPr lang="ru-RU" dirty="0" err="1"/>
              <a:t>рахунок</a:t>
            </a:r>
            <a:r>
              <a:rPr lang="ru-RU" dirty="0"/>
              <a:t> </a:t>
            </a:r>
            <a:r>
              <a:rPr lang="ru-RU" dirty="0" err="1"/>
              <a:t>використання</a:t>
            </a:r>
            <a:r>
              <a:rPr lang="ru-RU" dirty="0"/>
              <a:t> </a:t>
            </a:r>
            <a:r>
              <a:rPr lang="ru-RU" dirty="0" err="1"/>
              <a:t>мінімального</a:t>
            </a:r>
            <a:r>
              <a:rPr lang="ru-RU" dirty="0"/>
              <a:t> </a:t>
            </a:r>
            <a:r>
              <a:rPr lang="ru-RU" dirty="0" err="1"/>
              <a:t>обсягу</a:t>
            </a:r>
            <a:r>
              <a:rPr lang="ru-RU" dirty="0"/>
              <a:t> </a:t>
            </a:r>
            <a:r>
              <a:rPr lang="ru-RU" dirty="0" err="1"/>
              <a:t>бюджетних</a:t>
            </a:r>
            <a:r>
              <a:rPr lang="ru-RU" dirty="0"/>
              <a:t> </a:t>
            </a:r>
            <a:r>
              <a:rPr lang="ru-RU" dirty="0" err="1"/>
              <a:t>коштів</a:t>
            </a:r>
            <a:r>
              <a:rPr lang="uk-UA" dirty="0"/>
              <a:t>  та наповнення міського бюджету</a:t>
            </a:r>
            <a:r>
              <a:rPr lang="ru-RU" dirty="0"/>
              <a:t>; </a:t>
            </a:r>
          </a:p>
          <a:p>
            <a:r>
              <a:rPr lang="ru-RU" b="1" dirty="0"/>
              <a:t> </a:t>
            </a:r>
            <a:r>
              <a:rPr lang="ru-RU" b="1" dirty="0" err="1"/>
              <a:t>законність</a:t>
            </a:r>
            <a:r>
              <a:rPr lang="ru-RU" b="1" dirty="0"/>
              <a:t>, </a:t>
            </a:r>
            <a:r>
              <a:rPr lang="ru-RU" b="1" dirty="0" err="1"/>
              <a:t>своєчасність</a:t>
            </a:r>
            <a:r>
              <a:rPr lang="ru-RU" b="1" dirty="0"/>
              <a:t> і </a:t>
            </a:r>
            <a:r>
              <a:rPr lang="ru-RU" b="1" dirty="0" err="1"/>
              <a:t>повнота</a:t>
            </a:r>
            <a:r>
              <a:rPr lang="ru-RU" b="1" dirty="0"/>
              <a:t> </a:t>
            </a:r>
            <a:r>
              <a:rPr lang="ru-RU" b="1" dirty="0" err="1"/>
              <a:t>прийняття</a:t>
            </a:r>
            <a:r>
              <a:rPr lang="ru-RU" b="1" dirty="0"/>
              <a:t> </a:t>
            </a:r>
            <a:r>
              <a:rPr lang="ru-RU" b="1" dirty="0" err="1"/>
              <a:t>управлінських</a:t>
            </a:r>
            <a:r>
              <a:rPr lang="ru-RU" b="1" dirty="0"/>
              <a:t> </a:t>
            </a:r>
            <a:r>
              <a:rPr lang="ru-RU" b="1" dirty="0" err="1"/>
              <a:t>рішень</a:t>
            </a:r>
            <a:r>
              <a:rPr lang="ru-RU" b="1" dirty="0"/>
              <a:t>: </a:t>
            </a:r>
            <a:endParaRPr lang="ru-RU" dirty="0"/>
          </a:p>
          <a:p>
            <a:pPr marL="0" lvl="0" indent="0">
              <a:buNone/>
            </a:pPr>
            <a:r>
              <a:rPr lang="ru-RU" dirty="0" smtClean="0"/>
              <a:t>- </a:t>
            </a:r>
            <a:r>
              <a:rPr lang="ru-RU" dirty="0" err="1" smtClean="0"/>
              <a:t>відповідність</a:t>
            </a:r>
            <a:r>
              <a:rPr lang="ru-RU" dirty="0" smtClean="0"/>
              <a:t> </a:t>
            </a:r>
            <a:r>
              <a:rPr lang="ru-RU" dirty="0" err="1"/>
              <a:t>управлінських</a:t>
            </a:r>
            <a:r>
              <a:rPr lang="ru-RU" dirty="0"/>
              <a:t> </a:t>
            </a:r>
            <a:r>
              <a:rPr lang="ru-RU" dirty="0" err="1"/>
              <a:t>рішень</a:t>
            </a:r>
            <a:r>
              <a:rPr lang="ru-RU" dirty="0"/>
              <a:t>, </a:t>
            </a:r>
            <a:r>
              <a:rPr lang="ru-RU" dirty="0" err="1"/>
              <a:t>розпорядчих</a:t>
            </a:r>
            <a:r>
              <a:rPr lang="ru-RU" dirty="0"/>
              <a:t> </a:t>
            </a:r>
            <a:r>
              <a:rPr lang="ru-RU" dirty="0" err="1"/>
              <a:t>актів</a:t>
            </a:r>
            <a:r>
              <a:rPr lang="ru-RU" dirty="0"/>
              <a:t>  нормам чинного </a:t>
            </a:r>
            <a:r>
              <a:rPr lang="ru-RU" dirty="0" err="1"/>
              <a:t>законодавства</a:t>
            </a:r>
            <a:r>
              <a:rPr lang="ru-RU" dirty="0"/>
              <a:t>; </a:t>
            </a:r>
            <a:r>
              <a:rPr lang="ru-RU" dirty="0" err="1"/>
              <a:t>дотримання</a:t>
            </a:r>
            <a:r>
              <a:rPr lang="ru-RU" dirty="0"/>
              <a:t> </a:t>
            </a:r>
            <a:r>
              <a:rPr lang="ru-RU" dirty="0" err="1"/>
              <a:t>встановлених</a:t>
            </a:r>
            <a:r>
              <a:rPr lang="ru-RU" dirty="0"/>
              <a:t> </a:t>
            </a:r>
            <a:r>
              <a:rPr lang="ru-RU" dirty="0" err="1"/>
              <a:t>термінів</a:t>
            </a:r>
            <a:r>
              <a:rPr lang="ru-RU" dirty="0"/>
              <a:t> та </a:t>
            </a:r>
            <a:r>
              <a:rPr lang="ru-RU" dirty="0" err="1"/>
              <a:t>повнота</a:t>
            </a:r>
            <a:r>
              <a:rPr lang="ru-RU" dirty="0"/>
              <a:t> </a:t>
            </a:r>
            <a:r>
              <a:rPr lang="ru-RU" dirty="0" err="1"/>
              <a:t>прийняття</a:t>
            </a:r>
            <a:r>
              <a:rPr lang="ru-RU" dirty="0"/>
              <a:t> </a:t>
            </a:r>
            <a:r>
              <a:rPr lang="ru-RU" dirty="0" err="1"/>
              <a:t>управлінських</a:t>
            </a:r>
            <a:r>
              <a:rPr lang="ru-RU" dirty="0"/>
              <a:t> </a:t>
            </a:r>
            <a:r>
              <a:rPr lang="ru-RU" dirty="0" err="1"/>
              <a:t>рішень</a:t>
            </a:r>
            <a:r>
              <a:rPr lang="ru-RU" dirty="0"/>
              <a:t>. </a:t>
            </a:r>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7</a:t>
            </a:fld>
            <a:endParaRPr lang="ru-RU"/>
          </a:p>
        </p:txBody>
      </p:sp>
    </p:spTree>
    <p:extLst>
      <p:ext uri="{BB962C8B-B14F-4D97-AF65-F5344CB8AC3E}">
        <p14:creationId xmlns:p14="http://schemas.microsoft.com/office/powerpoint/2010/main" val="1004152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b="1" dirty="0" smtClean="0"/>
              <a:t>Висновки громадського аудиту:</a:t>
            </a:r>
            <a:r>
              <a:rPr lang="ru-RU" dirty="0"/>
              <a:t/>
            </a:r>
            <a:br>
              <a:rPr lang="ru-RU" dirty="0"/>
            </a:br>
            <a:endParaRPr lang="ru-RU" dirty="0"/>
          </a:p>
        </p:txBody>
      </p:sp>
      <p:sp>
        <p:nvSpPr>
          <p:cNvPr id="3" name="Объект 2"/>
          <p:cNvSpPr>
            <a:spLocks noGrp="1"/>
          </p:cNvSpPr>
          <p:nvPr>
            <p:ph idx="1"/>
          </p:nvPr>
        </p:nvSpPr>
        <p:spPr>
          <a:xfrm>
            <a:off x="1760072" y="2872441"/>
            <a:ext cx="8761413" cy="3416300"/>
          </a:xfrm>
        </p:spPr>
        <p:txBody>
          <a:bodyPr/>
          <a:lstStyle/>
          <a:p>
            <a:r>
              <a:rPr lang="uk-UA" dirty="0"/>
              <a:t>1.У Вознесенській міській раді не створений Єдиний р</a:t>
            </a:r>
            <a:r>
              <a:rPr lang="ru-RU" b="1" dirty="0" err="1"/>
              <a:t>еєстр</a:t>
            </a:r>
            <a:r>
              <a:rPr lang="ru-RU" b="1" dirty="0"/>
              <a:t> </a:t>
            </a:r>
            <a:r>
              <a:rPr lang="ru-RU" b="1" dirty="0" err="1"/>
              <a:t>обліку</a:t>
            </a:r>
            <a:r>
              <a:rPr lang="ru-RU" b="1" dirty="0"/>
              <a:t> </a:t>
            </a:r>
            <a:r>
              <a:rPr lang="ru-RU" b="1" dirty="0" err="1"/>
              <a:t>об’єктів</a:t>
            </a:r>
            <a:r>
              <a:rPr lang="ru-RU" b="1" dirty="0"/>
              <a:t> </a:t>
            </a:r>
            <a:r>
              <a:rPr lang="ru-RU" b="1" dirty="0" err="1"/>
              <a:t>комунальної</a:t>
            </a:r>
            <a:r>
              <a:rPr lang="ru-RU" b="1" dirty="0"/>
              <a:t> </a:t>
            </a:r>
            <a:r>
              <a:rPr lang="ru-RU" b="1" dirty="0" err="1"/>
              <a:t>власності</a:t>
            </a:r>
            <a:r>
              <a:rPr lang="ru-RU" b="1" dirty="0"/>
              <a:t> </a:t>
            </a:r>
            <a:r>
              <a:rPr lang="ru-RU" b="1" dirty="0" err="1"/>
              <a:t>міста</a:t>
            </a:r>
            <a:r>
              <a:rPr lang="ru-RU" b="1" dirty="0"/>
              <a:t> </a:t>
            </a:r>
            <a:r>
              <a:rPr lang="ru-RU" dirty="0"/>
              <a:t>:</a:t>
            </a:r>
          </a:p>
          <a:p>
            <a:pPr marL="0" lvl="0" indent="0">
              <a:buNone/>
            </a:pPr>
            <a:r>
              <a:rPr lang="ru-RU" dirty="0"/>
              <a:t> </a:t>
            </a:r>
            <a:r>
              <a:rPr lang="ru-RU" dirty="0" smtClean="0"/>
              <a:t>    -  </a:t>
            </a:r>
            <a:r>
              <a:rPr lang="ru-RU" dirty="0" err="1" smtClean="0"/>
              <a:t>облік</a:t>
            </a:r>
            <a:r>
              <a:rPr lang="ru-RU" dirty="0" smtClean="0"/>
              <a:t> </a:t>
            </a:r>
            <a:r>
              <a:rPr lang="ru-RU" dirty="0" err="1"/>
              <a:t>нерухомого</a:t>
            </a:r>
            <a:r>
              <a:rPr lang="ru-RU" dirty="0"/>
              <a:t> майна , </a:t>
            </a:r>
            <a:r>
              <a:rPr lang="ru-RU" dirty="0" err="1"/>
              <a:t>землі</a:t>
            </a:r>
            <a:r>
              <a:rPr lang="uk-UA" dirty="0"/>
              <a:t> та житлового фонду громади</a:t>
            </a:r>
            <a:r>
              <a:rPr lang="ru-RU" dirty="0"/>
              <a:t> </a:t>
            </a:r>
            <a:r>
              <a:rPr lang="ru-RU" dirty="0" err="1" smtClean="0"/>
              <a:t>здійснює</a:t>
            </a:r>
            <a:r>
              <a:rPr lang="ru-RU" dirty="0" smtClean="0"/>
              <a:t> </a:t>
            </a:r>
            <a:r>
              <a:rPr lang="ru-RU" dirty="0" err="1"/>
              <a:t>Управління</a:t>
            </a:r>
            <a:r>
              <a:rPr lang="ru-RU" dirty="0"/>
              <a:t> </a:t>
            </a:r>
            <a:r>
              <a:rPr lang="ru-RU" dirty="0" err="1"/>
              <a:t>комунальної</a:t>
            </a:r>
            <a:r>
              <a:rPr lang="ru-RU" dirty="0"/>
              <a:t> </a:t>
            </a:r>
            <a:r>
              <a:rPr lang="ru-RU" dirty="0" err="1"/>
              <a:t>власності</a:t>
            </a:r>
            <a:r>
              <a:rPr lang="ru-RU" dirty="0"/>
              <a:t>.</a:t>
            </a:r>
          </a:p>
          <a:p>
            <a:pPr lvl="0">
              <a:buFontTx/>
              <a:buChar char="-"/>
            </a:pPr>
            <a:r>
              <a:rPr lang="ru-RU" dirty="0" smtClean="0"/>
              <a:t>- дороги</a:t>
            </a:r>
            <a:r>
              <a:rPr lang="ru-RU" dirty="0"/>
              <a:t>, парки, </a:t>
            </a:r>
            <a:r>
              <a:rPr lang="ru-RU" dirty="0" err="1"/>
              <a:t>цвинтарі</a:t>
            </a:r>
            <a:r>
              <a:rPr lang="ru-RU" dirty="0"/>
              <a:t>, </a:t>
            </a:r>
            <a:r>
              <a:rPr lang="ru-RU" dirty="0" err="1"/>
              <a:t>фонтани</a:t>
            </a:r>
            <a:r>
              <a:rPr lang="ru-RU" dirty="0"/>
              <a:t>, </a:t>
            </a:r>
            <a:r>
              <a:rPr lang="ru-RU" dirty="0" err="1"/>
              <a:t>свердловини</a:t>
            </a:r>
            <a:r>
              <a:rPr lang="ru-RU" dirty="0"/>
              <a:t> т.</a:t>
            </a:r>
            <a:r>
              <a:rPr lang="uk-UA" dirty="0"/>
              <a:t>і. </a:t>
            </a:r>
            <a:r>
              <a:rPr lang="ru-RU" dirty="0" err="1"/>
              <a:t>перебувають</a:t>
            </a:r>
            <a:r>
              <a:rPr lang="ru-RU" dirty="0"/>
              <a:t> на </a:t>
            </a:r>
            <a:r>
              <a:rPr lang="ru-RU" dirty="0" err="1"/>
              <a:t>балансі</a:t>
            </a:r>
            <a:r>
              <a:rPr lang="ru-RU" dirty="0"/>
              <a:t> </a:t>
            </a:r>
            <a:r>
              <a:rPr lang="ru-RU" b="1" dirty="0"/>
              <a:t>у </a:t>
            </a:r>
            <a:r>
              <a:rPr lang="ru-RU" b="1" dirty="0" err="1"/>
              <a:t>різних</a:t>
            </a:r>
            <a:r>
              <a:rPr lang="ru-RU" b="1" dirty="0"/>
              <a:t> </a:t>
            </a:r>
            <a:r>
              <a:rPr lang="ru-RU" b="1" dirty="0" err="1"/>
              <a:t>комунальних</a:t>
            </a:r>
            <a:r>
              <a:rPr lang="ru-RU" b="1" dirty="0"/>
              <a:t> </a:t>
            </a:r>
            <a:r>
              <a:rPr lang="ru-RU" b="1" dirty="0" err="1"/>
              <a:t>підприємств</a:t>
            </a:r>
            <a:r>
              <a:rPr lang="ru-RU" b="1" dirty="0" smtClean="0"/>
              <a:t>.( див. СХЕМУ)</a:t>
            </a:r>
          </a:p>
          <a:p>
            <a:pPr lvl="0">
              <a:buFontTx/>
              <a:buChar char="-"/>
            </a:pPr>
            <a:endParaRPr lang="ru-RU" dirty="0"/>
          </a:p>
          <a:p>
            <a:r>
              <a:rPr lang="uk-UA" b="1" dirty="0"/>
              <a:t>Відсутні технічні паспорти на 90% об’єктів</a:t>
            </a:r>
            <a:r>
              <a:rPr lang="uk-UA" dirty="0"/>
              <a:t> комунальної власності міста: дороги, зливостоки, парки, сквери, фонтан та ін.</a:t>
            </a:r>
            <a:endParaRPr lang="ru-RU" dirty="0"/>
          </a:p>
          <a:p>
            <a:endParaRPr lang="ru-RU" dirty="0"/>
          </a:p>
        </p:txBody>
      </p:sp>
      <p:sp>
        <p:nvSpPr>
          <p:cNvPr id="4" name="Номер слайда 3"/>
          <p:cNvSpPr>
            <a:spLocks noGrp="1"/>
          </p:cNvSpPr>
          <p:nvPr>
            <p:ph type="sldNum" sz="quarter" idx="12"/>
          </p:nvPr>
        </p:nvSpPr>
        <p:spPr/>
        <p:txBody>
          <a:bodyPr/>
          <a:lstStyle/>
          <a:p>
            <a:fld id="{F8194ABB-2894-42A2-9756-87B176407D09}" type="slidenum">
              <a:rPr lang="ru-RU" smtClean="0"/>
              <a:t>8</a:t>
            </a:fld>
            <a:endParaRPr lang="ru-RU"/>
          </a:p>
        </p:txBody>
      </p:sp>
    </p:spTree>
    <p:extLst>
      <p:ext uri="{BB962C8B-B14F-4D97-AF65-F5344CB8AC3E}">
        <p14:creationId xmlns:p14="http://schemas.microsoft.com/office/powerpoint/2010/main" val="14040563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202095" y="859356"/>
            <a:ext cx="9787810" cy="5139288"/>
          </a:xfrm>
          <a:prstGeom prst="rect">
            <a:avLst/>
          </a:prstGeom>
        </p:spPr>
      </p:pic>
      <p:sp>
        <p:nvSpPr>
          <p:cNvPr id="3" name="Номер слайда 2"/>
          <p:cNvSpPr>
            <a:spLocks noGrp="1"/>
          </p:cNvSpPr>
          <p:nvPr>
            <p:ph type="sldNum" sz="quarter" idx="12"/>
          </p:nvPr>
        </p:nvSpPr>
        <p:spPr/>
        <p:txBody>
          <a:bodyPr/>
          <a:lstStyle/>
          <a:p>
            <a:fld id="{F8194ABB-2894-42A2-9756-87B176407D09}" type="slidenum">
              <a:rPr lang="ru-RU" smtClean="0"/>
              <a:t>9</a:t>
            </a:fld>
            <a:endParaRPr lang="ru-RU"/>
          </a:p>
        </p:txBody>
      </p:sp>
    </p:spTree>
    <p:extLst>
      <p:ext uri="{BB962C8B-B14F-4D97-AF65-F5344CB8AC3E}">
        <p14:creationId xmlns:p14="http://schemas.microsoft.com/office/powerpoint/2010/main" val="9342556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конференц-зал)">
  <a:themeElements>
    <a:clrScheme name="Ион (конференц-зал)">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Ион (конференц-зал)">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конференц-зал)">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F1C4790-FE3C-4020-8CA7-00621DA7BBBC}"/>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1054</TotalTime>
  <Words>1966</Words>
  <Application>Microsoft Office PowerPoint</Application>
  <PresentationFormat>Широкоэкранный</PresentationFormat>
  <Paragraphs>175</Paragraphs>
  <Slides>28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28</vt:i4>
      </vt:variant>
    </vt:vector>
  </HeadingPairs>
  <TitlesOfParts>
    <vt:vector size="33" baseType="lpstr">
      <vt:lpstr>Arial</vt:lpstr>
      <vt:lpstr>Calibri</vt:lpstr>
      <vt:lpstr>Century Gothic</vt:lpstr>
      <vt:lpstr>Wingdings 3</vt:lpstr>
      <vt:lpstr>Ион (конференц-зал)</vt:lpstr>
      <vt:lpstr>«Громадський аудит ефективності використання комунальної власності територіальної громади міста Вознесенська в інтересах її жителів»    20.03.2020р.,м.Миколаїв</vt:lpstr>
      <vt:lpstr>Аудит проводиться в рамках проекту #Громадська префектура»</vt:lpstr>
      <vt:lpstr>ціль  проекту:</vt:lpstr>
      <vt:lpstr>Оперативні цілі проекту:</vt:lpstr>
      <vt:lpstr>Головна мета  - оцінка повноти і іобліку, ефективності використання і розпорядження об’єктами комунальної власності  Територіальної громади міст</vt:lpstr>
      <vt:lpstr>Критерії оцінки громадського аудиту:</vt:lpstr>
      <vt:lpstr>Критерії оцінки (продовження)</vt:lpstr>
      <vt:lpstr>Висновки громадського аудиту: </vt:lpstr>
      <vt:lpstr>Презентация PowerPoint</vt:lpstr>
      <vt:lpstr>Висновки: 2</vt:lpstr>
      <vt:lpstr>Висновки 3: відсутні нормативно-правові акти:</vt:lpstr>
      <vt:lpstr>Висновки 4: Поповнення міського бюджет за рахунок комунальної власності є незначним</vt:lpstr>
      <vt:lpstr>Аналіз наповнення бюджету міста Вознесенська та бюджету розвитку за 2017-2019 роки за рахунок продажу та оренди землі та комунального майна : </vt:lpstr>
      <vt:lpstr>В такому стані продається комунальне майно…</vt:lpstr>
      <vt:lpstr>Це бувше приміщення Служби в справах дітей Вознесенської міської ради, в якому знята вагонка, вирізані батареї, вибиті вікна …  Чи будуть бажаючі купляти комунальне майно в такому стані?</vt:lpstr>
      <vt:lpstr>Висновок  6: Бюджетні програми із землеустрою не виконуються</vt:lpstr>
      <vt:lpstr>Висновок 5: Прийняття рішень міської ради зменшують надходження до міського бюджету</vt:lpstr>
      <vt:lpstr>Приклади</vt:lpstr>
      <vt:lpstr>Висновок 6: 56 % приміщень здані в оренду за 1 грн.в рік</vt:lpstr>
      <vt:lpstr>Приміщення Вознесенського міськрайонного суду</vt:lpstr>
      <vt:lpstr>Висновок 7: Комунальні підприємства міста - збиткові</vt:lpstr>
      <vt:lpstr>Щоб не бути збитковими КП піднімають тарифи, що приводить до масових протестів вознесенців</vt:lpstr>
      <vt:lpstr>Висновок 8: Закриття дитячих установ приводить до збільшення витрат на утримання порожніх приміщень</vt:lpstr>
      <vt:lpstr>Висновок 9: Управління житловим фондом</vt:lpstr>
      <vt:lpstr> Рекомендації органам міської влади</vt:lpstr>
      <vt:lpstr>Розробити нормативно-правові акти</vt:lpstr>
      <vt:lpstr>Кінцева мета проекту:</vt:lpstr>
      <vt:lpstr>Дякую за увагу!</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«Ефективне використання комунальної власності територіальної громади міста Вознесенська в інтересах її жителів»</dc:title>
  <dc:creator>Татьяна</dc:creator>
  <cp:lastModifiedBy>Татьяна</cp:lastModifiedBy>
  <cp:revision>71</cp:revision>
  <dcterms:created xsi:type="dcterms:W3CDTF">2019-11-16T11:41:22Z</dcterms:created>
  <dcterms:modified xsi:type="dcterms:W3CDTF">2020-03-25T07:02:12Z</dcterms:modified>
</cp:coreProperties>
</file>