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83" r:id="rId2"/>
    <p:sldId id="267" r:id="rId3"/>
    <p:sldId id="268" r:id="rId4"/>
    <p:sldId id="274" r:id="rId5"/>
    <p:sldId id="257" r:id="rId6"/>
    <p:sldId id="258" r:id="rId7"/>
    <p:sldId id="261" r:id="rId8"/>
    <p:sldId id="262" r:id="rId9"/>
    <p:sldId id="272" r:id="rId10"/>
    <p:sldId id="269" r:id="rId11"/>
    <p:sldId id="271" r:id="rId12"/>
    <p:sldId id="270" r:id="rId13"/>
    <p:sldId id="273" r:id="rId14"/>
    <p:sldId id="266" r:id="rId15"/>
    <p:sldId id="280" r:id="rId16"/>
    <p:sldId id="281" r:id="rId17"/>
    <p:sldId id="284" r:id="rId18"/>
    <p:sldId id="285" r:id="rId19"/>
    <p:sldId id="286" r:id="rId20"/>
    <p:sldId id="287" r:id="rId21"/>
    <p:sldId id="288" r:id="rId2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974E1532-50C3-4EE1-A54F-E6999ACD2311}" type="datetimeFigureOut">
              <a:rPr lang="ru-RU" smtClean="0"/>
              <a:pPr/>
              <a:t>ср 18.03.20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4621C389-9B8F-481E-BA91-5918546A9AA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74E1532-50C3-4EE1-A54F-E6999ACD2311}" type="datetimeFigureOut">
              <a:rPr lang="ru-RU" smtClean="0"/>
              <a:pPr/>
              <a:t>ср 18.03.20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621C389-9B8F-481E-BA91-5918546A9AA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74E1532-50C3-4EE1-A54F-E6999ACD2311}" type="datetimeFigureOut">
              <a:rPr lang="ru-RU" smtClean="0"/>
              <a:pPr/>
              <a:t>ср 18.03.20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621C389-9B8F-481E-BA91-5918546A9AA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74E1532-50C3-4EE1-A54F-E6999ACD2311}" type="datetimeFigureOut">
              <a:rPr lang="ru-RU" smtClean="0"/>
              <a:pPr/>
              <a:t>ср 18.03.20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621C389-9B8F-481E-BA91-5918546A9AA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74E1532-50C3-4EE1-A54F-E6999ACD2311}" type="datetimeFigureOut">
              <a:rPr lang="ru-RU" smtClean="0"/>
              <a:pPr/>
              <a:t>ср 18.03.20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621C389-9B8F-481E-BA91-5918546A9AA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74E1532-50C3-4EE1-A54F-E6999ACD2311}" type="datetimeFigureOut">
              <a:rPr lang="ru-RU" smtClean="0"/>
              <a:pPr/>
              <a:t>ср 18.03.20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621C389-9B8F-481E-BA91-5918546A9AA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74E1532-50C3-4EE1-A54F-E6999ACD2311}" type="datetimeFigureOut">
              <a:rPr lang="ru-RU" smtClean="0"/>
              <a:pPr/>
              <a:t>ср 18.03.20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621C389-9B8F-481E-BA91-5918546A9AA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74E1532-50C3-4EE1-A54F-E6999ACD2311}" type="datetimeFigureOut">
              <a:rPr lang="ru-RU" smtClean="0"/>
              <a:pPr/>
              <a:t>ср 18.03.20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621C389-9B8F-481E-BA91-5918546A9AA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74E1532-50C3-4EE1-A54F-E6999ACD2311}" type="datetimeFigureOut">
              <a:rPr lang="ru-RU" smtClean="0"/>
              <a:pPr/>
              <a:t>ср 18.03.20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621C389-9B8F-481E-BA91-5918546A9AA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974E1532-50C3-4EE1-A54F-E6999ACD2311}" type="datetimeFigureOut">
              <a:rPr lang="ru-RU" smtClean="0"/>
              <a:pPr/>
              <a:t>ср 18.03.20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621C389-9B8F-481E-BA91-5918546A9AA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974E1532-50C3-4EE1-A54F-E6999ACD2311}" type="datetimeFigureOut">
              <a:rPr lang="ru-RU" smtClean="0"/>
              <a:pPr/>
              <a:t>ср 18.03.20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4621C389-9B8F-481E-BA91-5918546A9AA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974E1532-50C3-4EE1-A54F-E6999ACD2311}" type="datetimeFigureOut">
              <a:rPr lang="ru-RU" smtClean="0"/>
              <a:pPr/>
              <a:t>ср 18.03.20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4621C389-9B8F-481E-BA91-5918546A9AA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mkrada.gov.ua/documents/460.html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692696"/>
          </a:xfrm>
          <a:solidFill>
            <a:schemeClr val="accent4">
              <a:lumMod val="60000"/>
              <a:lumOff val="40000"/>
            </a:schemeClr>
          </a:solidFill>
        </p:spPr>
        <p:txBody>
          <a:bodyPr>
            <a:noAutofit/>
          </a:bodyPr>
          <a:lstStyle/>
          <a:p>
            <a:r>
              <a:rPr lang="uk-UA" sz="3000" dirty="0" smtClean="0">
                <a:latin typeface="Arial Narrow" pitchFamily="34" charset="0"/>
              </a:rPr>
              <a:t>Практики громадських префектів</a:t>
            </a:r>
            <a:endParaRPr lang="ru-RU" sz="3000" dirty="0">
              <a:latin typeface="Arial Narrow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1844824"/>
            <a:ext cx="7772400" cy="1199704"/>
          </a:xfrm>
        </p:spPr>
        <p:txBody>
          <a:bodyPr>
            <a:noAutofit/>
          </a:bodyPr>
          <a:lstStyle/>
          <a:p>
            <a:r>
              <a:rPr lang="uk-UA" sz="2800" dirty="0" smtClean="0"/>
              <a:t>Результати громадського аудиту ефективності розпорядників коштів по утриманню доріг та зелених насаджень міста Миколаєва</a:t>
            </a:r>
            <a:endParaRPr lang="ru-RU" sz="2800" dirty="0" smtClean="0"/>
          </a:p>
          <a:p>
            <a:endParaRPr lang="ru-RU" sz="25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097583" y="5085184"/>
            <a:ext cx="8046417" cy="12464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500" b="1" dirty="0" smtClean="0"/>
              <a:t>проект «Громадська префектура для ефективних місцевих бюджетів» за підтримки Посольства США в Україні</a:t>
            </a:r>
            <a:endParaRPr lang="ru-RU" sz="2500" b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2332037"/>
            <a:ext cx="8229600" cy="4525963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uk-UA" dirty="0" smtClean="0">
                <a:latin typeface="Arial Narrow" pitchFamily="34" charset="0"/>
              </a:rPr>
              <a:t>Відсутність повної документальної та достовірної інформації про об'єкти комунального майна – ризик недофінансування, або надмірного бюджетного фінансування </a:t>
            </a:r>
          </a:p>
          <a:p>
            <a:pPr algn="just">
              <a:buNone/>
            </a:pPr>
            <a:r>
              <a:rPr lang="uk-UA" dirty="0" smtClean="0">
                <a:latin typeface="Arial Narrow" pitchFamily="34" charset="0"/>
              </a:rPr>
              <a:t>- відсутні технічні паспорти доріг та вулиць, що відповідають діючому законодавству України</a:t>
            </a:r>
          </a:p>
          <a:p>
            <a:pPr algn="just">
              <a:buNone/>
            </a:pPr>
            <a:r>
              <a:rPr lang="uk-UA" dirty="0" smtClean="0">
                <a:latin typeface="Arial Narrow" pitchFamily="34" charset="0"/>
              </a:rPr>
              <a:t>-    відсутні техпаспорти зелених зон</a:t>
            </a:r>
          </a:p>
          <a:p>
            <a:pPr algn="just">
              <a:buNone/>
            </a:pPr>
            <a:r>
              <a:rPr lang="uk-UA" dirty="0" smtClean="0">
                <a:latin typeface="Arial Narrow" pitchFamily="34" charset="0"/>
              </a:rPr>
              <a:t>-     ПБП містять різні данні по роках 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980728"/>
            <a:ext cx="8686800" cy="1143000"/>
          </a:xfrm>
        </p:spPr>
        <p:txBody>
          <a:bodyPr>
            <a:noAutofit/>
          </a:bodyPr>
          <a:lstStyle/>
          <a:p>
            <a:r>
              <a:rPr lang="uk-UA" sz="3300" dirty="0" smtClean="0">
                <a:latin typeface="Arial Narrow" pitchFamily="34" charset="0"/>
              </a:rPr>
              <a:t>Висновки - </a:t>
            </a:r>
            <a:r>
              <a:rPr lang="uk-UA" sz="3300" dirty="0" smtClean="0">
                <a:solidFill>
                  <a:srgbClr val="FF0000"/>
                </a:solidFill>
                <a:latin typeface="Arial Narrow" pitchFamily="34" charset="0"/>
              </a:rPr>
              <a:t>Ідентифікація та оцінка ризиків (управління ризиками відсутнє);</a:t>
            </a:r>
            <a:r>
              <a:rPr lang="ru-RU" sz="3300" dirty="0" smtClean="0">
                <a:solidFill>
                  <a:srgbClr val="FF0000"/>
                </a:solidFill>
                <a:latin typeface="Arial Narrow" pitchFamily="34" charset="0"/>
              </a:rPr>
              <a:t/>
            </a:r>
            <a:br>
              <a:rPr lang="ru-RU" sz="3300" dirty="0" smtClean="0">
                <a:solidFill>
                  <a:srgbClr val="FF0000"/>
                </a:solidFill>
                <a:latin typeface="Arial Narrow" pitchFamily="34" charset="0"/>
              </a:rPr>
            </a:br>
            <a:endParaRPr lang="ru-RU" sz="3300" dirty="0">
              <a:latin typeface="Arial Narrow" pitchFamily="34" charset="0"/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0" y="0"/>
            <a:ext cx="9144000" cy="692696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vert="horz" rtlCol="0" anchor="ctr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3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Arial Narrow" pitchFamily="34" charset="0"/>
                <a:ea typeface="+mj-ea"/>
                <a:cs typeface="+mj-cs"/>
              </a:rPr>
              <a:t>Практики громадських префектів</a:t>
            </a:r>
            <a:endParaRPr kumimoji="0" lang="ru-RU" sz="30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uLnTx/>
              <a:uFillTx/>
              <a:latin typeface="Arial Narrow" pitchFamily="34" charset="0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2332037"/>
            <a:ext cx="8229600" cy="4525963"/>
          </a:xfrm>
        </p:spPr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uk-UA" dirty="0" smtClean="0">
                <a:latin typeface="Arial Narrow" pitchFamily="34" charset="0"/>
              </a:rPr>
              <a:t>Недосконалі тендерні процедури, надмірне дроблення чи укрупнення предмету закупівель</a:t>
            </a:r>
          </a:p>
          <a:p>
            <a:pPr>
              <a:buFontTx/>
              <a:buChar char="-"/>
            </a:pPr>
            <a:r>
              <a:rPr lang="uk-UA" dirty="0" smtClean="0">
                <a:latin typeface="Arial Narrow" pitchFamily="34" charset="0"/>
              </a:rPr>
              <a:t>Недоцільність проведення тендерних процедур з точки зору оптимального часу для потенційного виконання робіт (дороги)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980728"/>
            <a:ext cx="8686800" cy="1143000"/>
          </a:xfrm>
        </p:spPr>
        <p:txBody>
          <a:bodyPr>
            <a:noAutofit/>
          </a:bodyPr>
          <a:lstStyle/>
          <a:p>
            <a:r>
              <a:rPr lang="uk-UA" sz="3300" dirty="0" smtClean="0">
                <a:latin typeface="Arial Narrow" pitchFamily="34" charset="0"/>
              </a:rPr>
              <a:t>Висновки - </a:t>
            </a:r>
            <a:r>
              <a:rPr lang="uk-UA" sz="3300" dirty="0" smtClean="0">
                <a:solidFill>
                  <a:srgbClr val="FF0000"/>
                </a:solidFill>
                <a:latin typeface="Arial Narrow" pitchFamily="34" charset="0"/>
              </a:rPr>
              <a:t>Ідентифікація та оцінка ризиків (управління ризиками відсутнє);</a:t>
            </a:r>
            <a:r>
              <a:rPr lang="ru-RU" sz="3300" dirty="0" smtClean="0">
                <a:solidFill>
                  <a:srgbClr val="FF0000"/>
                </a:solidFill>
                <a:latin typeface="Arial Narrow" pitchFamily="34" charset="0"/>
              </a:rPr>
              <a:t/>
            </a:r>
            <a:br>
              <a:rPr lang="ru-RU" sz="3300" dirty="0" smtClean="0">
                <a:solidFill>
                  <a:srgbClr val="FF0000"/>
                </a:solidFill>
                <a:latin typeface="Arial Narrow" pitchFamily="34" charset="0"/>
              </a:rPr>
            </a:br>
            <a:endParaRPr lang="ru-RU" sz="3300" dirty="0">
              <a:latin typeface="Arial Narrow" pitchFamily="34" charset="0"/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0" y="0"/>
            <a:ext cx="9144000" cy="692696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vert="horz" rtlCol="0" anchor="ctr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3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Arial Narrow" pitchFamily="34" charset="0"/>
                <a:ea typeface="+mj-ea"/>
                <a:cs typeface="+mj-cs"/>
              </a:rPr>
              <a:t>Практики громадських префектів</a:t>
            </a:r>
            <a:endParaRPr kumimoji="0" lang="ru-RU" sz="30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uLnTx/>
              <a:uFillTx/>
              <a:latin typeface="Arial Narrow" pitchFamily="34" charset="0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FontTx/>
              <a:buChar char="-"/>
            </a:pPr>
            <a:r>
              <a:rPr lang="uk-UA" dirty="0" smtClean="0"/>
              <a:t>Відсутність середньострокового планування діяльності розпорядників в сфері аудиту (дороги)</a:t>
            </a:r>
          </a:p>
          <a:p>
            <a:pPr>
              <a:buFontTx/>
              <a:buChar char="-"/>
            </a:pPr>
            <a:r>
              <a:rPr lang="uk-UA" dirty="0" smtClean="0"/>
              <a:t>Левова часка закупівель не підпадає під процедуру відкритих торгів</a:t>
            </a:r>
          </a:p>
          <a:p>
            <a:pPr>
              <a:buNone/>
            </a:pPr>
            <a:r>
              <a:rPr lang="uk-UA" dirty="0" smtClean="0"/>
              <a:t>Адміністрація Корабельного району за період 2017-2019 (травень): </a:t>
            </a:r>
          </a:p>
          <a:p>
            <a:pPr>
              <a:buFontTx/>
              <a:buChar char="-"/>
            </a:pPr>
            <a:r>
              <a:rPr lang="uk-UA" dirty="0" smtClean="0"/>
              <a:t>80 закупівель поточного та капітального ремонту доріг, внутрішньо квартальних проїздів .</a:t>
            </a:r>
          </a:p>
          <a:p>
            <a:pPr>
              <a:buNone/>
            </a:pPr>
            <a:endParaRPr lang="uk-UA" dirty="0" smtClean="0"/>
          </a:p>
          <a:p>
            <a:pPr>
              <a:buNone/>
            </a:pPr>
            <a:r>
              <a:rPr lang="uk-UA" dirty="0" smtClean="0"/>
              <a:t>Тільки три з них за потенційним об’ємом закупівлі попали під процедуру публічних закупівель.</a:t>
            </a:r>
          </a:p>
          <a:p>
            <a:pPr>
              <a:buFontTx/>
              <a:buChar char="-"/>
            </a:pPr>
            <a:r>
              <a:rPr lang="uk-UA" dirty="0" smtClean="0"/>
              <a:t> З 49,13 </a:t>
            </a:r>
            <a:r>
              <a:rPr lang="uk-UA" dirty="0" err="1" smtClean="0"/>
              <a:t>млн</a:t>
            </a:r>
            <a:r>
              <a:rPr lang="uk-UA" dirty="0" smtClean="0"/>
              <a:t> грн. тільки 6,54 </a:t>
            </a:r>
            <a:r>
              <a:rPr lang="uk-UA" dirty="0" err="1" smtClean="0"/>
              <a:t>млн</a:t>
            </a:r>
            <a:r>
              <a:rPr lang="uk-UA" dirty="0" smtClean="0"/>
              <a:t> пройшли публічні торги. 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686800" cy="1143000"/>
          </a:xfrm>
        </p:spPr>
        <p:txBody>
          <a:bodyPr>
            <a:noAutofit/>
          </a:bodyPr>
          <a:lstStyle/>
          <a:p>
            <a:r>
              <a:rPr lang="uk-UA" sz="3300" dirty="0" smtClean="0"/>
              <a:t>Висновки - </a:t>
            </a:r>
            <a:r>
              <a:rPr lang="uk-UA" sz="3300" dirty="0" smtClean="0">
                <a:solidFill>
                  <a:srgbClr val="FF0000"/>
                </a:solidFill>
              </a:rPr>
              <a:t>Ідентифікація та оцінка ризиків (управління ризиками відсутнє);</a:t>
            </a:r>
            <a:r>
              <a:rPr lang="ru-RU" sz="3300" dirty="0" smtClean="0">
                <a:solidFill>
                  <a:srgbClr val="FF0000"/>
                </a:solidFill>
              </a:rPr>
              <a:t/>
            </a:r>
            <a:br>
              <a:rPr lang="ru-RU" sz="3300" dirty="0" smtClean="0">
                <a:solidFill>
                  <a:srgbClr val="FF0000"/>
                </a:solidFill>
              </a:rPr>
            </a:br>
            <a:endParaRPr lang="ru-RU" sz="3300" dirty="0"/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0" y="0"/>
            <a:ext cx="9144000" cy="692696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vert="horz" rtlCol="0" anchor="ctr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3000" b="1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Arial Narrow" pitchFamily="34" charset="0"/>
                <a:ea typeface="+mj-ea"/>
                <a:cs typeface="+mj-cs"/>
              </a:rPr>
              <a:t>Практики громадських префектів</a:t>
            </a:r>
            <a:endParaRPr kumimoji="0" lang="ru-RU" sz="30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uLnTx/>
              <a:uFillTx/>
              <a:latin typeface="Arial Narrow" pitchFamily="34" charset="0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1916832"/>
            <a:ext cx="8229600" cy="4525963"/>
          </a:xfrm>
        </p:spPr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uk-UA" dirty="0" smtClean="0">
                <a:latin typeface="Arial Narrow" pitchFamily="34" charset="0"/>
              </a:rPr>
              <a:t>Несвоєчасність проведення ремонтних робіт </a:t>
            </a:r>
          </a:p>
          <a:p>
            <a:pPr>
              <a:buNone/>
            </a:pPr>
            <a:endParaRPr lang="uk-UA" dirty="0" smtClean="0">
              <a:latin typeface="Arial Narrow" pitchFamily="34" charset="0"/>
            </a:endParaRPr>
          </a:p>
          <a:p>
            <a:pPr>
              <a:buNone/>
            </a:pPr>
            <a:r>
              <a:rPr lang="uk-UA" dirty="0" smtClean="0">
                <a:latin typeface="Arial Narrow" pitchFamily="34" charset="0"/>
              </a:rPr>
              <a:t>Адміністрації районів за період 2017-2019 (травень): </a:t>
            </a:r>
          </a:p>
          <a:p>
            <a:pPr>
              <a:buNone/>
            </a:pPr>
            <a:r>
              <a:rPr lang="uk-UA" dirty="0" smtClean="0">
                <a:latin typeface="Arial Narrow" pitchFamily="34" charset="0"/>
              </a:rPr>
              <a:t>половина «дрібних» договорів виконана в невчасний для подібних робіт час середина листопада - кінець грудня.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908720"/>
            <a:ext cx="8686800" cy="1143000"/>
          </a:xfrm>
        </p:spPr>
        <p:txBody>
          <a:bodyPr>
            <a:noAutofit/>
          </a:bodyPr>
          <a:lstStyle/>
          <a:p>
            <a:r>
              <a:rPr lang="uk-UA" sz="3300" dirty="0" smtClean="0">
                <a:latin typeface="Arial Narrow" pitchFamily="34" charset="0"/>
              </a:rPr>
              <a:t>Висновки - </a:t>
            </a:r>
            <a:r>
              <a:rPr lang="uk-UA" sz="3300" dirty="0" smtClean="0">
                <a:solidFill>
                  <a:srgbClr val="FF0000"/>
                </a:solidFill>
                <a:latin typeface="Arial Narrow" pitchFamily="34" charset="0"/>
              </a:rPr>
              <a:t>Ідентифікація та оцінка ризиків (управління ризиками відсутнє);</a:t>
            </a:r>
            <a:r>
              <a:rPr lang="ru-RU" sz="3300" dirty="0" smtClean="0">
                <a:solidFill>
                  <a:srgbClr val="FF0000"/>
                </a:solidFill>
                <a:latin typeface="Arial Narrow" pitchFamily="34" charset="0"/>
              </a:rPr>
              <a:t/>
            </a:r>
            <a:br>
              <a:rPr lang="ru-RU" sz="3300" dirty="0" smtClean="0">
                <a:solidFill>
                  <a:srgbClr val="FF0000"/>
                </a:solidFill>
                <a:latin typeface="Arial Narrow" pitchFamily="34" charset="0"/>
              </a:rPr>
            </a:br>
            <a:endParaRPr lang="ru-RU" sz="3300" dirty="0">
              <a:latin typeface="Arial Narrow" pitchFamily="34" charset="0"/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0" y="0"/>
            <a:ext cx="9144000" cy="692696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vert="horz" rtlCol="0" anchor="ctr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3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Arial Narrow" pitchFamily="34" charset="0"/>
                <a:ea typeface="+mj-ea"/>
                <a:cs typeface="+mj-cs"/>
              </a:rPr>
              <a:t>Практики громадських префектів</a:t>
            </a:r>
            <a:endParaRPr kumimoji="0" lang="ru-RU" sz="30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uLnTx/>
              <a:uFillTx/>
              <a:latin typeface="Arial Narrow" pitchFamily="34" charset="0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988840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uk-UA" dirty="0" smtClean="0">
                <a:latin typeface="Arial Narrow" pitchFamily="34" charset="0"/>
              </a:rPr>
              <a:t>Заходи контролю </a:t>
            </a:r>
            <a:r>
              <a:rPr lang="uk-UA" dirty="0" smtClean="0">
                <a:solidFill>
                  <a:srgbClr val="FF0000"/>
                </a:solidFill>
                <a:latin typeface="Arial Narrow" pitchFamily="34" charset="0"/>
              </a:rPr>
              <a:t>(відсутні);</a:t>
            </a:r>
          </a:p>
          <a:p>
            <a:pPr>
              <a:buFontTx/>
              <a:buChar char="-"/>
            </a:pPr>
            <a:r>
              <a:rPr lang="uk-UA" dirty="0" smtClean="0">
                <a:solidFill>
                  <a:srgbClr val="FF0000"/>
                </a:solidFill>
                <a:latin typeface="Arial Narrow" pitchFamily="34" charset="0"/>
              </a:rPr>
              <a:t>Відсутня інформація щодо претензійної роботи з боку ГРБК</a:t>
            </a:r>
          </a:p>
          <a:p>
            <a:pPr>
              <a:buFontTx/>
              <a:buChar char="-"/>
            </a:pPr>
            <a:r>
              <a:rPr lang="uk-UA" dirty="0" smtClean="0">
                <a:solidFill>
                  <a:srgbClr val="FF0000"/>
                </a:solidFill>
                <a:latin typeface="Arial Narrow" pitchFamily="34" charset="0"/>
              </a:rPr>
              <a:t>За період аудиту тільки 1 засідання профільної депутатської комісії ММР (претензія до Миколаївобленерго)</a:t>
            </a:r>
            <a:endParaRPr lang="ru-RU" dirty="0" smtClean="0">
              <a:solidFill>
                <a:srgbClr val="FF0000"/>
              </a:solidFill>
              <a:latin typeface="Arial Narrow" pitchFamily="34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692696"/>
            <a:ext cx="8229600" cy="1143000"/>
          </a:xfrm>
        </p:spPr>
        <p:txBody>
          <a:bodyPr/>
          <a:lstStyle/>
          <a:p>
            <a:r>
              <a:rPr lang="uk-UA" dirty="0" smtClean="0">
                <a:latin typeface="Arial Narrow" pitchFamily="34" charset="0"/>
              </a:rPr>
              <a:t>Висновки</a:t>
            </a:r>
            <a:endParaRPr lang="ru-RU" dirty="0">
              <a:latin typeface="Arial Narrow" pitchFamily="34" charset="0"/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0" y="0"/>
            <a:ext cx="9144000" cy="692696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vert="horz" rtlCol="0" anchor="ctr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3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Arial Narrow" pitchFamily="34" charset="0"/>
                <a:ea typeface="+mj-ea"/>
                <a:cs typeface="+mj-cs"/>
              </a:rPr>
              <a:t>Практики громадських префектів</a:t>
            </a:r>
            <a:endParaRPr kumimoji="0" lang="ru-RU" sz="30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uLnTx/>
              <a:uFillTx/>
              <a:latin typeface="Arial Narrow" pitchFamily="34" charset="0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764704"/>
            <a:ext cx="7545016" cy="654032"/>
          </a:xfrm>
        </p:spPr>
        <p:txBody>
          <a:bodyPr>
            <a:noAutofit/>
          </a:bodyPr>
          <a:lstStyle/>
          <a:p>
            <a:pPr algn="ctr"/>
            <a:r>
              <a:rPr lang="uk-UA" sz="2500" dirty="0" smtClean="0">
                <a:latin typeface="Arial Narrow" pitchFamily="34" charset="0"/>
              </a:rPr>
              <a:t>НАСЛІДКИ</a:t>
            </a:r>
            <a:endParaRPr lang="ru-RU" sz="2500" dirty="0">
              <a:latin typeface="Arial Narrow" pitchFamily="34" charset="0"/>
            </a:endParaRPr>
          </a:p>
        </p:txBody>
      </p:sp>
      <p:sp>
        <p:nvSpPr>
          <p:cNvPr id="32769" name="Rectangle 1"/>
          <p:cNvSpPr>
            <a:spLocks noChangeArrowheads="1"/>
          </p:cNvSpPr>
          <p:nvPr/>
        </p:nvSpPr>
        <p:spPr bwMode="auto">
          <a:xfrm>
            <a:off x="611560" y="4977462"/>
            <a:ext cx="7704856" cy="861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/>
            <a:r>
              <a:rPr lang="uk-UA" sz="2500" dirty="0">
                <a:solidFill>
                  <a:srgbClr val="FF0000"/>
                </a:solidFill>
                <a:latin typeface="Arial Narrow" pitchFamily="34" charset="0"/>
              </a:rPr>
              <a:t>Догляд та утримання зелених зон населених </a:t>
            </a:r>
            <a:r>
              <a:rPr lang="uk-UA" sz="2500" dirty="0" smtClean="0">
                <a:solidFill>
                  <a:srgbClr val="FF0000"/>
                </a:solidFill>
                <a:latin typeface="Arial Narrow" pitchFamily="34" charset="0"/>
              </a:rPr>
              <a:t>пунктів в 2018р, </a:t>
            </a:r>
            <a:r>
              <a:rPr lang="uk-UA" sz="2500" dirty="0" err="1" smtClean="0">
                <a:solidFill>
                  <a:srgbClr val="FF0000"/>
                </a:solidFill>
                <a:latin typeface="Arial Narrow" pitchFamily="34" charset="0"/>
              </a:rPr>
              <a:t>тис.грн</a:t>
            </a:r>
            <a:r>
              <a:rPr lang="uk-UA" sz="2500" dirty="0" smtClean="0">
                <a:solidFill>
                  <a:srgbClr val="FF0000"/>
                </a:solidFill>
                <a:latin typeface="Arial Narrow" pitchFamily="34" charset="0"/>
              </a:rPr>
              <a:t>/Га</a:t>
            </a:r>
            <a:endParaRPr lang="ru-RU" sz="2500" dirty="0">
              <a:solidFill>
                <a:srgbClr val="FF0000"/>
              </a:solidFill>
              <a:latin typeface="Arial Narrow" pitchFamily="34" charset="0"/>
            </a:endParaRPr>
          </a:p>
        </p:txBody>
      </p:sp>
      <p:pic>
        <p:nvPicPr>
          <p:cNvPr id="3074" name="Picture 2" descr="d:\TZ\ПроектыФРГН2003-08\Текущие\Посольство Ве. Британии 2018-19\2 этап\14.11.2018\картинки\kisspng-tree-drawing-caricature-forest-5ae77d71c7efa2.421681441525120369819.jpg"/>
          <p:cNvPicPr>
            <a:picLocks noChangeAspect="1" noChangeArrowheads="1"/>
          </p:cNvPicPr>
          <p:nvPr/>
        </p:nvPicPr>
        <p:blipFill>
          <a:blip r:embed="rId2" cstate="print"/>
          <a:srcRect l="30006" t="3177" r="25867" b="1509"/>
          <a:stretch>
            <a:fillRect/>
          </a:stretch>
        </p:blipFill>
        <p:spPr bwMode="auto">
          <a:xfrm>
            <a:off x="8028384" y="332656"/>
            <a:ext cx="1115616" cy="1338739"/>
          </a:xfrm>
          <a:prstGeom prst="rect">
            <a:avLst/>
          </a:prstGeom>
          <a:noFill/>
        </p:spPr>
      </p:pic>
      <p:pic>
        <p:nvPicPr>
          <p:cNvPr id="3075" name="Picture 3" descr="d:\TZ\ПроектыФРГН2003-08\Текущие\Посольство Ве. Британии 2018-19\2 этап\14.11.2018\картинки\clp2714422.jpg"/>
          <p:cNvPicPr>
            <a:picLocks noChangeAspect="1" noChangeArrowheads="1"/>
          </p:cNvPicPr>
          <p:nvPr/>
        </p:nvPicPr>
        <p:blipFill>
          <a:blip r:embed="rId3" cstate="print"/>
          <a:srcRect l="9132" t="12501" r="8681" b="9365"/>
          <a:stretch>
            <a:fillRect/>
          </a:stretch>
        </p:blipFill>
        <p:spPr bwMode="auto">
          <a:xfrm>
            <a:off x="251520" y="2852936"/>
            <a:ext cx="2232248" cy="2066897"/>
          </a:xfrm>
          <a:prstGeom prst="rect">
            <a:avLst/>
          </a:prstGeom>
          <a:noFill/>
        </p:spPr>
      </p:pic>
      <p:pic>
        <p:nvPicPr>
          <p:cNvPr id="7" name="Picture 3" descr="d:\TZ\ПроектыФРГН2003-08\Текущие\Посольство Ве. Британии 2018-19\2 этап\14.11.2018\картинки\clp2714422.jpg"/>
          <p:cNvPicPr>
            <a:picLocks noChangeAspect="1" noChangeArrowheads="1"/>
          </p:cNvPicPr>
          <p:nvPr/>
        </p:nvPicPr>
        <p:blipFill>
          <a:blip r:embed="rId4" cstate="print"/>
          <a:srcRect l="9132" t="12501" r="8681" b="9365"/>
          <a:stretch>
            <a:fillRect/>
          </a:stretch>
        </p:blipFill>
        <p:spPr bwMode="auto">
          <a:xfrm>
            <a:off x="3203848" y="3501008"/>
            <a:ext cx="1008112" cy="933437"/>
          </a:xfrm>
          <a:prstGeom prst="rect">
            <a:avLst/>
          </a:prstGeom>
          <a:noFill/>
        </p:spPr>
      </p:pic>
      <p:pic>
        <p:nvPicPr>
          <p:cNvPr id="8" name="Picture 3" descr="d:\TZ\ПроектыФРГН2003-08\Текущие\Посольство Ве. Британии 2018-19\2 этап\14.11.2018\картинки\clp2714422.jpg"/>
          <p:cNvPicPr>
            <a:picLocks noChangeAspect="1" noChangeArrowheads="1"/>
          </p:cNvPicPr>
          <p:nvPr/>
        </p:nvPicPr>
        <p:blipFill>
          <a:blip r:embed="rId3" cstate="print"/>
          <a:srcRect l="9132" t="12501" r="8681" b="9365"/>
          <a:stretch>
            <a:fillRect/>
          </a:stretch>
        </p:blipFill>
        <p:spPr bwMode="auto">
          <a:xfrm>
            <a:off x="5292080" y="3212976"/>
            <a:ext cx="1322067" cy="1224136"/>
          </a:xfrm>
          <a:prstGeom prst="rect">
            <a:avLst/>
          </a:prstGeom>
          <a:noFill/>
        </p:spPr>
      </p:pic>
      <p:pic>
        <p:nvPicPr>
          <p:cNvPr id="9" name="Picture 3" descr="d:\TZ\ПроектыФРГН2003-08\Текущие\Посольство Ве. Британии 2018-19\2 этап\14.11.2018\картинки\clp2714422.jpg"/>
          <p:cNvPicPr>
            <a:picLocks noChangeAspect="1" noChangeArrowheads="1"/>
          </p:cNvPicPr>
          <p:nvPr/>
        </p:nvPicPr>
        <p:blipFill>
          <a:blip r:embed="rId3" cstate="print"/>
          <a:srcRect l="9132" t="12501" r="8681" b="9365"/>
          <a:stretch>
            <a:fillRect/>
          </a:stretch>
        </p:blipFill>
        <p:spPr bwMode="auto">
          <a:xfrm>
            <a:off x="7380311" y="3212976"/>
            <a:ext cx="1322067" cy="1224136"/>
          </a:xfrm>
          <a:prstGeom prst="rect">
            <a:avLst/>
          </a:prstGeom>
          <a:noFill/>
        </p:spPr>
      </p:pic>
      <p:sp>
        <p:nvSpPr>
          <p:cNvPr id="11" name="Rectangle 1"/>
          <p:cNvSpPr>
            <a:spLocks noChangeArrowheads="1"/>
          </p:cNvSpPr>
          <p:nvPr/>
        </p:nvSpPr>
        <p:spPr bwMode="auto">
          <a:xfrm>
            <a:off x="251520" y="1695291"/>
            <a:ext cx="2448272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/>
            <a:r>
              <a:rPr lang="uk-UA" b="1" dirty="0" smtClean="0">
                <a:latin typeface="Book Antiqua" pitchFamily="18" charset="0"/>
              </a:rPr>
              <a:t>Миколаїв</a:t>
            </a:r>
            <a:endParaRPr lang="en-US" b="1" dirty="0" smtClean="0">
              <a:latin typeface="Book Antiqua" pitchFamily="18" charset="0"/>
            </a:endParaRPr>
          </a:p>
          <a:p>
            <a:pPr lvl="0" algn="ctr"/>
            <a:r>
              <a:rPr lang="en-US" b="1" dirty="0" smtClean="0">
                <a:latin typeface="Book Antiqua" pitchFamily="18" charset="0"/>
              </a:rPr>
              <a:t>(</a:t>
            </a:r>
            <a:r>
              <a:rPr lang="uk-UA" b="1" dirty="0" smtClean="0">
                <a:latin typeface="Book Antiqua" pitchFamily="18" charset="0"/>
              </a:rPr>
              <a:t>департамент ЖКГ)</a:t>
            </a:r>
          </a:p>
          <a:p>
            <a:pPr lvl="0" algn="ctr"/>
            <a:r>
              <a:rPr lang="uk-UA" b="1" dirty="0" smtClean="0">
                <a:latin typeface="Book Antiqua" pitchFamily="18" charset="0"/>
              </a:rPr>
              <a:t>132,03 </a:t>
            </a:r>
            <a:endParaRPr lang="ru-RU" b="1" dirty="0">
              <a:latin typeface="Book Antiqua" pitchFamily="18" charset="0"/>
            </a:endParaRPr>
          </a:p>
        </p:txBody>
      </p:sp>
      <p:sp>
        <p:nvSpPr>
          <p:cNvPr id="12" name="Rectangle 1"/>
          <p:cNvSpPr>
            <a:spLocks noChangeArrowheads="1"/>
          </p:cNvSpPr>
          <p:nvPr/>
        </p:nvSpPr>
        <p:spPr bwMode="auto">
          <a:xfrm>
            <a:off x="6876256" y="1711842"/>
            <a:ext cx="1763688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/>
            <a:r>
              <a:rPr lang="uk-UA" b="1" dirty="0" smtClean="0">
                <a:latin typeface="Book Antiqua" pitchFamily="18" charset="0"/>
              </a:rPr>
              <a:t>Дніпро</a:t>
            </a:r>
          </a:p>
          <a:p>
            <a:pPr lvl="0" algn="ctr"/>
            <a:r>
              <a:rPr lang="uk-UA" b="1" dirty="0" smtClean="0">
                <a:latin typeface="Book Antiqua" pitchFamily="18" charset="0"/>
              </a:rPr>
              <a:t>76,51</a:t>
            </a:r>
          </a:p>
          <a:p>
            <a:pPr lvl="0" algn="ctr"/>
            <a:endParaRPr lang="ru-RU" b="1" dirty="0">
              <a:latin typeface="Book Antiqua" pitchFamily="18" charset="0"/>
            </a:endParaRPr>
          </a:p>
        </p:txBody>
      </p:sp>
      <p:sp>
        <p:nvSpPr>
          <p:cNvPr id="13" name="Rectangle 1"/>
          <p:cNvSpPr>
            <a:spLocks noChangeArrowheads="1"/>
          </p:cNvSpPr>
          <p:nvPr/>
        </p:nvSpPr>
        <p:spPr bwMode="auto">
          <a:xfrm>
            <a:off x="4860032" y="1700808"/>
            <a:ext cx="1763688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/>
            <a:r>
              <a:rPr lang="uk-UA" b="1" dirty="0" smtClean="0">
                <a:latin typeface="Book Antiqua" pitchFamily="18" charset="0"/>
              </a:rPr>
              <a:t>Одеса</a:t>
            </a:r>
          </a:p>
          <a:p>
            <a:pPr lvl="0" algn="ctr"/>
            <a:r>
              <a:rPr lang="uk-UA" b="1" dirty="0" smtClean="0">
                <a:latin typeface="Book Antiqua" pitchFamily="18" charset="0"/>
              </a:rPr>
              <a:t>73,05</a:t>
            </a:r>
            <a:endParaRPr lang="ru-RU" b="1" dirty="0">
              <a:latin typeface="Book Antiqua" pitchFamily="18" charset="0"/>
            </a:endParaRPr>
          </a:p>
        </p:txBody>
      </p:sp>
      <p:sp>
        <p:nvSpPr>
          <p:cNvPr id="14" name="Rectangle 1"/>
          <p:cNvSpPr>
            <a:spLocks noChangeArrowheads="1"/>
          </p:cNvSpPr>
          <p:nvPr/>
        </p:nvSpPr>
        <p:spPr bwMode="auto">
          <a:xfrm>
            <a:off x="2771800" y="1628800"/>
            <a:ext cx="1763688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/>
            <a:r>
              <a:rPr lang="uk-UA" b="1" dirty="0" smtClean="0">
                <a:latin typeface="Book Antiqua" pitchFamily="18" charset="0"/>
              </a:rPr>
              <a:t>Херсон</a:t>
            </a:r>
          </a:p>
          <a:p>
            <a:pPr lvl="0" algn="ctr"/>
            <a:r>
              <a:rPr lang="uk-UA" b="1" dirty="0" smtClean="0">
                <a:latin typeface="Book Antiqua" pitchFamily="18" charset="0"/>
              </a:rPr>
              <a:t>29,75</a:t>
            </a:r>
            <a:endParaRPr lang="ru-RU" b="1" dirty="0">
              <a:latin typeface="Book Antiqua" pitchFamily="18" charset="0"/>
            </a:endParaRPr>
          </a:p>
        </p:txBody>
      </p:sp>
      <p:sp>
        <p:nvSpPr>
          <p:cNvPr id="15" name="Заголовок 1"/>
          <p:cNvSpPr txBox="1">
            <a:spLocks/>
          </p:cNvSpPr>
          <p:nvPr/>
        </p:nvSpPr>
        <p:spPr>
          <a:xfrm>
            <a:off x="0" y="-346348"/>
            <a:ext cx="9144000" cy="692696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vert="horz" rtlCol="0" anchor="ctr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3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Arial Narrow" pitchFamily="34" charset="0"/>
                <a:ea typeface="+mj-ea"/>
                <a:cs typeface="+mj-cs"/>
              </a:rPr>
              <a:t>Практики громадських префектів</a:t>
            </a:r>
            <a:endParaRPr kumimoji="0" lang="ru-RU" sz="30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uLnTx/>
              <a:uFillTx/>
              <a:latin typeface="Arial Narrow" pitchFamily="34" charset="0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0"/>
            <a:ext cx="8229600" cy="654032"/>
          </a:xfrm>
        </p:spPr>
        <p:txBody>
          <a:bodyPr>
            <a:noAutofit/>
          </a:bodyPr>
          <a:lstStyle/>
          <a:p>
            <a:pPr algn="ctr"/>
            <a:r>
              <a:rPr lang="uk-UA" sz="2800" dirty="0" smtClean="0">
                <a:latin typeface="Book Antiqua" pitchFamily="18" charset="0"/>
              </a:rPr>
              <a:t>НАСЛІДКИ</a:t>
            </a:r>
            <a:endParaRPr lang="ru-RU" sz="2800" dirty="0">
              <a:latin typeface="Book Antiqua" pitchFamily="18" charset="0"/>
            </a:endParaRPr>
          </a:p>
        </p:txBody>
      </p:sp>
      <p:sp>
        <p:nvSpPr>
          <p:cNvPr id="32769" name="Rectangle 1"/>
          <p:cNvSpPr>
            <a:spLocks noChangeArrowheads="1"/>
          </p:cNvSpPr>
          <p:nvPr/>
        </p:nvSpPr>
        <p:spPr bwMode="auto">
          <a:xfrm>
            <a:off x="-324544" y="698213"/>
            <a:ext cx="7704856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/>
            <a:r>
              <a:rPr lang="uk-UA" dirty="0" smtClean="0">
                <a:solidFill>
                  <a:srgbClr val="FF0000"/>
                </a:solidFill>
                <a:latin typeface="Book Antiqua" pitchFamily="18" charset="0"/>
              </a:rPr>
              <a:t>ДОРОГИ </a:t>
            </a:r>
          </a:p>
          <a:p>
            <a:pPr lvl="0" algn="ctr"/>
            <a:r>
              <a:rPr lang="uk-UA" dirty="0" smtClean="0">
                <a:solidFill>
                  <a:srgbClr val="FF0000"/>
                </a:solidFill>
                <a:latin typeface="Book Antiqua" pitchFamily="18" charset="0"/>
              </a:rPr>
              <a:t>(поточні ремонти проведені в 2018р)</a:t>
            </a:r>
            <a:endParaRPr lang="ru-RU" dirty="0">
              <a:solidFill>
                <a:srgbClr val="FF0000"/>
              </a:solidFill>
              <a:latin typeface="Book Antiqua" pitchFamily="18" charset="0"/>
            </a:endParaRPr>
          </a:p>
        </p:txBody>
      </p:sp>
      <p:sp>
        <p:nvSpPr>
          <p:cNvPr id="15" name="Rectangle 1"/>
          <p:cNvSpPr>
            <a:spLocks noChangeArrowheads="1"/>
          </p:cNvSpPr>
          <p:nvPr/>
        </p:nvSpPr>
        <p:spPr bwMode="auto">
          <a:xfrm>
            <a:off x="0" y="1484784"/>
            <a:ext cx="770485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/>
            <a:r>
              <a:rPr lang="uk-UA" dirty="0" smtClean="0">
                <a:solidFill>
                  <a:srgbClr val="FF0000"/>
                </a:solidFill>
                <a:latin typeface="Book Antiqua" pitchFamily="18" charset="0"/>
              </a:rPr>
              <a:t>Корабельний район</a:t>
            </a:r>
            <a:endParaRPr lang="ru-RU" dirty="0">
              <a:solidFill>
                <a:srgbClr val="FF0000"/>
              </a:solidFill>
              <a:latin typeface="Book Antiqua" pitchFamily="18" charset="0"/>
            </a:endParaRP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988863" y="1772816"/>
            <a:ext cx="3631123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905000" algn="l"/>
              </a:tabLst>
            </a:pPr>
            <a:r>
              <a:rPr kumimoji="0" lang="uk-UA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Book Antiqua" pitchFamily="18" charset="0"/>
                <a:ea typeface="Calibri" pitchFamily="34" charset="0"/>
                <a:cs typeface="Times New Roman" pitchFamily="18" charset="0"/>
              </a:rPr>
              <a:t>Вул.Самойловича</a:t>
            </a:r>
            <a:r>
              <a:rPr kumimoji="0" lang="uk-UA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 Antiqua" pitchFamily="18" charset="0"/>
                <a:ea typeface="Calibri" pitchFamily="34" charset="0"/>
                <a:cs typeface="Times New Roman" pitchFamily="18" charset="0"/>
              </a:rPr>
              <a:t> ,5а . Червень</a:t>
            </a:r>
            <a:r>
              <a:rPr kumimoji="0" lang="uk-UA" sz="16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 Antiqua" pitchFamily="18" charset="0"/>
                <a:ea typeface="Calibri" pitchFamily="34" charset="0"/>
                <a:cs typeface="Times New Roman" pitchFamily="18" charset="0"/>
              </a:rPr>
              <a:t> 2019</a:t>
            </a:r>
            <a:endParaRPr kumimoji="0" lang="uk-UA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6" name="Picture 2" descr="D:\Текущие\Grants\Британия 2018-2019\1 этап\ОСЛЕЖИВАНИЕ ИТОГОВ\original_photo-thumb_650.jpg"/>
          <p:cNvPicPr>
            <a:picLocks noChangeAspect="1" noChangeArrowheads="1"/>
          </p:cNvPicPr>
          <p:nvPr/>
        </p:nvPicPr>
        <p:blipFill>
          <a:blip r:embed="rId2" cstate="print"/>
          <a:srcRect l="13307" r="20282" b="8573"/>
          <a:stretch>
            <a:fillRect/>
          </a:stretch>
        </p:blipFill>
        <p:spPr bwMode="auto">
          <a:xfrm>
            <a:off x="7524328" y="692696"/>
            <a:ext cx="1619672" cy="1484784"/>
          </a:xfrm>
          <a:prstGeom prst="rect">
            <a:avLst/>
          </a:prstGeom>
          <a:noFill/>
        </p:spPr>
      </p:pic>
      <p:pic>
        <p:nvPicPr>
          <p:cNvPr id="17" name="Рисунок 16" descr="C:\Users\super\Desktop\100APPLE\IMG_0912.JPG"/>
          <p:cNvPicPr/>
          <p:nvPr/>
        </p:nvPicPr>
        <p:blipFill>
          <a:blip r:embed="rId3" cstate="print"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="" xmlns:wpc="http://schemas.microsoft.com/office/word/2010/wordprocessingCanvas" xmlns:mc="http://schemas.openxmlformats.org/markup-compatibility/2006" xmlns:o="urn:schemas-microsoft-com:office:office" xmlns:v="urn:schemas-microsoft-com:vml" xmlns:wp14="http://schemas.microsoft.com/office/word/2010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683568" y="2204864"/>
            <a:ext cx="6480720" cy="4032448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Заголовок 1"/>
          <p:cNvSpPr txBox="1">
            <a:spLocks/>
          </p:cNvSpPr>
          <p:nvPr/>
        </p:nvSpPr>
        <p:spPr>
          <a:xfrm>
            <a:off x="0" y="0"/>
            <a:ext cx="9144000" cy="692696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vert="horz" rtlCol="0" anchor="ctr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3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Arial Narrow" pitchFamily="34" charset="0"/>
                <a:ea typeface="+mj-ea"/>
                <a:cs typeface="+mj-cs"/>
              </a:rPr>
              <a:t>Практики громадських префектів</a:t>
            </a:r>
            <a:endParaRPr kumimoji="0" lang="ru-RU" sz="30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uLnTx/>
              <a:uFillTx/>
              <a:latin typeface="Arial Narrow" pitchFamily="34" charset="0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908720"/>
            <a:ext cx="8229600" cy="706090"/>
          </a:xfrm>
        </p:spPr>
        <p:txBody>
          <a:bodyPr>
            <a:normAutofit fontScale="90000"/>
          </a:bodyPr>
          <a:lstStyle/>
          <a:p>
            <a:pPr algn="ctr"/>
            <a:r>
              <a:rPr lang="uk-UA" dirty="0" smtClean="0"/>
              <a:t>ПРОПОЗИЦІЇ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6571" y="1759429"/>
            <a:ext cx="8229600" cy="5098571"/>
          </a:xfrm>
        </p:spPr>
        <p:txBody>
          <a:bodyPr>
            <a:normAutofit/>
          </a:bodyPr>
          <a:lstStyle/>
          <a:p>
            <a:pPr lvl="0"/>
            <a:r>
              <a:rPr lang="uk-UA" dirty="0" smtClean="0">
                <a:latin typeface="Arial Narrow" pitchFamily="34" charset="0"/>
              </a:rPr>
              <a:t>Розробити та затвердити міською радою Стратегію розвитку дорожньо-транспортного господарства міста. </a:t>
            </a:r>
            <a:endParaRPr lang="ru-RU" dirty="0" smtClean="0">
              <a:latin typeface="Arial Narrow" pitchFamily="34" charset="0"/>
            </a:endParaRPr>
          </a:p>
          <a:p>
            <a:pPr lvl="0"/>
            <a:r>
              <a:rPr lang="uk-UA" dirty="0" smtClean="0">
                <a:latin typeface="Arial Narrow" pitchFamily="34" charset="0"/>
              </a:rPr>
              <a:t>У відповідності до Стратегії сформувати та затвердити окрему цільову (галузеву) Програму міської ради по розвитку дорожньо-транспортного господарства міста з визначенням конкретних результативних показників виконання Програми.</a:t>
            </a:r>
            <a:endParaRPr lang="ru-RU" dirty="0" smtClean="0">
              <a:latin typeface="Arial Narrow" pitchFamily="34" charset="0"/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0" y="0"/>
            <a:ext cx="9144000" cy="692696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vert="horz" rtlCol="0" anchor="ctr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3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Arial Narrow" pitchFamily="34" charset="0"/>
                <a:ea typeface="+mj-ea"/>
                <a:cs typeface="+mj-cs"/>
              </a:rPr>
              <a:t>Практики громадських префектів</a:t>
            </a:r>
            <a:endParaRPr kumimoji="0" lang="ru-RU" sz="30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uLnTx/>
              <a:uFillTx/>
              <a:latin typeface="Arial Narrow" pitchFamily="34" charset="0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980728"/>
            <a:ext cx="8229600" cy="706090"/>
          </a:xfrm>
        </p:spPr>
        <p:txBody>
          <a:bodyPr>
            <a:normAutofit fontScale="90000"/>
          </a:bodyPr>
          <a:lstStyle/>
          <a:p>
            <a:pPr algn="ctr"/>
            <a:r>
              <a:rPr lang="uk-UA" dirty="0" smtClean="0">
                <a:latin typeface="Arial Narrow" pitchFamily="34" charset="0"/>
              </a:rPr>
              <a:t>ПРОПОЗИЦІЇ</a:t>
            </a:r>
            <a:endParaRPr lang="ru-RU" dirty="0">
              <a:latin typeface="Arial Narrow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87828" y="2267257"/>
            <a:ext cx="8229600" cy="5098571"/>
          </a:xfrm>
        </p:spPr>
        <p:txBody>
          <a:bodyPr>
            <a:normAutofit/>
          </a:bodyPr>
          <a:lstStyle/>
          <a:p>
            <a:pPr lvl="0"/>
            <a:r>
              <a:rPr lang="uk-UA" dirty="0" smtClean="0">
                <a:latin typeface="Arial Narrow" pitchFamily="34" charset="0"/>
              </a:rPr>
              <a:t>Упорядкувати та оптимізувати повноваження виконавчих органів міської ради по утриманню дорожньо-транспортної інфраструктури та зелених зон міста.</a:t>
            </a:r>
            <a:endParaRPr lang="ru-RU" dirty="0" smtClean="0">
              <a:latin typeface="Arial Narrow" pitchFamily="34" charset="0"/>
            </a:endParaRPr>
          </a:p>
          <a:p>
            <a:pPr lvl="0"/>
            <a:r>
              <a:rPr lang="uk-UA" dirty="0" smtClean="0">
                <a:latin typeface="Arial Narrow" pitchFamily="34" charset="0"/>
              </a:rPr>
              <a:t>Провести повну інвентаризацію зелених зон міста, скласти паспорти на всі зелені зони. У подальшому проводити інвентаризацію не рідше раз в 5 років.</a:t>
            </a:r>
            <a:endParaRPr lang="ru-RU" dirty="0" smtClean="0">
              <a:latin typeface="Arial Narrow" pitchFamily="34" charset="0"/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0" y="0"/>
            <a:ext cx="9144000" cy="692696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vert="horz" rtlCol="0" anchor="ctr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3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Arial Narrow" pitchFamily="34" charset="0"/>
                <a:ea typeface="+mj-ea"/>
                <a:cs typeface="+mj-cs"/>
              </a:rPr>
              <a:t>Практики громадських префектів</a:t>
            </a:r>
            <a:endParaRPr kumimoji="0" lang="ru-RU" sz="30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uLnTx/>
              <a:uFillTx/>
              <a:latin typeface="Arial Narrow" pitchFamily="34" charset="0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980728"/>
            <a:ext cx="8229600" cy="706090"/>
          </a:xfrm>
        </p:spPr>
        <p:txBody>
          <a:bodyPr>
            <a:normAutofit fontScale="90000"/>
          </a:bodyPr>
          <a:lstStyle/>
          <a:p>
            <a:pPr algn="ctr"/>
            <a:r>
              <a:rPr lang="uk-UA" dirty="0" smtClean="0"/>
              <a:t>ПРОПОЗИЦІЇ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61703" y="1483485"/>
            <a:ext cx="8229600" cy="5098571"/>
          </a:xfrm>
        </p:spPr>
        <p:txBody>
          <a:bodyPr>
            <a:normAutofit/>
          </a:bodyPr>
          <a:lstStyle/>
          <a:p>
            <a:pPr lvl="0"/>
            <a:r>
              <a:rPr lang="uk-UA" dirty="0" smtClean="0">
                <a:latin typeface="Arial Narrow" pitchFamily="34" charset="0"/>
              </a:rPr>
              <a:t>Скласти технічні паспорти доріг та вулиць міста у відповідності до діючого законодавства України, внести до них повний пакет інформації щодо структури та експлуатації дороги а також даних щодо проведених поточних/капітальних ремонтів</a:t>
            </a:r>
            <a:endParaRPr lang="ru-RU" dirty="0" smtClean="0">
              <a:latin typeface="Arial Narrow" pitchFamily="34" charset="0"/>
            </a:endParaRPr>
          </a:p>
          <a:p>
            <a:pPr lvl="0"/>
            <a:r>
              <a:rPr lang="uk-UA" dirty="0" smtClean="0">
                <a:latin typeface="Arial Narrow" pitchFamily="34" charset="0"/>
              </a:rPr>
              <a:t>Складати предмети закупівель в означених сферах за принципом потенційного підвищення ефективності використання бюджетних коштів, розширення ринку постачальників відповідних робіт та послу</a:t>
            </a:r>
            <a:r>
              <a:rPr lang="ru-RU" dirty="0" smtClean="0">
                <a:latin typeface="Arial Narrow" pitchFamily="34" charset="0"/>
              </a:rPr>
              <a:t>г</a:t>
            </a:r>
            <a:r>
              <a:rPr lang="uk-UA" dirty="0" smtClean="0">
                <a:latin typeface="Arial Narrow" pitchFamily="34" charset="0"/>
              </a:rPr>
              <a:t>. </a:t>
            </a:r>
            <a:endParaRPr lang="ru-RU" dirty="0">
              <a:latin typeface="Arial Narrow" pitchFamily="34" charset="0"/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0" y="0"/>
            <a:ext cx="9144000" cy="692696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vert="horz" rtlCol="0" anchor="ctr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3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Arial Narrow" pitchFamily="34" charset="0"/>
                <a:ea typeface="+mj-ea"/>
                <a:cs typeface="+mj-cs"/>
              </a:rPr>
              <a:t>Практики громадських префектів</a:t>
            </a:r>
            <a:endParaRPr kumimoji="0" lang="ru-RU" sz="30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uLnTx/>
              <a:uFillTx/>
              <a:latin typeface="Arial Narrow" pitchFamily="34" charset="0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2"/>
          <p:cNvSpPr txBox="1">
            <a:spLocks/>
          </p:cNvSpPr>
          <p:nvPr/>
        </p:nvSpPr>
        <p:spPr>
          <a:xfrm>
            <a:off x="179512" y="134076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65760" marR="0" lvl="0" indent="-256032" algn="just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tabLst/>
              <a:defRPr/>
            </a:pPr>
            <a:endParaRPr kumimoji="0" lang="uk-UA" sz="27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 Narrow" pitchFamily="34" charset="0"/>
            </a:endParaRPr>
          </a:p>
          <a:p>
            <a:pPr marL="365760" marR="0" lvl="0" indent="-256032" algn="just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tabLst/>
              <a:defRPr/>
            </a:pPr>
            <a:r>
              <a:rPr kumimoji="0" lang="uk-UA" sz="2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Narrow" pitchFamily="34" charset="0"/>
              </a:rPr>
              <a:t>Об'єкт аудита – утримання дорожньо-транспортної інфраструктури та збереження зелених зон міста</a:t>
            </a:r>
          </a:p>
          <a:p>
            <a:pPr marL="365760" marR="0" lvl="0" indent="-256032" algn="just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tabLst/>
              <a:defRPr/>
            </a:pPr>
            <a:endParaRPr kumimoji="0" lang="uk-UA" sz="27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 Narrow" pitchFamily="34" charset="0"/>
            </a:endParaRPr>
          </a:p>
          <a:p>
            <a:pPr marL="365760" marR="0" lvl="0" indent="-256032" algn="just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r>
              <a:rPr kumimoji="0" lang="uk-UA" sz="2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Narrow" pitchFamily="34" charset="0"/>
              </a:rPr>
              <a:t>Аудиторська </a:t>
            </a:r>
            <a:r>
              <a:rPr kumimoji="0" lang="uk-UA" sz="27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Narrow" pitchFamily="34" charset="0"/>
              </a:rPr>
              <a:t>группа</a:t>
            </a:r>
            <a:r>
              <a:rPr kumimoji="0" lang="uk-UA" sz="2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Narrow" pitchFamily="34" charset="0"/>
              </a:rPr>
              <a:t> - ГО ФРММ, ГО </a:t>
            </a:r>
            <a:r>
              <a:rPr kumimoji="0" lang="uk-UA" sz="27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Narrow" pitchFamily="34" charset="0"/>
              </a:rPr>
              <a:t>Евровектор</a:t>
            </a:r>
            <a:r>
              <a:rPr kumimoji="0" lang="uk-UA" sz="2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Narrow" pitchFamily="34" charset="0"/>
              </a:rPr>
              <a:t> (Херсон)</a:t>
            </a:r>
            <a:endParaRPr kumimoji="0" lang="ru-RU" sz="27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 Narrow" pitchFamily="34" charset="0"/>
            </a:endParaRPr>
          </a:p>
          <a:p>
            <a:pPr marL="365760" marR="0" lvl="0" indent="-256032" algn="just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tabLst/>
              <a:defRPr/>
            </a:pPr>
            <a:endParaRPr kumimoji="0" lang="uk-UA" sz="27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 Narrow" pitchFamily="34" charset="0"/>
            </a:endParaRPr>
          </a:p>
        </p:txBody>
      </p:sp>
      <p:sp>
        <p:nvSpPr>
          <p:cNvPr id="3" name="Заголовок 1"/>
          <p:cNvSpPr txBox="1">
            <a:spLocks/>
          </p:cNvSpPr>
          <p:nvPr/>
        </p:nvSpPr>
        <p:spPr>
          <a:xfrm>
            <a:off x="0" y="0"/>
            <a:ext cx="9144000" cy="692696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vert="horz" rtlCol="0" anchor="ctr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3000" b="1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Arial Narrow" pitchFamily="34" charset="0"/>
                <a:ea typeface="+mj-ea"/>
                <a:cs typeface="+mj-cs"/>
              </a:rPr>
              <a:t>Практики громадських префектів</a:t>
            </a:r>
            <a:endParaRPr kumimoji="0" lang="ru-RU" sz="30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uLnTx/>
              <a:uFillTx/>
              <a:latin typeface="Arial Narrow" pitchFamily="34" charset="0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908720"/>
            <a:ext cx="8229600" cy="706090"/>
          </a:xfrm>
        </p:spPr>
        <p:txBody>
          <a:bodyPr>
            <a:normAutofit fontScale="90000"/>
          </a:bodyPr>
          <a:lstStyle/>
          <a:p>
            <a:pPr algn="ctr"/>
            <a:r>
              <a:rPr lang="uk-UA" dirty="0" smtClean="0">
                <a:latin typeface="Arial Narrow" pitchFamily="34" charset="0"/>
              </a:rPr>
              <a:t>ПРОПОЗИЦІЇ</a:t>
            </a:r>
            <a:endParaRPr lang="ru-RU" dirty="0">
              <a:latin typeface="Arial Narrow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61703" y="1483485"/>
            <a:ext cx="8229600" cy="5098571"/>
          </a:xfrm>
        </p:spPr>
        <p:txBody>
          <a:bodyPr>
            <a:normAutofit lnSpcReduction="10000"/>
          </a:bodyPr>
          <a:lstStyle/>
          <a:p>
            <a:pPr lvl="0"/>
            <a:r>
              <a:rPr lang="uk-UA" dirty="0" smtClean="0">
                <a:latin typeface="Arial Narrow" pitchFamily="34" charset="0"/>
              </a:rPr>
              <a:t>Запровадити практику складання середньострокових/довгострокових планів ремонтних робіт , не допускати виконання робіт поточного та капітального ремонту дорожнього одягу у період кінець осені - взимку.</a:t>
            </a:r>
            <a:endParaRPr lang="ru-RU" dirty="0" smtClean="0">
              <a:latin typeface="Arial Narrow" pitchFamily="34" charset="0"/>
            </a:endParaRPr>
          </a:p>
          <a:p>
            <a:pPr lvl="0"/>
            <a:r>
              <a:rPr lang="uk-UA" dirty="0" smtClean="0">
                <a:latin typeface="Arial Narrow" pitchFamily="34" charset="0"/>
              </a:rPr>
              <a:t>Налагодити контроль з боку розпорядників виконавців ремонтних робіт щодо дотримання та виконання гарантійних договірних умов.</a:t>
            </a:r>
            <a:endParaRPr lang="ru-RU" dirty="0" smtClean="0">
              <a:latin typeface="Arial Narrow" pitchFamily="34" charset="0"/>
            </a:endParaRPr>
          </a:p>
          <a:p>
            <a:pPr lvl="0"/>
            <a:r>
              <a:rPr lang="uk-UA" dirty="0" smtClean="0">
                <a:latin typeface="Arial Narrow" pitchFamily="34" charset="0"/>
              </a:rPr>
              <a:t>Посилити контроль депутатським корпусом розпорядників бюджетних коштів відповідних сфер через запровадження періодичного звітування розпорядників по стану виконання бюджетних програм, проведення процедур публічних закупівель, виконання договорів з підрядником. </a:t>
            </a:r>
            <a:endParaRPr lang="ru-RU" dirty="0">
              <a:latin typeface="Arial Narrow" pitchFamily="34" charset="0"/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0" y="0"/>
            <a:ext cx="9144000" cy="692696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vert="horz" rtlCol="0" anchor="ctr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3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Arial Narrow" pitchFamily="34" charset="0"/>
                <a:ea typeface="+mj-ea"/>
                <a:cs typeface="+mj-cs"/>
              </a:rPr>
              <a:t>Практики громадських префектів</a:t>
            </a:r>
            <a:endParaRPr kumimoji="0" lang="ru-RU" sz="30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uLnTx/>
              <a:uFillTx/>
              <a:latin typeface="Arial Narrow" pitchFamily="34" charset="0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87828" y="1392045"/>
            <a:ext cx="8229600" cy="5098571"/>
          </a:xfrm>
        </p:spPr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uk-UA" sz="2800" dirty="0" smtClean="0">
                <a:solidFill>
                  <a:srgbClr val="FF0000"/>
                </a:solidFill>
                <a:latin typeface="Arial Narrow" pitchFamily="34" charset="0"/>
              </a:rPr>
              <a:t>Запровадити систему внутрішнього контролю і внутрішнього аудиту в виконавчих органах Миколаївської міської ради</a:t>
            </a:r>
          </a:p>
          <a:p>
            <a:pPr>
              <a:buNone/>
            </a:pPr>
            <a:endParaRPr lang="uk-UA" sz="2800" dirty="0" smtClean="0">
              <a:solidFill>
                <a:srgbClr val="FF0000"/>
              </a:solidFill>
              <a:latin typeface="Arial Narrow" pitchFamily="34" charset="0"/>
            </a:endParaRPr>
          </a:p>
          <a:p>
            <a:pPr>
              <a:buNone/>
            </a:pPr>
            <a:r>
              <a:rPr lang="uk-UA" sz="2800" dirty="0" smtClean="0">
                <a:solidFill>
                  <a:srgbClr val="FF0000"/>
                </a:solidFill>
                <a:latin typeface="Arial Narrow" pitchFamily="34" charset="0"/>
              </a:rPr>
              <a:t>Підстави - З</a:t>
            </a:r>
            <a:r>
              <a:rPr lang="uk-UA" sz="2800" dirty="0" smtClean="0">
                <a:solidFill>
                  <a:srgbClr val="FF0000"/>
                </a:solidFill>
                <a:latin typeface="Arial Narrow" pitchFamily="34" charset="0"/>
                <a:cs typeface="Arial" pitchFamily="34" charset="0"/>
              </a:rPr>
              <a:t>акон України №2646 від 06.12.18,</a:t>
            </a:r>
            <a:r>
              <a:rPr lang="uk-UA" sz="2800" dirty="0" smtClean="0">
                <a:latin typeface="Arial Narrow" pitchFamily="34" charset="0"/>
              </a:rPr>
              <a:t> (Стаття 26. Контроль та аудит у бюджетному процесі ”)</a:t>
            </a:r>
            <a:endParaRPr lang="ru-RU" sz="2800" dirty="0" smtClean="0">
              <a:latin typeface="Arial Narrow" pitchFamily="34" charset="0"/>
            </a:endParaRPr>
          </a:p>
          <a:p>
            <a:pPr lvl="0" fontAlgn="base"/>
            <a:r>
              <a:rPr lang="uk-UA" dirty="0" smtClean="0">
                <a:latin typeface="Arial Narrow" pitchFamily="34" charset="0"/>
              </a:rPr>
              <a:t>Наказ Міністерства фінансів України від 19.04.2019 №160 «Про затвердження форми Звіту про стан організації та здійснення внутрішнього контролю у розрізі елементів внутрішнього контролю»</a:t>
            </a:r>
          </a:p>
          <a:p>
            <a:pPr lvl="0"/>
            <a:r>
              <a:rPr lang="uk-UA" dirty="0" smtClean="0">
                <a:latin typeface="Arial Narrow" pitchFamily="34" charset="0"/>
              </a:rPr>
              <a:t>Постанова Кабінету Міністрів України № 1062 від 12.12.2018 "Про затвердження Основних засад здійснення внутрішнього контролю розпорядниками бюджетних коштів та внесення змін до постанови Кабінету Міністрів України від 28 вересня 2011 р. № 1001</a:t>
            </a:r>
          </a:p>
          <a:p>
            <a:pPr lvl="0"/>
            <a:r>
              <a:rPr lang="ru-RU" dirty="0" smtClean="0">
                <a:latin typeface="Arial Narrow" pitchFamily="34" charset="0"/>
              </a:rPr>
              <a:t>та </a:t>
            </a:r>
            <a:r>
              <a:rPr lang="ru-RU" dirty="0" err="1" smtClean="0">
                <a:latin typeface="Arial Narrow" pitchFamily="34" charset="0"/>
              </a:rPr>
              <a:t>інш</a:t>
            </a:r>
            <a:r>
              <a:rPr lang="ru-RU" dirty="0" smtClean="0">
                <a:latin typeface="Arial Narrow" pitchFamily="34" charset="0"/>
              </a:rPr>
              <a:t>.</a:t>
            </a: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0" y="0"/>
            <a:ext cx="9144000" cy="692696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vert="horz" rtlCol="0" anchor="ctr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3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Arial Narrow" pitchFamily="34" charset="0"/>
                <a:ea typeface="+mj-ea"/>
                <a:cs typeface="+mj-cs"/>
              </a:rPr>
              <a:t>Практики громадських префектів</a:t>
            </a:r>
            <a:endParaRPr kumimoji="0" lang="ru-RU" sz="30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uLnTx/>
              <a:uFillTx/>
              <a:latin typeface="Arial Narrow" pitchFamily="34" charset="0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uk-UA" sz="2800" b="1" dirty="0" smtClean="0">
                <a:latin typeface="Arial Narrow" pitchFamily="34" charset="0"/>
              </a:rPr>
              <a:t>Дати оцінку </a:t>
            </a:r>
            <a:r>
              <a:rPr lang="uk-UA" sz="2800" dirty="0" smtClean="0">
                <a:latin typeface="Arial Narrow" pitchFamily="34" charset="0"/>
              </a:rPr>
              <a:t>реалізації виконавчими органами міських рад (сільських рад ОТГ) місцевої політики організації благоустрою територій та утриманню та розвитку дорожньо-транспортної інфраструктури:</a:t>
            </a:r>
            <a:endParaRPr lang="ru-RU" sz="2800" dirty="0" smtClean="0">
              <a:latin typeface="Arial Narrow" pitchFamily="34" charset="0"/>
            </a:endParaRPr>
          </a:p>
          <a:p>
            <a:pPr lvl="0">
              <a:buNone/>
            </a:pPr>
            <a:r>
              <a:rPr lang="uk-UA" sz="2800" dirty="0" smtClean="0">
                <a:latin typeface="Arial Narrow" pitchFamily="34" charset="0"/>
              </a:rPr>
              <a:t>У тому числі, з досягнення цілей державної політики покращення якості доріг формування та/або реалізацію якої забезпечує головний розпорядник бюджетних коштів;</a:t>
            </a:r>
            <a:endParaRPr lang="ru-RU" sz="2800" dirty="0" smtClean="0">
              <a:latin typeface="Arial Narrow" pitchFamily="34" charset="0"/>
            </a:endParaRPr>
          </a:p>
          <a:p>
            <a:pPr lvl="0">
              <a:buNone/>
            </a:pPr>
            <a:r>
              <a:rPr lang="uk-UA" sz="2800" dirty="0" smtClean="0">
                <a:latin typeface="Arial Narrow" pitchFamily="34" charset="0"/>
              </a:rPr>
              <a:t>- ефективності використання бюджетних коштів, що спрямовувались до ГРБК місцевих бюджетів на виконання бюджетної програми «Утримання та розвиток інфраструктури доріг»; «Організація благоустрою».</a:t>
            </a:r>
            <a:endParaRPr lang="ru-RU" sz="2800" dirty="0" smtClean="0">
              <a:latin typeface="Arial Narrow" pitchFamily="34" charset="0"/>
            </a:endParaRPr>
          </a:p>
          <a:p>
            <a:endParaRPr lang="ru-RU" dirty="0">
              <a:latin typeface="Arial Narrow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836712"/>
            <a:ext cx="8219256" cy="580926"/>
          </a:xfrm>
        </p:spPr>
        <p:txBody>
          <a:bodyPr>
            <a:normAutofit/>
          </a:bodyPr>
          <a:lstStyle/>
          <a:p>
            <a:pPr lvl="1" algn="l" rtl="0">
              <a:spcBef>
                <a:spcPct val="0"/>
              </a:spcBef>
            </a:pPr>
            <a:r>
              <a:rPr lang="uk-UA" sz="2700" b="1" u="sng" dirty="0" smtClean="0">
                <a:latin typeface="Arial Narrow" pitchFamily="34" charset="0"/>
              </a:rPr>
              <a:t>Мета аудиту:</a:t>
            </a:r>
            <a:endParaRPr lang="ru-RU" sz="2700" b="1" dirty="0">
              <a:latin typeface="Arial Narrow" pitchFamily="34" charset="0"/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0" y="0"/>
            <a:ext cx="9144000" cy="692696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vert="horz" rtlCol="0" anchor="ctr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3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Arial Narrow" pitchFamily="34" charset="0"/>
                <a:ea typeface="+mj-ea"/>
                <a:cs typeface="+mj-cs"/>
              </a:rPr>
              <a:t>Практики громадських префектів</a:t>
            </a:r>
            <a:endParaRPr kumimoji="0" lang="ru-RU" sz="30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uLnTx/>
              <a:uFillTx/>
              <a:latin typeface="Arial Narrow" pitchFamily="34" charset="0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uk-UA" b="1" dirty="0" smtClean="0">
                <a:latin typeface="Arial Narrow" pitchFamily="34" charset="0"/>
              </a:rPr>
              <a:t>Визначити</a:t>
            </a:r>
            <a:r>
              <a:rPr lang="uk-UA" dirty="0" smtClean="0">
                <a:latin typeface="Arial Narrow" pitchFamily="34" charset="0"/>
              </a:rPr>
              <a:t> причини ( фактори), які негативно впливають на ефективність використання бюджетних коштів;</a:t>
            </a:r>
            <a:endParaRPr lang="ru-RU" dirty="0" smtClean="0">
              <a:latin typeface="Arial Narrow" pitchFamily="34" charset="0"/>
            </a:endParaRPr>
          </a:p>
          <a:p>
            <a:endParaRPr lang="ru-RU" dirty="0" smtClean="0">
              <a:latin typeface="Arial Narrow" pitchFamily="34" charset="0"/>
            </a:endParaRPr>
          </a:p>
          <a:p>
            <a:pPr>
              <a:buNone/>
            </a:pPr>
            <a:r>
              <a:rPr lang="uk-UA" b="1" dirty="0" smtClean="0">
                <a:latin typeface="Arial Narrow" pitchFamily="34" charset="0"/>
              </a:rPr>
              <a:t>Надати</a:t>
            </a:r>
            <a:r>
              <a:rPr lang="uk-UA" dirty="0" smtClean="0">
                <a:latin typeface="Arial Narrow" pitchFamily="34" charset="0"/>
              </a:rPr>
              <a:t> пропозиції щодо підвищення ефективності управлінських рішень в обраній сфері ГРБК ефективності використання бюджетних коштів на утримання та розвиток дорожньої та транспортної інфраструктури  Миколаєва (Херсону) з урахуванням вимог діючих ДБН, ДСТУ).</a:t>
            </a:r>
            <a:endParaRPr lang="ru-RU" dirty="0" smtClean="0">
              <a:latin typeface="Arial Narrow" pitchFamily="34" charset="0"/>
            </a:endParaRPr>
          </a:p>
          <a:p>
            <a:endParaRPr lang="ru-RU" dirty="0">
              <a:latin typeface="Arial Narrow" pitchFamily="34" charset="0"/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0" y="0"/>
            <a:ext cx="9144000" cy="692696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vert="horz" rtlCol="0" anchor="ctr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3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Arial Narrow" pitchFamily="34" charset="0"/>
                <a:ea typeface="+mj-ea"/>
                <a:cs typeface="+mj-cs"/>
              </a:rPr>
              <a:t>Практики громадських префектів</a:t>
            </a:r>
            <a:endParaRPr kumimoji="0" lang="ru-RU" sz="30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uLnTx/>
              <a:uFillTx/>
              <a:latin typeface="Arial Narrow" pitchFamily="34" charset="0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endParaRPr lang="uk-UA" b="1" dirty="0" smtClean="0">
              <a:latin typeface="Arial Narrow" pitchFamily="34" charset="0"/>
            </a:endParaRPr>
          </a:p>
          <a:p>
            <a:pPr algn="ctr">
              <a:buNone/>
            </a:pPr>
            <a:r>
              <a:rPr lang="uk-UA" b="1" dirty="0" err="1" smtClean="0">
                <a:latin typeface="Arial Narrow" pitchFamily="34" charset="0"/>
              </a:rPr>
              <a:t>Мы</a:t>
            </a:r>
            <a:r>
              <a:rPr lang="uk-UA" b="1" dirty="0" smtClean="0">
                <a:latin typeface="Arial Narrow" pitchFamily="34" charset="0"/>
              </a:rPr>
              <a:t> </a:t>
            </a:r>
            <a:r>
              <a:rPr lang="uk-UA" b="1" dirty="0" err="1" smtClean="0">
                <a:latin typeface="Arial Narrow" pitchFamily="34" charset="0"/>
              </a:rPr>
              <a:t>строим</a:t>
            </a:r>
            <a:r>
              <a:rPr lang="uk-UA" b="1" dirty="0" smtClean="0">
                <a:latin typeface="Arial Narrow" pitchFamily="34" charset="0"/>
              </a:rPr>
              <a:t> </a:t>
            </a:r>
            <a:r>
              <a:rPr lang="uk-UA" b="1" dirty="0" err="1" smtClean="0">
                <a:latin typeface="Arial Narrow" pitchFamily="34" charset="0"/>
              </a:rPr>
              <a:t>хорошие</a:t>
            </a:r>
            <a:r>
              <a:rPr lang="uk-UA" b="1" dirty="0" smtClean="0">
                <a:latin typeface="Arial Narrow" pitchFamily="34" charset="0"/>
              </a:rPr>
              <a:t> дороги не потому </a:t>
            </a:r>
            <a:r>
              <a:rPr lang="uk-UA" b="1" dirty="0" err="1" smtClean="0">
                <a:latin typeface="Arial Narrow" pitchFamily="34" charset="0"/>
              </a:rPr>
              <a:t>что</a:t>
            </a:r>
            <a:r>
              <a:rPr lang="uk-UA" b="1" dirty="0" smtClean="0">
                <a:latin typeface="Arial Narrow" pitchFamily="34" charset="0"/>
              </a:rPr>
              <a:t> </a:t>
            </a:r>
            <a:r>
              <a:rPr lang="uk-UA" b="1" dirty="0" err="1" smtClean="0">
                <a:latin typeface="Arial Narrow" pitchFamily="34" charset="0"/>
              </a:rPr>
              <a:t>богатые</a:t>
            </a:r>
            <a:r>
              <a:rPr lang="uk-UA" b="1" dirty="0" smtClean="0">
                <a:latin typeface="Arial Narrow" pitchFamily="34" charset="0"/>
              </a:rPr>
              <a:t>, </a:t>
            </a:r>
            <a:endParaRPr lang="en-US" b="1" dirty="0" smtClean="0">
              <a:latin typeface="Arial Narrow" pitchFamily="34" charset="0"/>
            </a:endParaRPr>
          </a:p>
          <a:p>
            <a:pPr algn="ctr">
              <a:buNone/>
            </a:pPr>
            <a:r>
              <a:rPr lang="uk-UA" b="1" dirty="0" smtClean="0">
                <a:latin typeface="Arial Narrow" pitchFamily="34" charset="0"/>
              </a:rPr>
              <a:t>а </a:t>
            </a:r>
            <a:r>
              <a:rPr lang="uk-UA" b="1" dirty="0" err="1" smtClean="0">
                <a:latin typeface="Arial Narrow" pitchFamily="34" charset="0"/>
              </a:rPr>
              <a:t>мы</a:t>
            </a:r>
            <a:r>
              <a:rPr lang="uk-UA" b="1" dirty="0" smtClean="0">
                <a:latin typeface="Arial Narrow" pitchFamily="34" charset="0"/>
              </a:rPr>
              <a:t> </a:t>
            </a:r>
            <a:r>
              <a:rPr lang="uk-UA" b="1" dirty="0" err="1" smtClean="0">
                <a:latin typeface="Arial Narrow" pitchFamily="34" charset="0"/>
              </a:rPr>
              <a:t>богатые</a:t>
            </a:r>
            <a:r>
              <a:rPr lang="uk-UA" b="1" dirty="0" smtClean="0">
                <a:latin typeface="Arial Narrow" pitchFamily="34" charset="0"/>
              </a:rPr>
              <a:t> потому </a:t>
            </a:r>
            <a:r>
              <a:rPr lang="uk-UA" b="1" dirty="0" err="1" smtClean="0">
                <a:latin typeface="Arial Narrow" pitchFamily="34" charset="0"/>
              </a:rPr>
              <a:t>что</a:t>
            </a:r>
            <a:r>
              <a:rPr lang="uk-UA" b="1" dirty="0" smtClean="0">
                <a:latin typeface="Arial Narrow" pitchFamily="34" charset="0"/>
              </a:rPr>
              <a:t> </a:t>
            </a:r>
            <a:r>
              <a:rPr lang="uk-UA" b="1" dirty="0" err="1" smtClean="0">
                <a:latin typeface="Arial Narrow" pitchFamily="34" charset="0"/>
              </a:rPr>
              <a:t>строим</a:t>
            </a:r>
            <a:r>
              <a:rPr lang="uk-UA" b="1" dirty="0" smtClean="0">
                <a:latin typeface="Arial Narrow" pitchFamily="34" charset="0"/>
              </a:rPr>
              <a:t> </a:t>
            </a:r>
            <a:endParaRPr lang="en-US" b="1" dirty="0" smtClean="0">
              <a:latin typeface="Arial Narrow" pitchFamily="34" charset="0"/>
            </a:endParaRPr>
          </a:p>
          <a:p>
            <a:pPr algn="ctr">
              <a:buNone/>
            </a:pPr>
            <a:r>
              <a:rPr lang="uk-UA" sz="3500" b="1" dirty="0" err="1" smtClean="0">
                <a:solidFill>
                  <a:srgbClr val="FF0000"/>
                </a:solidFill>
                <a:latin typeface="Arial Narrow" pitchFamily="34" charset="0"/>
              </a:rPr>
              <a:t>хорошие</a:t>
            </a:r>
            <a:r>
              <a:rPr lang="uk-UA" sz="3500" b="1" dirty="0" smtClean="0">
                <a:solidFill>
                  <a:srgbClr val="FF0000"/>
                </a:solidFill>
                <a:latin typeface="Arial Narrow" pitchFamily="34" charset="0"/>
              </a:rPr>
              <a:t> дороги</a:t>
            </a:r>
            <a:endParaRPr lang="ru-RU" sz="3500" dirty="0" smtClean="0">
              <a:solidFill>
                <a:srgbClr val="FF0000"/>
              </a:solidFill>
              <a:latin typeface="Arial Narrow" pitchFamily="34" charset="0"/>
            </a:endParaRPr>
          </a:p>
          <a:p>
            <a:pPr algn="r">
              <a:buNone/>
            </a:pPr>
            <a:endParaRPr lang="uk-UA" dirty="0" smtClean="0">
              <a:latin typeface="Arial Narrow" pitchFamily="34" charset="0"/>
            </a:endParaRPr>
          </a:p>
          <a:p>
            <a:pPr algn="r">
              <a:buNone/>
            </a:pPr>
            <a:endParaRPr lang="uk-UA" dirty="0" smtClean="0">
              <a:latin typeface="Arial Narrow" pitchFamily="34" charset="0"/>
            </a:endParaRPr>
          </a:p>
          <a:p>
            <a:pPr algn="r">
              <a:buNone/>
            </a:pPr>
            <a:r>
              <a:rPr lang="uk-UA" dirty="0" smtClean="0">
                <a:latin typeface="Arial Narrow" pitchFamily="34" charset="0"/>
              </a:rPr>
              <a:t>(</a:t>
            </a:r>
            <a:r>
              <a:rPr lang="uk-UA" dirty="0" err="1" smtClean="0">
                <a:latin typeface="Arial Narrow" pitchFamily="34" charset="0"/>
              </a:rPr>
              <a:t>американская</a:t>
            </a:r>
            <a:r>
              <a:rPr lang="uk-UA" dirty="0" smtClean="0">
                <a:latin typeface="Arial Narrow" pitchFamily="34" charset="0"/>
              </a:rPr>
              <a:t> </a:t>
            </a:r>
            <a:r>
              <a:rPr lang="uk-UA" dirty="0" err="1" smtClean="0">
                <a:latin typeface="Arial Narrow" pitchFamily="34" charset="0"/>
              </a:rPr>
              <a:t>пословица</a:t>
            </a:r>
            <a:r>
              <a:rPr lang="uk-UA" dirty="0" smtClean="0">
                <a:latin typeface="Arial Narrow" pitchFamily="34" charset="0"/>
              </a:rPr>
              <a:t>)</a:t>
            </a:r>
            <a:endParaRPr lang="ru-RU" dirty="0">
              <a:latin typeface="Arial Narrow" pitchFamily="34" charset="0"/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0" y="0"/>
            <a:ext cx="9144000" cy="692696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vert="horz" rtlCol="0" anchor="ctr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3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Arial Narrow" pitchFamily="34" charset="0"/>
                <a:ea typeface="+mj-ea"/>
                <a:cs typeface="+mj-cs"/>
              </a:rPr>
              <a:t>Практики громадських префектів</a:t>
            </a:r>
            <a:endParaRPr kumimoji="0" lang="ru-RU" sz="30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uLnTx/>
              <a:uFillTx/>
              <a:latin typeface="Arial Narrow" pitchFamily="34" charset="0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764704"/>
            <a:ext cx="8229600" cy="1143000"/>
          </a:xfrm>
        </p:spPr>
        <p:txBody>
          <a:bodyPr>
            <a:normAutofit/>
          </a:bodyPr>
          <a:lstStyle/>
          <a:p>
            <a:r>
              <a:rPr lang="uk-UA" dirty="0" smtClean="0"/>
              <a:t>Висновки (Миколаїв)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467544" y="2060848"/>
            <a:ext cx="8229600" cy="4525963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uk-UA" dirty="0" smtClean="0">
                <a:latin typeface="Arial Narrow" pitchFamily="34" charset="0"/>
              </a:rPr>
              <a:t>- повна відсутність стратегічного бачення розвитку дорожньої та транспортної інфраструктури міста:</a:t>
            </a:r>
            <a:endParaRPr lang="ru-RU" dirty="0" smtClean="0">
              <a:latin typeface="Arial Narrow" pitchFamily="34" charset="0"/>
            </a:endParaRPr>
          </a:p>
          <a:p>
            <a:pPr>
              <a:buNone/>
            </a:pPr>
            <a:endParaRPr lang="uk-UA" dirty="0" smtClean="0">
              <a:latin typeface="Arial Narrow" pitchFamily="34" charset="0"/>
            </a:endParaRPr>
          </a:p>
          <a:p>
            <a:pPr>
              <a:buNone/>
            </a:pPr>
            <a:r>
              <a:rPr lang="uk-UA" dirty="0" smtClean="0">
                <a:latin typeface="Arial Narrow" pitchFamily="34" charset="0"/>
              </a:rPr>
              <a:t>Миколаївською </a:t>
            </a:r>
            <a:r>
              <a:rPr lang="uk-UA" dirty="0" err="1" smtClean="0">
                <a:latin typeface="Arial Narrow" pitchFamily="34" charset="0"/>
              </a:rPr>
              <a:t>МР</a:t>
            </a:r>
            <a:r>
              <a:rPr lang="uk-UA" dirty="0" smtClean="0">
                <a:latin typeface="Arial Narrow" pitchFamily="34" charset="0"/>
              </a:rPr>
              <a:t> станом на 2019р не затверджено не тільки будь якого стратегічного документу, що унормовує розвиток автомобільних доріг, а навіть взагалі Стратегій розвитку міста на середньостроковий або довгостроковий період.</a:t>
            </a:r>
          </a:p>
          <a:p>
            <a:pPr>
              <a:buNone/>
            </a:pPr>
            <a:r>
              <a:rPr lang="uk-UA" dirty="0" smtClean="0">
                <a:latin typeface="Arial Narrow" pitchFamily="34" charset="0"/>
              </a:rPr>
              <a:t>В 2006р ММР затвердила Стратегічний план економічного розвитку м. Миколаєва як концепцію  </a:t>
            </a:r>
            <a:r>
              <a:rPr lang="uk-UA" u="sng" dirty="0" smtClean="0">
                <a:latin typeface="Arial Narrow" pitchFamily="34" charset="0"/>
                <a:hlinkClick r:id="rId2"/>
              </a:rPr>
              <a:t>https://mkrada.gov.ua/documents/460.html</a:t>
            </a:r>
            <a:r>
              <a:rPr lang="uk-UA" dirty="0" smtClean="0">
                <a:latin typeface="Arial Narrow" pitchFamily="34" charset="0"/>
              </a:rPr>
              <a:t>. Але навіть в даному програмному документі не визначено стратегічна /операційна ціль як розвиток автомобільних доріг в громаді</a:t>
            </a:r>
            <a:endParaRPr lang="ru-RU" dirty="0">
              <a:latin typeface="Arial Narrow" pitchFamily="34" charset="0"/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0" y="0"/>
            <a:ext cx="9144000" cy="692696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vert="horz" rtlCol="0" anchor="ctr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3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Arial Narrow" pitchFamily="34" charset="0"/>
                <a:ea typeface="+mj-ea"/>
                <a:cs typeface="+mj-cs"/>
              </a:rPr>
              <a:t>Практики громадських префектів</a:t>
            </a:r>
            <a:endParaRPr kumimoji="0" lang="ru-RU" sz="30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uLnTx/>
              <a:uFillTx/>
              <a:latin typeface="Arial Narrow" pitchFamily="34" charset="0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>
                <a:latin typeface="Arial Narrow" pitchFamily="34" charset="0"/>
              </a:rPr>
              <a:t>Жодної статистичної інформації щодо кількості та протяжності доріг Миколаєва, що потребують капітального, поточного (ямкового) ремонту доріг Програма ЖКГ до 2019р, яка є підставою для фінансування означених робіт з міського бюджету, не містить.</a:t>
            </a:r>
            <a:endParaRPr lang="ru-RU" dirty="0">
              <a:latin typeface="Arial Narrow" pitchFamily="34" charset="0"/>
            </a:endParaRPr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0" y="0"/>
            <a:ext cx="9144000" cy="692696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vert="horz" rtlCol="0" anchor="ctr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3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Arial Narrow" pitchFamily="34" charset="0"/>
                <a:ea typeface="+mj-ea"/>
                <a:cs typeface="+mj-cs"/>
              </a:rPr>
              <a:t>Практики громадських префектів</a:t>
            </a:r>
            <a:endParaRPr kumimoji="0" lang="ru-RU" sz="30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uLnTx/>
              <a:uFillTx/>
              <a:latin typeface="Arial Narrow" pitchFamily="34" charset="0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Содержимое 2"/>
          <p:cNvSpPr txBox="1">
            <a:spLocks/>
          </p:cNvSpPr>
          <p:nvPr/>
        </p:nvSpPr>
        <p:spPr>
          <a:xfrm>
            <a:off x="179512" y="1633728"/>
            <a:ext cx="8659688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Tx/>
              <a:buChar char="-"/>
              <a:tabLst/>
              <a:defRPr/>
            </a:pPr>
            <a:r>
              <a:rPr kumimoji="0" lang="uk-UA" sz="2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Narrow" pitchFamily="34" charset="0"/>
              </a:rPr>
              <a:t>Розподілення повноважень між розпорядниками  недоцільне та неефективне.</a:t>
            </a: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Tx/>
              <a:buChar char="-"/>
              <a:tabLst/>
              <a:defRPr/>
            </a:pPr>
            <a:endParaRPr kumimoji="0" lang="uk-UA" sz="27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 Narrow" pitchFamily="34" charset="0"/>
            </a:endParaRP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Tx/>
              <a:buChar char="-"/>
              <a:tabLst/>
              <a:defRPr/>
            </a:pPr>
            <a:r>
              <a:rPr kumimoji="0" lang="uk-UA" sz="2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Narrow" pitchFamily="34" charset="0"/>
              </a:rPr>
              <a:t>Надмірна кількість профільних розпорядників з дробленням та дублюванням функцій</a:t>
            </a: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Tx/>
              <a:buChar char="-"/>
              <a:tabLst/>
              <a:defRPr/>
            </a:pPr>
            <a:endParaRPr kumimoji="0" lang="uk-UA" sz="27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 Narrow" pitchFamily="34" charset="0"/>
            </a:endParaRP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Tx/>
              <a:buChar char="-"/>
              <a:tabLst/>
              <a:defRPr/>
            </a:pPr>
            <a:r>
              <a:rPr kumimoji="0" lang="uk-UA" sz="2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Narrow" pitchFamily="34" charset="0"/>
              </a:rPr>
              <a:t>Нечіткість та розмитість цілей та завдань розпорядників</a:t>
            </a:r>
            <a:endParaRPr kumimoji="0" lang="ru-RU" sz="27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 Narrow" pitchFamily="34" charset="0"/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0" y="0"/>
            <a:ext cx="9144000" cy="692696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vert="horz" rtlCol="0" anchor="ctr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3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Arial Narrow" pitchFamily="34" charset="0"/>
                <a:ea typeface="+mj-ea"/>
                <a:cs typeface="+mj-cs"/>
              </a:rPr>
              <a:t>Практики громадських префектів</a:t>
            </a:r>
            <a:endParaRPr kumimoji="0" lang="ru-RU" sz="30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uLnTx/>
              <a:uFillTx/>
              <a:latin typeface="Arial Narrow" pitchFamily="34" charset="0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>
                <a:latin typeface="Arial Narrow" pitchFamily="34" charset="0"/>
              </a:rPr>
              <a:t>Жодних середньострокових/ довгострокових планів по утриманню автомобільних доріг міста (поточні (ямкові) та капітальні ремонти) не існує. Розпорядники керуються тільки складеними оперативними на бюджетний рік планами закупівель.</a:t>
            </a:r>
            <a:endParaRPr lang="ru-RU" dirty="0">
              <a:latin typeface="Arial Narrow" pitchFamily="34" charset="0"/>
            </a:endParaRPr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0" y="0"/>
            <a:ext cx="9144000" cy="692696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vert="horz" rtlCol="0" anchor="ctr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3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Arial Narrow" pitchFamily="34" charset="0"/>
                <a:ea typeface="+mj-ea"/>
                <a:cs typeface="+mj-cs"/>
              </a:rPr>
              <a:t>Практики громадських префектів</a:t>
            </a:r>
            <a:endParaRPr kumimoji="0" lang="ru-RU" sz="30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uLnTx/>
              <a:uFillTx/>
              <a:latin typeface="Arial Narrow" pitchFamily="34" charset="0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обложка</Template>
  <TotalTime>2349</TotalTime>
  <Words>919</Words>
  <Application>Microsoft Office PowerPoint</Application>
  <PresentationFormat>Экран (4:3)</PresentationFormat>
  <Paragraphs>113</Paragraphs>
  <Slides>21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2" baseType="lpstr">
      <vt:lpstr>Открытая</vt:lpstr>
      <vt:lpstr>Практики громадських префектів</vt:lpstr>
      <vt:lpstr>Слайд 2</vt:lpstr>
      <vt:lpstr>Мета аудиту:</vt:lpstr>
      <vt:lpstr>Слайд 4</vt:lpstr>
      <vt:lpstr>Слайд 5</vt:lpstr>
      <vt:lpstr>Висновки (Миколаїв)</vt:lpstr>
      <vt:lpstr>Слайд 7</vt:lpstr>
      <vt:lpstr>Слайд 8</vt:lpstr>
      <vt:lpstr>Слайд 9</vt:lpstr>
      <vt:lpstr>Висновки - Ідентифікація та оцінка ризиків (управління ризиками відсутнє); </vt:lpstr>
      <vt:lpstr>Висновки - Ідентифікація та оцінка ризиків (управління ризиками відсутнє); </vt:lpstr>
      <vt:lpstr>Висновки - Ідентифікація та оцінка ризиків (управління ризиками відсутнє); </vt:lpstr>
      <vt:lpstr>Висновки - Ідентифікація та оцінка ризиків (управління ризиками відсутнє); </vt:lpstr>
      <vt:lpstr>Висновки</vt:lpstr>
      <vt:lpstr>НАСЛІДКИ</vt:lpstr>
      <vt:lpstr>НАСЛІДКИ</vt:lpstr>
      <vt:lpstr>ПРОПОЗИЦІЇ</vt:lpstr>
      <vt:lpstr>ПРОПОЗИЦІЇ</vt:lpstr>
      <vt:lpstr>ПРОПОЗИЦІЇ</vt:lpstr>
      <vt:lpstr>ПРОПОЗИЦІЇ</vt:lpstr>
      <vt:lpstr>Слайд 21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ХВОРОБИ та ЛІКИ ефективності витрачання бюджету міста</dc:title>
  <dc:creator>User</dc:creator>
  <cp:lastModifiedBy>Пользователь</cp:lastModifiedBy>
  <cp:revision>151</cp:revision>
  <dcterms:created xsi:type="dcterms:W3CDTF">2019-06-07T10:06:28Z</dcterms:created>
  <dcterms:modified xsi:type="dcterms:W3CDTF">2020-03-18T14:03:31Z</dcterms:modified>
</cp:coreProperties>
</file>