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19" r:id="rId2"/>
    <p:sldId id="295" r:id="rId3"/>
    <p:sldId id="323" r:id="rId4"/>
    <p:sldId id="333" r:id="rId5"/>
    <p:sldId id="330" r:id="rId6"/>
    <p:sldId id="331" r:id="rId7"/>
    <p:sldId id="329" r:id="rId8"/>
    <p:sldId id="328" r:id="rId9"/>
    <p:sldId id="337" r:id="rId10"/>
    <p:sldId id="314" r:id="rId11"/>
    <p:sldId id="287" r:id="rId12"/>
    <p:sldId id="32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2E17"/>
    <a:srgbClr val="F0F6B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86" autoAdjust="0"/>
  </p:normalViewPr>
  <p:slideViewPr>
    <p:cSldViewPr>
      <p:cViewPr varScale="1">
        <p:scale>
          <a:sx n="64" d="100"/>
          <a:sy n="64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15482429279673376"/>
          <c:y val="0.12931070162287939"/>
          <c:w val="0.8451757072032664"/>
          <c:h val="0.41601153592610418"/>
        </c:manualLayout>
      </c:layout>
      <c:barChart>
        <c:barDir val="col"/>
        <c:grouping val="stacked"/>
        <c:dLbls/>
        <c:overlap val="100"/>
        <c:axId val="114745728"/>
        <c:axId val="115421184"/>
      </c:barChart>
      <c:catAx>
        <c:axId val="114745728"/>
        <c:scaling>
          <c:orientation val="minMax"/>
        </c:scaling>
        <c:axPos val="b"/>
        <c:tickLblPos val="nextTo"/>
        <c:crossAx val="115421184"/>
        <c:crosses val="autoZero"/>
        <c:auto val="1"/>
        <c:lblAlgn val="ctr"/>
        <c:lblOffset val="100"/>
      </c:catAx>
      <c:valAx>
        <c:axId val="115421184"/>
        <c:scaling>
          <c:orientation val="minMax"/>
        </c:scaling>
        <c:axPos val="l"/>
        <c:majorGridlines/>
        <c:numFmt formatCode="General" sourceLinked="1"/>
        <c:tickLblPos val="nextTo"/>
        <c:crossAx val="1147457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0296685136580159"/>
          <c:y val="0.70456020104457229"/>
          <c:w val="0.54985722270827264"/>
          <c:h val="0.24006114501079323"/>
        </c:manualLayout>
      </c:layout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365BE3-EB94-4199-83EE-992885557029}" type="datetimeFigureOut">
              <a:rPr lang="ru-RU" smtClean="0"/>
              <a:pPr/>
              <a:t>чт 19.03.20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0EFEE-6879-415A-9FA2-2B57986228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44083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0EFEE-6879-415A-9FA2-2B579862280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19.03.20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19.03.20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19.03.20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19.03.20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19.03.20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19.03.20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19.03.20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19.03.20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19.03.20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19.03.20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чт 19.03.20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чт 19.03.20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50004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Комітет</a:t>
            </a:r>
            <a:r>
              <a:rPr lang="ru-RU" sz="20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самоорганізації</a:t>
            </a:r>
            <a:r>
              <a:rPr lang="ru-RU" sz="20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20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робітничого</a:t>
            </a:r>
            <a:r>
              <a:rPr lang="ru-RU" sz="20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селища </a:t>
            </a:r>
            <a:r>
              <a:rPr lang="ru-RU" sz="20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Ялти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6143644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Миколаїв 2020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Картинка1" descr="gerb_frgn_prosto"/>
          <p:cNvPicPr>
            <a:picLocks noRot="1" noChangeArrowheads="1"/>
          </p:cNvPicPr>
          <p:nvPr/>
        </p:nvPicPr>
        <p:blipFill>
          <a:blip r:embed="rId3" cstate="print">
            <a:lum bright="4000" contrast="4000"/>
          </a:blip>
          <a:srcRect/>
          <a:stretch>
            <a:fillRect/>
          </a:stretch>
        </p:blipFill>
        <p:spPr bwMode="auto">
          <a:xfrm>
            <a:off x="7092280" y="4799622"/>
            <a:ext cx="1571636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 descr="ÐÐÐ¦ÐÐÐÐÐÐ¬ÐÐÐ ÐÐÐÐÐ§ÐÐÐÐ ÐÐÐÐÐÐ ÐÐ¢ÐÐ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48" y="5065534"/>
            <a:ext cx="4000500" cy="981076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812693" y="1340768"/>
            <a:ext cx="727280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/>
              <a:t>Аудит </a:t>
            </a:r>
            <a:r>
              <a:rPr lang="ru-RU" sz="4000" dirty="0" err="1"/>
              <a:t>використання</a:t>
            </a:r>
            <a:r>
              <a:rPr lang="ru-RU" sz="4000" dirty="0"/>
              <a:t> </a:t>
            </a:r>
            <a:r>
              <a:rPr lang="ru-RU" sz="4000" dirty="0" err="1"/>
              <a:t>бюджетних</a:t>
            </a:r>
            <a:r>
              <a:rPr lang="ru-RU" sz="4000" dirty="0"/>
              <a:t> </a:t>
            </a:r>
            <a:r>
              <a:rPr lang="ru-RU" sz="4000" dirty="0" err="1"/>
              <a:t>коштів</a:t>
            </a:r>
            <a:r>
              <a:rPr lang="ru-RU" sz="4000" dirty="0"/>
              <a:t>, </a:t>
            </a:r>
            <a:r>
              <a:rPr lang="ru-RU" sz="4000" dirty="0" err="1"/>
              <a:t>програми</a:t>
            </a:r>
            <a:r>
              <a:rPr lang="ru-RU" sz="4000" dirty="0"/>
              <a:t> </a:t>
            </a:r>
            <a:r>
              <a:rPr lang="ru-RU" sz="4000" dirty="0" err="1"/>
              <a:t>організації</a:t>
            </a:r>
            <a:r>
              <a:rPr lang="ru-RU" sz="4000" dirty="0"/>
              <a:t> благоустрою </a:t>
            </a:r>
            <a:r>
              <a:rPr lang="ru-RU" sz="4000" dirty="0" err="1"/>
              <a:t>адміністрацією</a:t>
            </a:r>
            <a:r>
              <a:rPr lang="ru-RU" sz="4000" dirty="0"/>
              <a:t> </a:t>
            </a:r>
            <a:r>
              <a:rPr lang="ru-RU" sz="4000" dirty="0" err="1"/>
              <a:t>Заводського</a:t>
            </a:r>
            <a:r>
              <a:rPr lang="ru-RU" sz="4000" dirty="0"/>
              <a:t> району ММР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0" y="6669359"/>
            <a:ext cx="9144000" cy="346349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2500" b="1" i="1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Практики громадських префектів</a:t>
            </a:r>
            <a:endParaRPr lang="ru-RU" sz="2500" b="1" i="1" dirty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8229600" cy="548324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Наші рекомендації  </a:t>
            </a:r>
          </a:p>
          <a:p>
            <a:r>
              <a:rPr lang="uk-UA" dirty="0" smtClean="0"/>
              <a:t>Забезпечити </a:t>
            </a:r>
            <a:r>
              <a:rPr lang="uk-UA" dirty="0"/>
              <a:t>систему моніторингу виконання бюджетних програм у розрізі територіальних локацій звалищ Заводського району. </a:t>
            </a:r>
            <a:endParaRPr lang="ru-RU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dirty="0"/>
              <a:t>Забезпечити механізм громадського аудиту виконання заходів по прибиранню звалищ у рамках бюджетних програм </a:t>
            </a:r>
            <a:r>
              <a:rPr lang="uk-UA" dirty="0" err="1"/>
              <a:t>виконуємих</a:t>
            </a:r>
            <a:r>
              <a:rPr lang="uk-UA" dirty="0"/>
              <a:t> Заводським районом, зокрема </a:t>
            </a:r>
            <a:r>
              <a:rPr lang="ru-RU" dirty="0"/>
              <a:t>селища </a:t>
            </a:r>
            <a:r>
              <a:rPr lang="ru-RU" dirty="0" err="1"/>
              <a:t>Ялти</a:t>
            </a:r>
            <a:endParaRPr lang="ru-RU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dirty="0"/>
              <a:t>Забезпечити виконання бюджетного законодавства.</a:t>
            </a:r>
            <a:endParaRPr lang="ru-RU" dirty="0"/>
          </a:p>
          <a:p>
            <a:pPr algn="ctr">
              <a:buNone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uk-UA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6669359"/>
            <a:ext cx="9144000" cy="346349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2500" b="1" i="1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Практики громадських префектів</a:t>
            </a:r>
            <a:endParaRPr lang="ru-RU" sz="2500" b="1" i="1" dirty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7200" b="1" dirty="0" smtClean="0">
                <a:solidFill>
                  <a:srgbClr val="672E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Дякуємо за увагу!</a:t>
            </a:r>
            <a:endParaRPr lang="ru-RU" sz="7200" b="1" dirty="0">
              <a:solidFill>
                <a:srgbClr val="672E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0" y="6669359"/>
            <a:ext cx="9144000" cy="346349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2500" b="1" i="1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Практики громадських префектів</a:t>
            </a:r>
            <a:endParaRPr lang="ru-RU" sz="2500" b="1" i="1" dirty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Контакти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53566148"/>
              </p:ext>
            </p:extLst>
          </p:nvPr>
        </p:nvGraphicFramePr>
        <p:xfrm>
          <a:off x="1403648" y="1484784"/>
          <a:ext cx="6072230" cy="340053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3956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765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03713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kern="1200" dirty="0" smtClean="0"/>
                        <a:t>Найменування</a:t>
                      </a:r>
                      <a:endParaRPr lang="ru-RU" sz="18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5673" marR="65673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Комітет самоорганізації населення робітничого селища Ялти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 b="1" kern="1200" dirty="0" err="1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5673" marR="65673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152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5673" marR="6567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5673" marR="65673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152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kern="1200" dirty="0" smtClean="0"/>
                        <a:t>Керівник</a:t>
                      </a:r>
                      <a:endParaRPr lang="ru-RU" sz="18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5673" marR="6567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kern="1200" dirty="0" err="1" smtClean="0"/>
                        <a:t>Седляр</a:t>
                      </a:r>
                      <a:r>
                        <a:rPr lang="uk-UA" sz="1800" kern="1200" dirty="0" smtClean="0"/>
                        <a:t> Сергій</a:t>
                      </a:r>
                      <a:endParaRPr lang="ru-RU" sz="18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5673" marR="65673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152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kern="1200" dirty="0" smtClean="0"/>
                        <a:t>Телефон</a:t>
                      </a:r>
                      <a:endParaRPr lang="ru-RU" sz="18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5673" marR="6567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/>
                        <a:t>+380982068316</a:t>
                      </a:r>
                      <a:endParaRPr lang="ru-RU" sz="18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5673" marR="65673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152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smtClean="0"/>
                        <a:t>e-mail</a:t>
                      </a:r>
                      <a:endParaRPr lang="ru-RU" sz="18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5673" marR="6567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smtClean="0"/>
                        <a:t>ssm555ya@gmail.com</a:t>
                      </a:r>
                      <a:endParaRPr lang="ru-RU" sz="18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5673" marR="65673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0" y="6669359"/>
            <a:ext cx="9144000" cy="346349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2500" b="1" i="1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Практики громадських префектів</a:t>
            </a:r>
            <a:endParaRPr lang="ru-RU" sz="2500" b="1" i="1" dirty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uk-UA" sz="5300" b="1" u="sng" dirty="0">
                <a:latin typeface="+mn-lt"/>
                <a:ea typeface="+mn-ea"/>
                <a:cs typeface="+mn-cs"/>
              </a:rPr>
              <a:t>Мета  дослідження:</a:t>
            </a:r>
            <a:r>
              <a:rPr lang="ru-RU" sz="5300" b="1" u="sng" dirty="0">
                <a:latin typeface="+mn-lt"/>
                <a:ea typeface="+mn-ea"/>
                <a:cs typeface="+mn-cs"/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70000" lnSpcReduction="2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ru-RU" sz="3900" b="1" dirty="0">
              <a:solidFill>
                <a:srgbClr val="21212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5700" b="1" dirty="0" err="1"/>
              <a:t>Підвищення</a:t>
            </a:r>
            <a:r>
              <a:rPr lang="ru-RU" sz="5700" b="1" dirty="0"/>
              <a:t> </a:t>
            </a:r>
            <a:r>
              <a:rPr lang="ru-RU" sz="5700" b="1" dirty="0" err="1"/>
              <a:t>ефективності</a:t>
            </a:r>
            <a:r>
              <a:rPr lang="ru-RU" sz="5700" b="1" dirty="0"/>
              <a:t> </a:t>
            </a:r>
            <a:r>
              <a:rPr lang="ru-RU" sz="5700" b="1" dirty="0" err="1"/>
              <a:t>використання</a:t>
            </a:r>
            <a:r>
              <a:rPr lang="ru-RU" sz="5700" b="1" dirty="0"/>
              <a:t> </a:t>
            </a:r>
            <a:r>
              <a:rPr lang="ru-RU" sz="5700" b="1" dirty="0" err="1"/>
              <a:t>бюджетних</a:t>
            </a:r>
            <a:r>
              <a:rPr lang="ru-RU" sz="5700" b="1" dirty="0"/>
              <a:t> </a:t>
            </a:r>
            <a:r>
              <a:rPr lang="ru-RU" sz="5700" b="1" dirty="0" err="1"/>
              <a:t>коштів</a:t>
            </a:r>
            <a:r>
              <a:rPr lang="ru-RU" sz="5700" b="1" dirty="0"/>
              <a:t> </a:t>
            </a:r>
            <a:r>
              <a:rPr lang="ru-RU" sz="5700" b="1" dirty="0" err="1"/>
              <a:t>адміністрацією</a:t>
            </a:r>
            <a:r>
              <a:rPr lang="ru-RU" sz="5700" b="1" dirty="0"/>
              <a:t> </a:t>
            </a:r>
            <a:r>
              <a:rPr lang="uk-UA" sz="5700" b="1" dirty="0"/>
              <a:t>З</a:t>
            </a:r>
            <a:r>
              <a:rPr lang="ru-RU" sz="5700" b="1" dirty="0" err="1"/>
              <a:t>аводського</a:t>
            </a:r>
            <a:r>
              <a:rPr lang="ru-RU" sz="5700" b="1" dirty="0"/>
              <a:t> району</a:t>
            </a:r>
            <a:r>
              <a:rPr lang="uk-UA" sz="5700" b="1" dirty="0"/>
              <a:t>,  призначених для вивезення та  прибирання стихійних звалищ, покосу трави та знищення алергічних рослин в мікрорайоні Ялти.</a:t>
            </a:r>
            <a:endParaRPr lang="ru-RU" sz="5700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6669359"/>
            <a:ext cx="9144000" cy="346349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2500" b="1" i="1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Практики громадських префектів</a:t>
            </a:r>
            <a:endParaRPr lang="ru-RU" sz="2500" b="1" i="1" dirty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dirty="0" smtClean="0"/>
              <a:t> Гипотеза </a:t>
            </a:r>
            <a:r>
              <a:rPr lang="ru-RU" dirty="0" err="1" smtClean="0"/>
              <a:t>дослідження</a:t>
            </a:r>
            <a:r>
              <a:rPr lang="ru-RU" dirty="0" smtClean="0"/>
              <a:t>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46449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dirty="0" err="1"/>
              <a:t>Неефективне</a:t>
            </a:r>
            <a:r>
              <a:rPr lang="ru-RU" sz="3600" dirty="0"/>
              <a:t> </a:t>
            </a:r>
            <a:r>
              <a:rPr lang="ru-RU" sz="3600" dirty="0" err="1"/>
              <a:t>використання</a:t>
            </a:r>
            <a:r>
              <a:rPr lang="ru-RU" sz="3600" dirty="0"/>
              <a:t> </a:t>
            </a:r>
            <a:r>
              <a:rPr lang="ru-RU" sz="3600" dirty="0" err="1"/>
              <a:t>бюджетних</a:t>
            </a:r>
            <a:r>
              <a:rPr lang="ru-RU" sz="3600" dirty="0"/>
              <a:t> </a:t>
            </a:r>
            <a:r>
              <a:rPr lang="ru-RU" sz="3600" dirty="0" err="1"/>
              <a:t>коштів</a:t>
            </a:r>
            <a:r>
              <a:rPr lang="ru-RU" sz="3600" dirty="0"/>
              <a:t> </a:t>
            </a:r>
            <a:r>
              <a:rPr lang="ru-RU" sz="3600" dirty="0" err="1"/>
              <a:t>адміністрацією</a:t>
            </a:r>
            <a:r>
              <a:rPr lang="ru-RU" sz="3600" dirty="0"/>
              <a:t> </a:t>
            </a:r>
            <a:r>
              <a:rPr lang="ru-RU" sz="3600" dirty="0" err="1"/>
              <a:t>Заводського</a:t>
            </a:r>
            <a:r>
              <a:rPr lang="ru-RU" sz="3600" dirty="0"/>
              <a:t> району,  </a:t>
            </a:r>
            <a:r>
              <a:rPr lang="ru-RU" sz="3600" dirty="0" err="1"/>
              <a:t>призначених</a:t>
            </a:r>
            <a:r>
              <a:rPr lang="ru-RU" sz="3600" dirty="0"/>
              <a:t> для </a:t>
            </a:r>
            <a:r>
              <a:rPr lang="ru-RU" sz="3600" dirty="0" err="1"/>
              <a:t>вивезення</a:t>
            </a:r>
            <a:r>
              <a:rPr lang="ru-RU" sz="3600" dirty="0"/>
              <a:t> та  </a:t>
            </a:r>
            <a:r>
              <a:rPr lang="ru-RU" sz="3600" dirty="0" err="1"/>
              <a:t>прибирання</a:t>
            </a:r>
            <a:r>
              <a:rPr lang="ru-RU" sz="3600" dirty="0"/>
              <a:t> </a:t>
            </a:r>
            <a:r>
              <a:rPr lang="ru-RU" sz="3600" dirty="0" err="1"/>
              <a:t>стихійних</a:t>
            </a:r>
            <a:r>
              <a:rPr lang="ru-RU" sz="3600" dirty="0"/>
              <a:t> </a:t>
            </a:r>
            <a:r>
              <a:rPr lang="ru-RU" sz="3600" dirty="0" err="1"/>
              <a:t>звалищ</a:t>
            </a:r>
            <a:r>
              <a:rPr lang="ru-RU" sz="3600" dirty="0"/>
              <a:t>, покосу трави та </a:t>
            </a:r>
            <a:r>
              <a:rPr lang="ru-RU" sz="3600" dirty="0" err="1"/>
              <a:t>знищення</a:t>
            </a:r>
            <a:r>
              <a:rPr lang="ru-RU" sz="3600" dirty="0"/>
              <a:t> </a:t>
            </a:r>
            <a:r>
              <a:rPr lang="ru-RU" sz="3600" dirty="0" err="1"/>
              <a:t>алергічних</a:t>
            </a:r>
            <a:r>
              <a:rPr lang="ru-RU" sz="3600" dirty="0"/>
              <a:t> </a:t>
            </a:r>
            <a:r>
              <a:rPr lang="ru-RU" sz="3600" dirty="0" err="1" smtClean="0"/>
              <a:t>рослин</a:t>
            </a:r>
            <a:r>
              <a:rPr lang="ru-RU" sz="3600" dirty="0" smtClean="0"/>
              <a:t>, через </a:t>
            </a:r>
            <a:r>
              <a:rPr lang="ru-RU" sz="3600" dirty="0" err="1"/>
              <a:t>невідповідність</a:t>
            </a:r>
            <a:r>
              <a:rPr lang="ru-RU" sz="3600" dirty="0"/>
              <a:t> </a:t>
            </a:r>
            <a:r>
              <a:rPr lang="ru-RU" sz="3600" dirty="0" err="1"/>
              <a:t>обсягів</a:t>
            </a:r>
            <a:r>
              <a:rPr lang="ru-RU" sz="3600" dirty="0"/>
              <a:t> фактичного </a:t>
            </a:r>
            <a:r>
              <a:rPr lang="ru-RU" sz="3600" dirty="0" err="1"/>
              <a:t>вивезення</a:t>
            </a:r>
            <a:r>
              <a:rPr lang="ru-RU" sz="3600" dirty="0"/>
              <a:t> </a:t>
            </a:r>
            <a:r>
              <a:rPr lang="ru-RU" sz="3600" dirty="0" err="1" smtClean="0"/>
              <a:t>сміття</a:t>
            </a:r>
            <a:r>
              <a:rPr lang="ru-RU" sz="3600" dirty="0" smtClean="0"/>
              <a:t> </a:t>
            </a:r>
            <a:r>
              <a:rPr lang="ru-RU" sz="3600" dirty="0" err="1" smtClean="0"/>
              <a:t>зокрема</a:t>
            </a:r>
            <a:r>
              <a:rPr lang="ru-RU" sz="3600" dirty="0" smtClean="0"/>
              <a:t> у </a:t>
            </a:r>
            <a:r>
              <a:rPr lang="ru-RU" sz="3600" dirty="0" err="1"/>
              <a:t>мікрорайоні</a:t>
            </a:r>
            <a:r>
              <a:rPr lang="ru-RU" sz="3600" dirty="0"/>
              <a:t> </a:t>
            </a:r>
            <a:r>
              <a:rPr lang="ru-RU" sz="3600" dirty="0" err="1" smtClean="0"/>
              <a:t>Ялти</a:t>
            </a:r>
            <a:r>
              <a:rPr lang="ru-RU" sz="3600" dirty="0" smtClean="0"/>
              <a:t> (у </a:t>
            </a:r>
            <a:r>
              <a:rPr lang="ru-RU" sz="3600" dirty="0" err="1"/>
              <a:t>період</a:t>
            </a:r>
            <a:r>
              <a:rPr lang="ru-RU" sz="3600" dirty="0"/>
              <a:t> </a:t>
            </a:r>
            <a:r>
              <a:rPr lang="ru-RU" sz="3600" dirty="0" smtClean="0"/>
              <a:t>2017-2019г)</a:t>
            </a:r>
            <a:endParaRPr lang="ru-RU" sz="36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6669359"/>
            <a:ext cx="9144000" cy="346349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2500" b="1" i="1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Практики громадських префектів</a:t>
            </a:r>
            <a:endParaRPr lang="ru-RU" sz="2500" b="1" i="1" dirty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323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62074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uk-UA" sz="3600" b="1" dirty="0" err="1" smtClean="0"/>
              <a:t>Фактологія</a:t>
            </a:r>
            <a:r>
              <a:rPr lang="uk-UA" sz="3600" b="1" dirty="0" smtClean="0"/>
              <a:t> 2017-2019 рік. 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19256" cy="492941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sz="2400" dirty="0" smtClean="0"/>
              <a:t>Згідно паспортів та звітів про виконання бюджетних програм маємо такі висновки:</a:t>
            </a:r>
          </a:p>
          <a:p>
            <a:pPr marL="0" indent="0">
              <a:buNone/>
            </a:pPr>
            <a:r>
              <a:rPr lang="uk-UA" sz="2400" dirty="0" smtClean="0"/>
              <a:t>Адміністрація Заводського району виконувала заходи по забезпеченню санітарної очистки території та збору та вивезенню сміття та відходів у наступному обсязі:</a:t>
            </a:r>
          </a:p>
          <a:p>
            <a:pPr marL="0" indent="0">
              <a:buNone/>
            </a:pPr>
            <a:r>
              <a:rPr lang="uk-UA" sz="2400" dirty="0" smtClean="0"/>
              <a:t>2017 рік  - 35 300м3</a:t>
            </a:r>
          </a:p>
          <a:p>
            <a:pPr marL="0" indent="0">
              <a:buNone/>
            </a:pPr>
            <a:r>
              <a:rPr lang="uk-UA" sz="2400" dirty="0" smtClean="0"/>
              <a:t>2018 рік – 31 520м3</a:t>
            </a:r>
          </a:p>
          <a:p>
            <a:pPr marL="0" indent="0">
              <a:buNone/>
            </a:pPr>
            <a:r>
              <a:rPr lang="uk-UA" sz="2400" dirty="0" smtClean="0"/>
              <a:t>2019 рік – 35 000м3</a:t>
            </a:r>
          </a:p>
          <a:p>
            <a:pPr marL="0" indent="0">
              <a:buNone/>
            </a:pPr>
            <a:r>
              <a:rPr lang="uk-UA" sz="2400" dirty="0" smtClean="0"/>
              <a:t>Відповідно, </a:t>
            </a:r>
            <a:r>
              <a:rPr lang="ru-RU" sz="2400" dirty="0" smtClean="0"/>
              <a:t>для </a:t>
            </a:r>
            <a:r>
              <a:rPr lang="ru-RU" sz="2400" dirty="0"/>
              <a:t>того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 smtClean="0"/>
              <a:t>виконати</a:t>
            </a:r>
            <a:r>
              <a:rPr lang="ru-RU" sz="2400" dirty="0" smtClean="0"/>
              <a:t> </a:t>
            </a:r>
            <a:r>
              <a:rPr lang="ru-RU" sz="2400" dirty="0" err="1" smtClean="0"/>
              <a:t>ці</a:t>
            </a:r>
            <a:r>
              <a:rPr lang="ru-RU" sz="2400" dirty="0" smtClean="0"/>
              <a:t> заходи  </a:t>
            </a:r>
            <a:r>
              <a:rPr lang="ru-RU" sz="2400" dirty="0" err="1"/>
              <a:t>необхідно</a:t>
            </a:r>
            <a:r>
              <a:rPr lang="ru-RU" sz="2400" dirty="0"/>
              <a:t> </a:t>
            </a:r>
            <a:r>
              <a:rPr lang="ru-RU" sz="2400" dirty="0" err="1"/>
              <a:t>щодня</a:t>
            </a:r>
            <a:r>
              <a:rPr lang="ru-RU" sz="2400" dirty="0"/>
              <a:t> </a:t>
            </a:r>
            <a:r>
              <a:rPr lang="ru-RU" sz="2400" dirty="0" err="1"/>
              <a:t>вивозити</a:t>
            </a:r>
            <a:r>
              <a:rPr lang="ru-RU" sz="2400" dirty="0"/>
              <a:t> </a:t>
            </a:r>
            <a:r>
              <a:rPr lang="ru-RU" sz="2400" dirty="0" err="1"/>
              <a:t>наступний</a:t>
            </a:r>
            <a:r>
              <a:rPr lang="ru-RU" sz="2400" dirty="0"/>
              <a:t> </a:t>
            </a:r>
            <a:r>
              <a:rPr lang="ru-RU" sz="2400" dirty="0" err="1" smtClean="0"/>
              <a:t>обсяг</a:t>
            </a:r>
            <a:r>
              <a:rPr lang="ru-RU" sz="2400" dirty="0" smtClean="0"/>
              <a:t> </a:t>
            </a:r>
            <a:r>
              <a:rPr lang="uk-UA" sz="2400" dirty="0"/>
              <a:t>сміття та відходів </a:t>
            </a:r>
            <a:r>
              <a:rPr lang="ru-RU" sz="2400" dirty="0" smtClean="0"/>
              <a:t>:</a:t>
            </a:r>
          </a:p>
          <a:p>
            <a:pPr marL="0" indent="0">
              <a:buNone/>
            </a:pPr>
            <a:r>
              <a:rPr lang="uk-UA" sz="2400" dirty="0"/>
              <a:t>2017 рік  - 35 </a:t>
            </a:r>
            <a:r>
              <a:rPr lang="uk-UA" sz="2400" dirty="0" smtClean="0"/>
              <a:t>300м3 / 249 </a:t>
            </a:r>
            <a:r>
              <a:rPr lang="uk-UA" sz="2400" dirty="0" err="1" smtClean="0"/>
              <a:t>р.д</a:t>
            </a:r>
            <a:r>
              <a:rPr lang="uk-UA" sz="2400" dirty="0" smtClean="0"/>
              <a:t> = 141,7 м3/день</a:t>
            </a:r>
            <a:endParaRPr lang="uk-UA" sz="2400" dirty="0"/>
          </a:p>
          <a:p>
            <a:pPr marL="0" indent="0">
              <a:buNone/>
            </a:pPr>
            <a:r>
              <a:rPr lang="uk-UA" sz="2400" dirty="0"/>
              <a:t>2018 рік – 31 </a:t>
            </a:r>
            <a:r>
              <a:rPr lang="uk-UA" sz="2400" dirty="0" smtClean="0"/>
              <a:t>520м3 / 250 </a:t>
            </a:r>
            <a:r>
              <a:rPr lang="uk-UA" sz="2400" dirty="0" err="1" smtClean="0"/>
              <a:t>р.д</a:t>
            </a:r>
            <a:r>
              <a:rPr lang="uk-UA" sz="2400" dirty="0"/>
              <a:t> </a:t>
            </a:r>
            <a:r>
              <a:rPr lang="uk-UA" sz="2400" dirty="0" smtClean="0"/>
              <a:t>= 126 м3/день</a:t>
            </a:r>
            <a:endParaRPr lang="uk-UA" sz="2400" dirty="0"/>
          </a:p>
          <a:p>
            <a:pPr marL="0" indent="0">
              <a:buNone/>
            </a:pPr>
            <a:r>
              <a:rPr lang="uk-UA" sz="2400" dirty="0"/>
              <a:t>2019 рік – 35 </a:t>
            </a:r>
            <a:r>
              <a:rPr lang="uk-UA" sz="2400" dirty="0" smtClean="0"/>
              <a:t>000м3 / 250 </a:t>
            </a:r>
            <a:r>
              <a:rPr lang="uk-UA" sz="2400" dirty="0" err="1" smtClean="0"/>
              <a:t>р.д</a:t>
            </a:r>
            <a:r>
              <a:rPr lang="uk-UA" sz="2400" dirty="0" smtClean="0"/>
              <a:t> = 140 м3/день</a:t>
            </a:r>
            <a:endParaRPr lang="uk-UA" sz="2400" dirty="0"/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6669359"/>
            <a:ext cx="9144000" cy="346349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2500" b="1" i="1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Практики громадських префектів</a:t>
            </a:r>
            <a:endParaRPr lang="ru-RU" sz="2500" b="1" i="1" dirty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49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78302870"/>
              </p:ext>
            </p:extLst>
          </p:nvPr>
        </p:nvGraphicFramePr>
        <p:xfrm>
          <a:off x="457200" y="1124744"/>
          <a:ext cx="822960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137112"/>
            <a:ext cx="865142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/>
              <a:t>Згідно інформації від мешканців Заводського району щодня вивозиться приблизний обсяг сміття зі звалищ по локаціям:</a:t>
            </a:r>
          </a:p>
          <a:p>
            <a:r>
              <a:rPr lang="ru-RU" sz="2400" dirty="0"/>
              <a:t>1 </a:t>
            </a:r>
            <a:r>
              <a:rPr lang="ru-RU" sz="2400" dirty="0" err="1" smtClean="0"/>
              <a:t>Кузнецька</a:t>
            </a:r>
            <a:r>
              <a:rPr lang="ru-RU" sz="2400" dirty="0"/>
              <a:t>  </a:t>
            </a:r>
            <a:r>
              <a:rPr lang="ru-RU" sz="2400" dirty="0" smtClean="0"/>
              <a:t> </a:t>
            </a:r>
            <a:r>
              <a:rPr lang="ru-RU" sz="2400" dirty="0"/>
              <a:t>5 </a:t>
            </a:r>
            <a:r>
              <a:rPr lang="ru-RU" sz="2400" dirty="0" err="1" smtClean="0"/>
              <a:t>Слобідська</a:t>
            </a:r>
            <a:r>
              <a:rPr lang="ru-RU" sz="2400" dirty="0" smtClean="0"/>
              <a:t> </a:t>
            </a:r>
            <a:r>
              <a:rPr lang="ru-RU" sz="2400" dirty="0"/>
              <a:t>1.0 м куб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2.</a:t>
            </a:r>
            <a:r>
              <a:rPr lang="ru-RU" sz="2400" dirty="0"/>
              <a:t> </a:t>
            </a:r>
            <a:r>
              <a:rPr lang="ru-RU" sz="2400" dirty="0" err="1"/>
              <a:t>Кузнецька</a:t>
            </a:r>
            <a:r>
              <a:rPr lang="ru-RU" sz="2400" dirty="0" smtClean="0"/>
              <a:t> </a:t>
            </a:r>
            <a:r>
              <a:rPr lang="ru-RU" sz="2400" dirty="0"/>
              <a:t>4 </a:t>
            </a:r>
            <a:r>
              <a:rPr lang="ru-RU" sz="2400" dirty="0" err="1"/>
              <a:t>Слобідська</a:t>
            </a:r>
            <a:r>
              <a:rPr lang="ru-RU" sz="2400" dirty="0" smtClean="0"/>
              <a:t> </a:t>
            </a:r>
            <a:r>
              <a:rPr lang="ru-RU" sz="2400" dirty="0"/>
              <a:t>  1,0 </a:t>
            </a:r>
            <a:r>
              <a:rPr lang="ru-RU" sz="2400" dirty="0" err="1"/>
              <a:t>м.куб</a:t>
            </a:r>
            <a:r>
              <a:rPr lang="ru-RU" sz="2400" dirty="0"/>
              <a:t>.</a:t>
            </a:r>
          </a:p>
          <a:p>
            <a:r>
              <a:rPr lang="ru-RU" sz="2400" dirty="0"/>
              <a:t>3 </a:t>
            </a:r>
            <a:r>
              <a:rPr lang="ru-RU" sz="2400" dirty="0" err="1"/>
              <a:t>Кузнецька</a:t>
            </a:r>
            <a:r>
              <a:rPr lang="ru-RU" sz="2400" dirty="0" smtClean="0"/>
              <a:t> </a:t>
            </a:r>
            <a:r>
              <a:rPr lang="ru-RU" sz="2400" dirty="0"/>
              <a:t>3 </a:t>
            </a:r>
            <a:r>
              <a:rPr lang="ru-RU" sz="2400" dirty="0" err="1"/>
              <a:t>Слобідська</a:t>
            </a:r>
            <a:r>
              <a:rPr lang="ru-RU" sz="2400" dirty="0"/>
              <a:t>   1,0 </a:t>
            </a:r>
            <a:r>
              <a:rPr lang="ru-RU" sz="2400" dirty="0" err="1"/>
              <a:t>м.кубничная</a:t>
            </a:r>
            <a:endParaRPr lang="ru-RU" sz="2400" dirty="0"/>
          </a:p>
          <a:p>
            <a:r>
              <a:rPr lang="ru-RU" sz="2400" dirty="0"/>
              <a:t>4. </a:t>
            </a:r>
            <a:r>
              <a:rPr lang="ru-RU" sz="2400" dirty="0" err="1"/>
              <a:t>Кузнецька</a:t>
            </a:r>
            <a:r>
              <a:rPr lang="ru-RU" sz="2400" dirty="0"/>
              <a:t>   2 </a:t>
            </a:r>
            <a:r>
              <a:rPr lang="ru-RU" sz="2400" dirty="0" err="1"/>
              <a:t>Слобідська</a:t>
            </a:r>
            <a:r>
              <a:rPr lang="ru-RU" sz="2400" dirty="0"/>
              <a:t>   0,5м.куб.</a:t>
            </a:r>
          </a:p>
          <a:p>
            <a:r>
              <a:rPr lang="ru-RU" sz="2400" dirty="0"/>
              <a:t>5. </a:t>
            </a:r>
            <a:r>
              <a:rPr lang="ru-RU" sz="2400" dirty="0" err="1"/>
              <a:t>Кузнецька</a:t>
            </a:r>
            <a:r>
              <a:rPr lang="ru-RU" sz="2400" dirty="0"/>
              <a:t>   1 </a:t>
            </a:r>
            <a:r>
              <a:rPr lang="ru-RU" sz="2400" dirty="0" err="1"/>
              <a:t>Слобідська</a:t>
            </a:r>
            <a:r>
              <a:rPr lang="ru-RU" sz="2400" dirty="0"/>
              <a:t>   0,5 </a:t>
            </a:r>
            <a:r>
              <a:rPr lang="ru-RU" sz="2400" dirty="0" err="1"/>
              <a:t>м.куб</a:t>
            </a:r>
            <a:endParaRPr lang="ru-RU" sz="2400" dirty="0"/>
          </a:p>
          <a:p>
            <a:r>
              <a:rPr lang="ru-RU" sz="2400" dirty="0"/>
              <a:t>6. 3 </a:t>
            </a:r>
            <a:r>
              <a:rPr lang="ru-RU" sz="2400" dirty="0" err="1"/>
              <a:t>Слобідська</a:t>
            </a:r>
            <a:r>
              <a:rPr lang="ru-RU" sz="2400" dirty="0" err="1" smtClean="0"/>
              <a:t>.Пограничная</a:t>
            </a:r>
            <a:r>
              <a:rPr lang="ru-RU" sz="2400" dirty="0" smtClean="0"/>
              <a:t> </a:t>
            </a:r>
            <a:r>
              <a:rPr lang="ru-RU" sz="2400" dirty="0"/>
              <a:t>0,5 </a:t>
            </a:r>
            <a:r>
              <a:rPr lang="ru-RU" sz="2400" dirty="0" err="1"/>
              <a:t>м.куб</a:t>
            </a:r>
            <a:r>
              <a:rPr lang="ru-RU" sz="2400" dirty="0"/>
              <a:t>.</a:t>
            </a:r>
          </a:p>
          <a:p>
            <a:r>
              <a:rPr lang="ru-RU" sz="2400" dirty="0"/>
              <a:t>7  3 </a:t>
            </a:r>
            <a:r>
              <a:rPr lang="ru-RU" sz="2400" dirty="0" err="1"/>
              <a:t>Слобідська</a:t>
            </a:r>
            <a:r>
              <a:rPr lang="ru-RU" sz="2400" dirty="0"/>
              <a:t>   Чкалова 0,5 </a:t>
            </a:r>
            <a:r>
              <a:rPr lang="ru-RU" sz="2400" dirty="0" err="1"/>
              <a:t>м.куб</a:t>
            </a:r>
            <a:endParaRPr lang="ru-RU" sz="2400" dirty="0"/>
          </a:p>
          <a:p>
            <a:r>
              <a:rPr lang="ru-RU" sz="2400" dirty="0"/>
              <a:t>8. </a:t>
            </a:r>
            <a:r>
              <a:rPr lang="ru-RU" sz="2400" dirty="0" smtClean="0"/>
              <a:t>Погранична </a:t>
            </a:r>
            <a:r>
              <a:rPr lang="ru-RU" sz="2400" dirty="0"/>
              <a:t>  4 </a:t>
            </a:r>
            <a:r>
              <a:rPr lang="ru-RU" sz="2400" dirty="0" err="1"/>
              <a:t>Слобідська</a:t>
            </a:r>
            <a:r>
              <a:rPr lang="ru-RU" sz="2400" dirty="0" smtClean="0"/>
              <a:t> </a:t>
            </a:r>
            <a:r>
              <a:rPr lang="ru-RU" sz="2400" dirty="0"/>
              <a:t>1.м.куб</a:t>
            </a:r>
          </a:p>
          <a:p>
            <a:r>
              <a:rPr lang="ru-RU" sz="2400" dirty="0"/>
              <a:t>9. </a:t>
            </a:r>
            <a:r>
              <a:rPr lang="ru-RU" sz="2400" dirty="0" smtClean="0"/>
              <a:t>Погранична </a:t>
            </a:r>
            <a:r>
              <a:rPr lang="ru-RU" sz="2400" dirty="0"/>
              <a:t>5 </a:t>
            </a:r>
            <a:r>
              <a:rPr lang="ru-RU" sz="2400" dirty="0" err="1"/>
              <a:t>Слобідська</a:t>
            </a:r>
            <a:r>
              <a:rPr lang="ru-RU" sz="2400" dirty="0"/>
              <a:t>   1 </a:t>
            </a:r>
            <a:r>
              <a:rPr lang="ru-RU" sz="2400" dirty="0" err="1" smtClean="0"/>
              <a:t>м.куб</a:t>
            </a:r>
            <a:endParaRPr lang="ru-RU" sz="2400" dirty="0" smtClean="0"/>
          </a:p>
          <a:p>
            <a:r>
              <a:rPr lang="uk-UA" sz="2400" dirty="0" smtClean="0"/>
              <a:t>Загалом: 7 </a:t>
            </a:r>
            <a:r>
              <a:rPr lang="uk-UA" sz="2400" dirty="0" err="1" smtClean="0"/>
              <a:t>м.куб</a:t>
            </a:r>
            <a:r>
              <a:rPr lang="uk-UA" sz="2400" dirty="0" smtClean="0"/>
              <a:t>.</a:t>
            </a:r>
            <a:endParaRPr lang="ru-RU" sz="2400" dirty="0"/>
          </a:p>
          <a:p>
            <a:pPr algn="ctr"/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6669359"/>
            <a:ext cx="9144000" cy="346349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2500" b="1" i="1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Практики громадських префектів</a:t>
            </a:r>
            <a:endParaRPr lang="ru-RU" sz="2500" b="1" i="1" dirty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6880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340768"/>
            <a:ext cx="9144000" cy="4536504"/>
          </a:xfrm>
        </p:spPr>
        <p:txBody>
          <a:bodyPr>
            <a:noAutofit/>
          </a:bodyPr>
          <a:lstStyle/>
          <a:p>
            <a:pPr algn="l"/>
            <a:r>
              <a:rPr lang="ru-RU" sz="2000" dirty="0" smtClean="0"/>
              <a:t>Адресы в </a:t>
            </a:r>
            <a:r>
              <a:rPr lang="ru-RU" sz="2000" dirty="0" err="1" smtClean="0"/>
              <a:t>Заводському</a:t>
            </a:r>
            <a:r>
              <a:rPr lang="ru-RU" sz="2000" dirty="0" smtClean="0"/>
              <a:t>  район</a:t>
            </a:r>
            <a:r>
              <a:rPr lang="uk-UA" sz="2000" dirty="0" smtClean="0"/>
              <a:t>і де не регулярно вивозяться звалища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1. ул. Крылова 20.  (8х2х1,5)  - 11.5м.куб.</a:t>
            </a:r>
            <a:br>
              <a:rPr lang="ru-RU" sz="2000" dirty="0" smtClean="0"/>
            </a:br>
            <a:r>
              <a:rPr lang="ru-RU" sz="2000" dirty="0" smtClean="0"/>
              <a:t>2.   ул. </a:t>
            </a:r>
            <a:r>
              <a:rPr lang="ru-RU" sz="2000" dirty="0" err="1" smtClean="0"/>
              <a:t>Новосельская</a:t>
            </a:r>
            <a:r>
              <a:rPr lang="ru-RU" sz="2000" dirty="0" smtClean="0"/>
              <a:t>, угол Даля  (3х8х0,5) - 11,5 м.куб.</a:t>
            </a:r>
            <a:br>
              <a:rPr lang="ru-RU" sz="2000" dirty="0" smtClean="0"/>
            </a:br>
            <a:r>
              <a:rPr lang="ru-RU" sz="2000" dirty="0" smtClean="0"/>
              <a:t>3. ул. Мельничная ,3 Слободская (5х3х1)  - 9 м.куб.</a:t>
            </a:r>
            <a:br>
              <a:rPr lang="ru-RU" sz="2000" dirty="0" smtClean="0"/>
            </a:br>
            <a:r>
              <a:rPr lang="ru-RU" sz="2000" dirty="0" smtClean="0"/>
              <a:t>4. </a:t>
            </a:r>
            <a:r>
              <a:rPr lang="ru-RU" sz="2000" dirty="0" err="1" smtClean="0"/>
              <a:t>ул</a:t>
            </a:r>
            <a:r>
              <a:rPr lang="ru-RU" sz="2000" dirty="0" smtClean="0"/>
              <a:t> Мельничная и Садовая  (15х5х1,5) - 21.5 м.куб.</a:t>
            </a:r>
            <a:br>
              <a:rPr lang="ru-RU" sz="2000" dirty="0" smtClean="0"/>
            </a:br>
            <a:r>
              <a:rPr lang="ru-RU" sz="2000" dirty="0" smtClean="0"/>
              <a:t>5.ул Гражданская 26  (4х5х1) - 10 м.куб.</a:t>
            </a:r>
            <a:br>
              <a:rPr lang="ru-RU" sz="2000" dirty="0" smtClean="0"/>
            </a:br>
            <a:r>
              <a:rPr lang="ru-RU" sz="2000" dirty="0" smtClean="0"/>
              <a:t>6. </a:t>
            </a:r>
            <a:r>
              <a:rPr lang="ru-RU" sz="2000" dirty="0" err="1" smtClean="0"/>
              <a:t>Ул</a:t>
            </a:r>
            <a:r>
              <a:rPr lang="ru-RU" sz="2000" dirty="0" smtClean="0"/>
              <a:t> Радостная 25  (3х6х1) - 10 м.куб.</a:t>
            </a:r>
            <a:br>
              <a:rPr lang="ru-RU" sz="2000" dirty="0" smtClean="0"/>
            </a:br>
            <a:r>
              <a:rPr lang="ru-RU" sz="2000" dirty="0" smtClean="0"/>
              <a:t>7. </a:t>
            </a:r>
            <a:r>
              <a:rPr lang="ru-RU" sz="2000" dirty="0" err="1" smtClean="0"/>
              <a:t>ул</a:t>
            </a:r>
            <a:r>
              <a:rPr lang="ru-RU" sz="2000" dirty="0" smtClean="0"/>
              <a:t> 4 </a:t>
            </a:r>
            <a:r>
              <a:rPr lang="ru-RU" sz="2000" dirty="0" err="1" smtClean="0"/>
              <a:t>Слободская.Мельничная</a:t>
            </a:r>
            <a:r>
              <a:rPr lang="ru-RU" sz="2000" dirty="0" smtClean="0"/>
              <a:t> (5х4х1,5)  - 10,5 м.куб.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lang="ru-RU" sz="2000" dirty="0" err="1" smtClean="0"/>
              <a:t>Також</a:t>
            </a:r>
            <a:r>
              <a:rPr lang="ru-RU" sz="2000" dirty="0" smtClean="0"/>
              <a:t>, на </a:t>
            </a:r>
            <a:r>
              <a:rPr lang="ru-RU" sz="2000" dirty="0" err="1" smtClean="0"/>
              <a:t>теріторії</a:t>
            </a:r>
            <a:r>
              <a:rPr lang="ru-RU" sz="2000" dirty="0" smtClean="0"/>
              <a:t> </a:t>
            </a:r>
            <a:r>
              <a:rPr lang="ru-RU" sz="2000" dirty="0" err="1" smtClean="0"/>
              <a:t>Заводського</a:t>
            </a:r>
            <a:r>
              <a:rPr lang="ru-RU" sz="2000" dirty="0" smtClean="0"/>
              <a:t> району </a:t>
            </a:r>
            <a:r>
              <a:rPr lang="ru-RU" sz="2000" dirty="0" err="1" smtClean="0"/>
              <a:t>є</a:t>
            </a:r>
            <a:r>
              <a:rPr lang="ru-RU" sz="2000" dirty="0" smtClean="0"/>
              <a:t> </a:t>
            </a:r>
            <a:r>
              <a:rPr lang="ru-RU" sz="2000" dirty="0" err="1" smtClean="0"/>
              <a:t>мікрорайон</a:t>
            </a:r>
            <a:r>
              <a:rPr lang="ru-RU" sz="2000" dirty="0" smtClean="0"/>
              <a:t> </a:t>
            </a:r>
            <a:r>
              <a:rPr lang="ru-RU" sz="2000" dirty="0" err="1" smtClean="0"/>
              <a:t>Ялти</a:t>
            </a:r>
            <a:r>
              <a:rPr lang="ru-RU" sz="2000" dirty="0" smtClean="0"/>
              <a:t>, у </a:t>
            </a:r>
            <a:r>
              <a:rPr lang="ru-RU" sz="2000" dirty="0" err="1" smtClean="0"/>
              <a:t>якому</a:t>
            </a:r>
            <a:r>
              <a:rPr lang="ru-RU" sz="2000" dirty="0" smtClean="0"/>
              <a:t> систематично не </a:t>
            </a:r>
            <a:r>
              <a:rPr lang="ru-RU" sz="2000" dirty="0" err="1" smtClean="0"/>
              <a:t>вивозится</a:t>
            </a:r>
            <a:r>
              <a:rPr lang="ru-RU" sz="2000" dirty="0" smtClean="0"/>
              <a:t> </a:t>
            </a:r>
            <a:r>
              <a:rPr lang="ru-RU" sz="2000" dirty="0" err="1" smtClean="0"/>
              <a:t>звалища</a:t>
            </a:r>
            <a:r>
              <a:rPr lang="ru-RU" sz="2000" dirty="0" smtClean="0"/>
              <a:t>, а </a:t>
            </a:r>
            <a:r>
              <a:rPr lang="ru-RU" sz="2000" dirty="0" err="1" smtClean="0"/>
              <a:t>саме</a:t>
            </a:r>
            <a:r>
              <a:rPr lang="ru-RU" sz="2000" dirty="0" smtClean="0"/>
              <a:t>: 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8. ул. 7 Ялтинская 78. ( 2х2х1) - 5 м.куб.</a:t>
            </a:r>
            <a:br>
              <a:rPr lang="ru-RU" sz="2000" dirty="0" smtClean="0"/>
            </a:br>
            <a:r>
              <a:rPr lang="ru-RU" sz="2000" dirty="0" smtClean="0"/>
              <a:t>9. ул. 5 Ялтинская угол 1 Ялтинской ветки и свалка( 4х3х1,5) - 8,5 м.куб</a:t>
            </a:r>
            <a:br>
              <a:rPr lang="ru-RU" sz="2000" dirty="0" smtClean="0"/>
            </a:br>
            <a:r>
              <a:rPr lang="ru-RU" sz="2000" dirty="0" smtClean="0"/>
              <a:t>10. </a:t>
            </a:r>
            <a:r>
              <a:rPr lang="ru-RU" sz="2000" dirty="0" err="1" smtClean="0"/>
              <a:t>ул</a:t>
            </a:r>
            <a:r>
              <a:rPr lang="ru-RU" sz="2000" dirty="0" smtClean="0"/>
              <a:t> 1 Сквозная 59 (3х1,5х0,5)  - 5, м. куб..</a:t>
            </a:r>
            <a:br>
              <a:rPr lang="ru-RU" sz="2000" dirty="0" smtClean="0"/>
            </a:br>
            <a:r>
              <a:rPr lang="ru-RU" sz="2000" dirty="0" smtClean="0"/>
              <a:t>11. ул.2 Сквозная 100 ( 4х4х1) - 9 м.куб.</a:t>
            </a:r>
            <a:br>
              <a:rPr lang="ru-RU" sz="2000" dirty="0" smtClean="0"/>
            </a:br>
            <a:r>
              <a:rPr lang="ru-RU" sz="2000" dirty="0" smtClean="0"/>
              <a:t>12. ул. 2 Сквозная  64  (3х2х1)  - 6 м.куб.</a:t>
            </a:r>
            <a:br>
              <a:rPr lang="ru-RU" sz="2000" dirty="0" smtClean="0"/>
            </a:br>
            <a:r>
              <a:rPr lang="ru-RU" sz="2000" dirty="0" smtClean="0"/>
              <a:t>13.ул 2 Сквозная 56 (5х3х1,)  - 9 м. куб.</a:t>
            </a:r>
            <a:br>
              <a:rPr lang="ru-RU" sz="2000" dirty="0" smtClean="0"/>
            </a:br>
            <a:r>
              <a:rPr lang="uk-UA" sz="2000" dirty="0" smtClean="0"/>
              <a:t>Загалом: 126,5 </a:t>
            </a:r>
            <a:r>
              <a:rPr lang="uk-UA" sz="2000" dirty="0" err="1" smtClean="0"/>
              <a:t>м.куб</a:t>
            </a:r>
            <a:r>
              <a:rPr lang="uk-UA" sz="2000" smtClean="0"/>
              <a:t>.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0" y="6669359"/>
            <a:ext cx="9144000" cy="346349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2500" b="1" i="1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Практики громадських префектів</a:t>
            </a:r>
            <a:endParaRPr lang="ru-RU" sz="2500" b="1" i="1" dirty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9745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180819"/>
            <a:ext cx="51868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3200" b="1" dirty="0" smtClean="0"/>
              <a:t>Звалища, що не вивозяться </a:t>
            </a:r>
            <a:endParaRPr lang="ru-RU" sz="3200" b="1" dirty="0"/>
          </a:p>
        </p:txBody>
      </p:sp>
      <p:pic>
        <p:nvPicPr>
          <p:cNvPr id="1027" name="Picture 3" descr="C:\Users\Виталий\Google Диск\Сидляр\Фото мусорок\89868437_225004615218901_6042470015637127168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3968" y="765594"/>
            <a:ext cx="4572000" cy="5591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Виталий\Google Диск\Сидляр\Фото мусорок\90070671_798846920637995_6209968607695208448_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0747" y="946521"/>
            <a:ext cx="3834747" cy="52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0" y="6669359"/>
            <a:ext cx="9144000" cy="346349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2500" b="1" i="1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Практики громадських префектів</a:t>
            </a:r>
            <a:endParaRPr lang="ru-RU" sz="2500" b="1" i="1" dirty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4142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Виталий\Google Диск\Сидляр\Фото мусорок\84285168_217176182993626_2433195554113585152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716805"/>
            <a:ext cx="3779753" cy="5039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Виталий\Google Диск\Сидляр\Фото мусорок\89917508_843550742807840_4409272146866470912_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88640"/>
            <a:ext cx="4572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0" y="6669359"/>
            <a:ext cx="9144000" cy="346349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2500" b="1" i="1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Практики громадських префектів</a:t>
            </a:r>
            <a:endParaRPr lang="ru-RU" sz="2500" b="1" i="1" dirty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6786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Висновки дослідження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 smtClean="0"/>
              <a:t>Адміністрація Заводського району систематично, не в повному обсязі виконує бюджетні програми : </a:t>
            </a:r>
          </a:p>
          <a:p>
            <a:pPr marL="0" indent="0">
              <a:buNone/>
            </a:pPr>
            <a:r>
              <a:rPr lang="uk-UA" sz="2400" dirty="0" smtClean="0"/>
              <a:t>2017 рік. Забезпечення збору та вивезення сміття і відходів, надійної та безперебійної експлуатації каналізації</a:t>
            </a:r>
          </a:p>
          <a:p>
            <a:pPr marL="0" indent="0">
              <a:buNone/>
            </a:pPr>
            <a:r>
              <a:rPr lang="uk-UA" sz="2400" dirty="0" smtClean="0"/>
              <a:t>2018 рік. Утримання та ефективна експлуатація житлово-комунального господарства</a:t>
            </a:r>
          </a:p>
          <a:p>
            <a:pPr marL="0" indent="0">
              <a:buNone/>
            </a:pPr>
            <a:r>
              <a:rPr lang="uk-UA" sz="2400" dirty="0" smtClean="0"/>
              <a:t>2019 рік. Забезпечення збору та вивезення сміття і відходів</a:t>
            </a:r>
          </a:p>
          <a:p>
            <a:pPr marL="0" indent="0">
              <a:buNone/>
            </a:pPr>
            <a:endParaRPr lang="uk-UA" sz="3000" dirty="0" smtClean="0"/>
          </a:p>
          <a:p>
            <a:pPr marL="0" indent="0">
              <a:buNone/>
            </a:pPr>
            <a:endParaRPr lang="uk-UA" sz="3000" dirty="0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6669359"/>
            <a:ext cx="9144000" cy="346349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2500" b="1" i="1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Практики громадських префектів</a:t>
            </a:r>
            <a:endParaRPr lang="ru-RU" sz="2500" b="1" i="1" dirty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87975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2743</TotalTime>
  <Words>372</Words>
  <Application>Microsoft Office PowerPoint</Application>
  <PresentationFormat>Экран (4:3)</PresentationFormat>
  <Paragraphs>63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Мета  дослідження:  </vt:lpstr>
      <vt:lpstr> Гипотеза дослідження: </vt:lpstr>
      <vt:lpstr> Фактологія 2017-2019 рік. </vt:lpstr>
      <vt:lpstr>Слайд 5</vt:lpstr>
      <vt:lpstr>Адресы в Заводському  районі де не регулярно вивозяться звалища  1. ул. Крылова 20.  (8х2х1,5)  - 11.5м.куб. 2.   ул. Новосельская, угол Даля  (3х8х0,5) - 11,5 м.куб. 3. ул. Мельничная ,3 Слободская (5х3х1)  - 9 м.куб. 4. ул Мельничная и Садовая  (15х5х1,5) - 21.5 м.куб. 5.ул Гражданская 26  (4х5х1) - 10 м.куб. 6. Ул Радостная 25  (3х6х1) - 10 м.куб. 7. ул 4 Слободская.Мельничная (5х4х1,5)  - 10,5 м.куб.   Також, на теріторії Заводського району є мікрорайон Ялти, у якому систематично не вивозится звалища, а саме:   8. ул. 7 Ялтинская 78. ( 2х2х1) - 5 м.куб. 9. ул. 5 Ялтинская угол 1 Ялтинской ветки и свалка( 4х3х1,5) - 8,5 м.куб 10. ул 1 Сквозная 59 (3х1,5х0,5)  - 5, м. куб.. 11. ул.2 Сквозная 100 ( 4х4х1) - 9 м.куб. 12. ул. 2 Сквозная  64  (3х2х1)  - 6 м.куб. 13.ул 2 Сквозная 56 (5х3х1,)  - 9 м. куб. Загалом: 126,5 м.куб.     </vt:lpstr>
      <vt:lpstr>Слайд 7</vt:lpstr>
      <vt:lpstr>Слайд 8</vt:lpstr>
      <vt:lpstr>Висновки дослідження</vt:lpstr>
      <vt:lpstr>Слайд 10</vt:lpstr>
      <vt:lpstr>Слайд 11</vt:lpstr>
      <vt:lpstr>Контакти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555</dc:creator>
  <cp:lastModifiedBy>Пользователь</cp:lastModifiedBy>
  <cp:revision>277</cp:revision>
  <dcterms:created xsi:type="dcterms:W3CDTF">2018-07-09T12:28:13Z</dcterms:created>
  <dcterms:modified xsi:type="dcterms:W3CDTF">2020-03-19T13:37:56Z</dcterms:modified>
</cp:coreProperties>
</file>