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19" r:id="rId2"/>
    <p:sldId id="295" r:id="rId3"/>
    <p:sldId id="323" r:id="rId4"/>
    <p:sldId id="338" r:id="rId5"/>
    <p:sldId id="340" r:id="rId6"/>
    <p:sldId id="341" r:id="rId7"/>
    <p:sldId id="342" r:id="rId8"/>
    <p:sldId id="343" r:id="rId9"/>
    <p:sldId id="333" r:id="rId10"/>
    <p:sldId id="330" r:id="rId11"/>
    <p:sldId id="329" r:id="rId12"/>
    <p:sldId id="328" r:id="rId13"/>
    <p:sldId id="345" r:id="rId14"/>
    <p:sldId id="337" r:id="rId15"/>
    <p:sldId id="314" r:id="rId16"/>
    <p:sldId id="346" r:id="rId17"/>
    <p:sldId id="348" r:id="rId18"/>
    <p:sldId id="347" r:id="rId19"/>
    <p:sldId id="349" r:id="rId20"/>
    <p:sldId id="287" r:id="rId21"/>
    <p:sldId id="32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2E17"/>
    <a:srgbClr val="F0F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86" autoAdjust="0"/>
  </p:normalViewPr>
  <p:slideViewPr>
    <p:cSldViewPr>
      <p:cViewPr>
        <p:scale>
          <a:sx n="66" d="100"/>
          <a:sy n="66" d="100"/>
        </p:scale>
        <p:origin x="-1284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482429279673374"/>
          <c:y val="0.12931070162287941"/>
          <c:w val="0.84517570720326629"/>
          <c:h val="0.4160115359261041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Видатки на виконання бюджетних програм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Видатки 220488074 грн</c:v>
                </c:pt>
                <c:pt idx="1">
                  <c:v>Видатки 207549729 грн</c:v>
                </c:pt>
                <c:pt idx="2">
                  <c:v>Видатки 12938345 грн</c:v>
                </c:pt>
                <c:pt idx="3">
                  <c:v>Економія 7589900 грн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207549729</c:v>
                </c:pt>
                <c:pt idx="1">
                  <c:v>207549729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Видатки на функціонування департаменту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Видатки 220488074 грн</c:v>
                </c:pt>
                <c:pt idx="1">
                  <c:v>Видатки 207549729 грн</c:v>
                </c:pt>
                <c:pt idx="2">
                  <c:v>Видатки 12938345 грн</c:v>
                </c:pt>
                <c:pt idx="3">
                  <c:v>Економія 7589900 грн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12938345</c:v>
                </c:pt>
                <c:pt idx="1">
                  <c:v>4.4000000000000004</c:v>
                </c:pt>
                <c:pt idx="2">
                  <c:v>12938345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Економія бюджетних коштів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Видатки 220488074 грн</c:v>
                </c:pt>
                <c:pt idx="1">
                  <c:v>Видатки 207549729 грн</c:v>
                </c:pt>
                <c:pt idx="2">
                  <c:v>Видатки 12938345 грн</c:v>
                </c:pt>
                <c:pt idx="3">
                  <c:v>Економія 7589900 грн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7589900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9093888"/>
        <c:axId val="179095424"/>
      </c:barChart>
      <c:catAx>
        <c:axId val="179093888"/>
        <c:scaling>
          <c:orientation val="minMax"/>
        </c:scaling>
        <c:delete val="0"/>
        <c:axPos val="b"/>
        <c:majorTickMark val="out"/>
        <c:minorTickMark val="none"/>
        <c:tickLblPos val="nextTo"/>
        <c:crossAx val="179095424"/>
        <c:crosses val="autoZero"/>
        <c:auto val="1"/>
        <c:lblAlgn val="ctr"/>
        <c:lblOffset val="100"/>
        <c:noMultiLvlLbl val="0"/>
      </c:catAx>
      <c:valAx>
        <c:axId val="1790954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90938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296685136580148"/>
          <c:y val="0.70456020104457218"/>
          <c:w val="0.54985722270827253"/>
          <c:h val="0.2400611450107931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65BE3-EB94-4199-83EE-992885557029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E0EFEE-6879-415A-9FA2-2B57986228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083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0EFEE-6879-415A-9FA2-2B579862280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kyivcity.gov.ua/news/kiv_u_viglyadi_energoservisnikh_dogovoriv_zaluchiv_105_mln_grn_privatnikh_investitsiy_v_energozberezhennya_shkil_i_ditsadkiv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nergydep.mkrada.gov.ua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Фонд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ініціативного розвитку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95888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Аналіз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доцільності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затвердження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асигнувань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та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шляхів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управлінських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рішень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щодо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підвищення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ефективності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бюджетних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коштів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при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реалізації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місцевої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політики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енергозбереження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Миколаєва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у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період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 2017-2019г.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614364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Миколаїв 2020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Картинка1" descr="gerb_frgn_prosto"/>
          <p:cNvPicPr>
            <a:picLocks noRot="1" noChangeArrowheads="1"/>
          </p:cNvPicPr>
          <p:nvPr/>
        </p:nvPicPr>
        <p:blipFill>
          <a:blip r:embed="rId3">
            <a:lum bright="4000" contrast="4000"/>
          </a:blip>
          <a:srcRect/>
          <a:stretch>
            <a:fillRect/>
          </a:stretch>
        </p:blipFill>
        <p:spPr bwMode="auto">
          <a:xfrm>
            <a:off x="6929454" y="4929198"/>
            <a:ext cx="157163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ÐÐÐ¦ÐÐÐÐÐÐ¬ÐÐÐ ÐÐÐÐÐ§ÐÐÐÐ ÐÐÐÐÐÐ ÐÐ¢ÐÐ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5072074"/>
            <a:ext cx="4000500" cy="981076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929198"/>
            <a:ext cx="1741842" cy="1123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4050220"/>
              </p:ext>
            </p:extLst>
          </p:nvPr>
        </p:nvGraphicFramePr>
        <p:xfrm>
          <a:off x="457200" y="1124744"/>
          <a:ext cx="8229600" cy="5733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12"/>
            <a:ext cx="9118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Економія бюджетних коштів внаслідок впровадження </a:t>
            </a:r>
          </a:p>
          <a:p>
            <a:pPr algn="ctr"/>
            <a:r>
              <a:rPr lang="uk-UA" sz="2400" b="1" dirty="0" smtClean="0"/>
              <a:t>енергозберігаючих заходів </a:t>
            </a:r>
            <a:r>
              <a:rPr lang="ru-RU" sz="2400" b="1" dirty="0" smtClean="0"/>
              <a:t>у </a:t>
            </a:r>
            <a:r>
              <a:rPr lang="ru-RU" sz="2400" b="1" dirty="0" err="1"/>
              <a:t>співвідношенні</a:t>
            </a:r>
            <a:r>
              <a:rPr lang="ru-RU" sz="2400" b="1" dirty="0"/>
              <a:t> з </a:t>
            </a:r>
            <a:r>
              <a:rPr lang="ru-RU" sz="2400" b="1" dirty="0" err="1"/>
              <a:t>бюджетними</a:t>
            </a:r>
            <a:r>
              <a:rPr lang="ru-RU" sz="2400" b="1" dirty="0"/>
              <a:t> </a:t>
            </a:r>
            <a:r>
              <a:rPr lang="ru-RU" sz="2400" b="1" dirty="0" err="1"/>
              <a:t>асігнованіямі</a:t>
            </a:r>
            <a:r>
              <a:rPr lang="ru-RU" sz="2400" b="1" dirty="0"/>
              <a:t> по Департаменту </a:t>
            </a:r>
            <a:r>
              <a:rPr lang="ru-RU" sz="2400" b="1" dirty="0" err="1"/>
              <a:t>енергетики</a:t>
            </a:r>
            <a:r>
              <a:rPr lang="ru-RU" sz="2400" b="1" dirty="0"/>
              <a:t> в </a:t>
            </a:r>
            <a:r>
              <a:rPr lang="ru-RU" sz="2400" b="1" dirty="0" err="1"/>
              <a:t>період</a:t>
            </a:r>
            <a:r>
              <a:rPr lang="ru-RU" sz="2400" b="1" dirty="0"/>
              <a:t> 2017-2019р</a:t>
            </a:r>
          </a:p>
        </p:txBody>
      </p:sp>
    </p:spTree>
    <p:extLst>
      <p:ext uri="{BB962C8B-B14F-4D97-AF65-F5344CB8AC3E}">
        <p14:creationId xmlns:p14="http://schemas.microsoft.com/office/powerpoint/2010/main" val="413688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713" y="1196752"/>
            <a:ext cx="6555155" cy="483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144" y="57498"/>
            <a:ext cx="904029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/>
              <a:t>Приклад реалізації політики енергоефективності </a:t>
            </a:r>
          </a:p>
          <a:p>
            <a:pPr algn="ctr"/>
            <a:r>
              <a:rPr lang="uk-UA" sz="3200" b="1" dirty="0" smtClean="0"/>
              <a:t>в м. Києві 2016-2019 рр.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6217477"/>
            <a:ext cx="907171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hlinkClick r:id="rId3"/>
              </a:rPr>
              <a:t>https://kyivcity.gov.ua/news/kiv_u_viglyadi_energoservisnikh_dogovoriv_zaluchiv_105_mln_grn_privatnikh_investitsiy_v_energozberezhennya_shkil_i_ditsadkiv</a:t>
            </a:r>
            <a:r>
              <a:rPr lang="en-US" sz="1050" dirty="0" smtClean="0">
                <a:hlinkClick r:id="rId3"/>
              </a:rPr>
              <a:t>/</a:t>
            </a:r>
            <a:endParaRPr lang="uk-UA" sz="1050" dirty="0" smtClean="0"/>
          </a:p>
          <a:p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02414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678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ЕСКО-</a:t>
            </a:r>
            <a:r>
              <a:rPr lang="ru-RU" dirty="0" err="1" smtClean="0"/>
              <a:t>механізм</a:t>
            </a:r>
            <a:r>
              <a:rPr lang="ru-RU" dirty="0" smtClean="0"/>
              <a:t> у </a:t>
            </a:r>
            <a:r>
              <a:rPr lang="ru-RU" dirty="0" err="1" smtClean="0"/>
              <a:t>Миколаєві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4500" dirty="0" err="1"/>
              <a:t>П</a:t>
            </a:r>
            <a:r>
              <a:rPr lang="ru-RU" sz="4500" dirty="0" err="1" smtClean="0"/>
              <a:t>озитивні</a:t>
            </a:r>
            <a:r>
              <a:rPr lang="ru-RU" sz="4500" dirty="0" smtClean="0"/>
              <a:t> </a:t>
            </a:r>
            <a:r>
              <a:rPr lang="ru-RU" sz="4500" dirty="0" err="1"/>
              <a:t>приклади</a:t>
            </a:r>
            <a:r>
              <a:rPr lang="ru-RU" sz="4500" dirty="0"/>
              <a:t> </a:t>
            </a:r>
            <a:r>
              <a:rPr lang="ru-RU" sz="4500" dirty="0" err="1"/>
              <a:t>реалізації</a:t>
            </a:r>
            <a:r>
              <a:rPr lang="ru-RU" sz="4500" dirty="0"/>
              <a:t> </a:t>
            </a:r>
            <a:r>
              <a:rPr lang="ru-RU" sz="4500" dirty="0" err="1"/>
              <a:t>політики</a:t>
            </a:r>
            <a:r>
              <a:rPr lang="ru-RU" sz="4500" dirty="0"/>
              <a:t> </a:t>
            </a:r>
            <a:r>
              <a:rPr lang="ru-RU" sz="4500" dirty="0" err="1"/>
              <a:t>енергозбереження</a:t>
            </a:r>
            <a:r>
              <a:rPr lang="ru-RU" sz="4500" dirty="0"/>
              <a:t> в </a:t>
            </a:r>
            <a:r>
              <a:rPr lang="ru-RU" sz="4500" dirty="0" err="1"/>
              <a:t>період</a:t>
            </a:r>
            <a:r>
              <a:rPr lang="ru-RU" sz="4500" dirty="0"/>
              <a:t> 2018-2019 </a:t>
            </a:r>
            <a:r>
              <a:rPr lang="ru-RU" sz="4500" dirty="0" err="1" smtClean="0"/>
              <a:t>років</a:t>
            </a:r>
            <a:r>
              <a:rPr lang="ru-RU" sz="4500" dirty="0" smtClean="0"/>
              <a:t> - </a:t>
            </a:r>
          </a:p>
          <a:p>
            <a:pPr marL="0" indent="0">
              <a:buNone/>
            </a:pPr>
            <a:r>
              <a:rPr lang="ru-RU" sz="4500" dirty="0" err="1" smtClean="0"/>
              <a:t>впровадження</a:t>
            </a:r>
            <a:r>
              <a:rPr lang="ru-RU" sz="4500" dirty="0" smtClean="0"/>
              <a:t> </a:t>
            </a:r>
            <a:r>
              <a:rPr lang="ru-RU" sz="4500" dirty="0"/>
              <a:t>ЕСКО-</a:t>
            </a:r>
            <a:r>
              <a:rPr lang="ru-RU" sz="4500" dirty="0" err="1"/>
              <a:t>механізму</a:t>
            </a:r>
            <a:r>
              <a:rPr lang="ru-RU" sz="4500" dirty="0"/>
              <a:t>, за результатами </a:t>
            </a:r>
            <a:r>
              <a:rPr lang="ru-RU" sz="4500" dirty="0" err="1"/>
              <a:t>якого</a:t>
            </a:r>
            <a:r>
              <a:rPr lang="ru-RU" sz="4500" dirty="0"/>
              <a:t> </a:t>
            </a:r>
            <a:r>
              <a:rPr lang="ru-RU" sz="4500" dirty="0" err="1"/>
              <a:t>щорічна</a:t>
            </a:r>
            <a:r>
              <a:rPr lang="ru-RU" sz="4500" dirty="0"/>
              <a:t> </a:t>
            </a:r>
            <a:r>
              <a:rPr lang="ru-RU" sz="4500" dirty="0" err="1"/>
              <a:t>економія</a:t>
            </a:r>
            <a:r>
              <a:rPr lang="ru-RU" sz="4500" dirty="0"/>
              <a:t> </a:t>
            </a:r>
            <a:r>
              <a:rPr lang="ru-RU" sz="4500" dirty="0" err="1"/>
              <a:t>бюджетних</a:t>
            </a:r>
            <a:r>
              <a:rPr lang="ru-RU" sz="4500" dirty="0"/>
              <a:t> </a:t>
            </a:r>
            <a:r>
              <a:rPr lang="ru-RU" sz="4500" dirty="0" err="1"/>
              <a:t>коштів</a:t>
            </a:r>
            <a:r>
              <a:rPr lang="ru-RU" sz="4500" dirty="0"/>
              <a:t> </a:t>
            </a:r>
            <a:r>
              <a:rPr lang="ru-RU" sz="4500" dirty="0" err="1"/>
              <a:t>склала</a:t>
            </a:r>
            <a:r>
              <a:rPr lang="ru-RU" sz="4500" dirty="0" smtClean="0"/>
              <a:t>:</a:t>
            </a:r>
          </a:p>
          <a:p>
            <a:pPr marL="0" indent="0">
              <a:buNone/>
            </a:pPr>
            <a:endParaRPr lang="ru-RU" sz="4500" dirty="0"/>
          </a:p>
          <a:p>
            <a:pPr>
              <a:buFontTx/>
              <a:buChar char="-"/>
            </a:pPr>
            <a:r>
              <a:rPr lang="ru-RU" sz="4500" b="1" dirty="0" smtClean="0"/>
              <a:t>у </a:t>
            </a:r>
            <a:r>
              <a:rPr lang="ru-RU" sz="4500" b="1" dirty="0"/>
              <a:t>2018 р.  - 1 391 462,95 </a:t>
            </a:r>
            <a:r>
              <a:rPr lang="ru-RU" sz="4500" b="1" dirty="0" smtClean="0"/>
              <a:t>грн.</a:t>
            </a:r>
            <a:endParaRPr lang="ru-RU" sz="4500" b="1" dirty="0"/>
          </a:p>
          <a:p>
            <a:pPr marL="0" indent="0">
              <a:buNone/>
            </a:pPr>
            <a:r>
              <a:rPr lang="ru-RU" sz="4500" b="1" dirty="0" smtClean="0"/>
              <a:t>-   у </a:t>
            </a:r>
            <a:r>
              <a:rPr lang="ru-RU" sz="4500" b="1" dirty="0"/>
              <a:t>2019 р. - 2 507 210,11грн.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* ЭСКО-механизм </a:t>
            </a:r>
            <a:r>
              <a:rPr lang="ru-RU" dirty="0"/>
              <a:t>действует следующим образом: частный инвестор за свой счет проводит комплексную </a:t>
            </a:r>
            <a:r>
              <a:rPr lang="ru-RU" dirty="0" err="1"/>
              <a:t>термомодернизацию</a:t>
            </a:r>
            <a:r>
              <a:rPr lang="ru-RU" dirty="0"/>
              <a:t> учреждения (установка «теплых» окон, установка счетчиков, утепление фасадов и т. д.), а возврат средств происходит за счет достигнутой экономии.</a:t>
            </a:r>
          </a:p>
        </p:txBody>
      </p:sp>
    </p:spTree>
    <p:extLst>
      <p:ext uri="{BB962C8B-B14F-4D97-AF65-F5344CB8AC3E}">
        <p14:creationId xmlns:p14="http://schemas.microsoft.com/office/powerpoint/2010/main" val="89036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Висновки дослідження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3000" b="1" dirty="0"/>
              <a:t>Бюджетна політика енергозбереження та енергоефективності недостатньо </a:t>
            </a:r>
            <a:r>
              <a:rPr lang="uk-UA" sz="3000" b="1" dirty="0" smtClean="0"/>
              <a:t>ефективна </a:t>
            </a:r>
            <a:r>
              <a:rPr lang="uk-UA" sz="3000" b="1" dirty="0"/>
              <a:t>с </a:t>
            </a:r>
            <a:r>
              <a:rPr lang="uk-UA" sz="3000" b="1" dirty="0" smtClean="0"/>
              <a:t>точки </a:t>
            </a:r>
            <a:r>
              <a:rPr lang="uk-UA" sz="3000" b="1" dirty="0"/>
              <a:t>зору </a:t>
            </a:r>
            <a:r>
              <a:rPr lang="uk-UA" sz="3000" b="1" dirty="0" smtClean="0"/>
              <a:t>економічної </a:t>
            </a:r>
            <a:r>
              <a:rPr lang="uk-UA" sz="3000" b="1" dirty="0"/>
              <a:t>доцільності для </a:t>
            </a:r>
            <a:r>
              <a:rPr lang="uk-UA" sz="3000" b="1" dirty="0" smtClean="0"/>
              <a:t>бюджету </a:t>
            </a:r>
            <a:r>
              <a:rPr lang="uk-UA" sz="3000" b="1" dirty="0"/>
              <a:t>міста. </a:t>
            </a:r>
            <a:endParaRPr lang="uk-UA" sz="3000" b="1" dirty="0" smtClean="0"/>
          </a:p>
          <a:p>
            <a:pPr marL="0" indent="0">
              <a:buNone/>
            </a:pPr>
            <a:endParaRPr lang="uk-UA" sz="3000" dirty="0" smtClean="0"/>
          </a:p>
          <a:p>
            <a:pPr marL="0" indent="0">
              <a:buNone/>
            </a:pPr>
            <a:r>
              <a:rPr lang="uk-UA" sz="3000" dirty="0" smtClean="0"/>
              <a:t>Оскільки, </a:t>
            </a:r>
            <a:r>
              <a:rPr lang="uk-UA" sz="3000" dirty="0"/>
              <a:t>у контексті </a:t>
            </a:r>
            <a:r>
              <a:rPr lang="uk-UA" sz="3000" dirty="0" smtClean="0"/>
              <a:t>бюджетних питань – реалізація програм та заходів з енергозбереження, має забезпечувати щорічну економію витрат на оплату енергоносіїв, достатню для повернення інвестицій та отримання доходів у бюджет.</a:t>
            </a:r>
          </a:p>
          <a:p>
            <a:pPr marL="0" indent="0">
              <a:buNone/>
            </a:pPr>
            <a:r>
              <a:rPr lang="uk-UA" sz="2800" dirty="0" smtClean="0"/>
              <a:t>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40879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48324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Наші рекомендації  </a:t>
            </a:r>
          </a:p>
          <a:p>
            <a:pPr algn="ctr">
              <a:buNone/>
            </a:pPr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підвищення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ефективності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бюджетних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коштів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шляхом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запобігання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недоцільного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затвердження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бюджетних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асигнувань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енергозберігаючі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заходи: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/>
              <a:t>Три рекомендації для представників органів місцевого самоврядування</a:t>
            </a:r>
            <a:r>
              <a:rPr lang="uk-UA" sz="4000" dirty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18457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uk-UA" sz="2000" dirty="0" smtClean="0"/>
              <a:t>1. На </a:t>
            </a:r>
            <a:r>
              <a:rPr lang="uk-UA" sz="2000" dirty="0"/>
              <a:t>виконання Ст. 20, 26, 28  Бюджетного кодексу України та відповідних пакетів НПА  центральних органів виконавчої влади забезпечити прозорість і підзвітність бюджетного процесу та запуск системи управління внутрішнього контролю та внутрішнього аудиту у міськвиконкомі у сферах відповідальності 3-х міських департаментів (Енергетики, енергозбереження та впровадження інноваційних технологій м. Миколаєва; Економічного розвитку, внутрішнього контролю, Фінансів), що  відповідають за:</a:t>
            </a:r>
            <a:endParaRPr lang="ru-RU" sz="2000" dirty="0"/>
          </a:p>
          <a:p>
            <a:pPr lvl="0"/>
            <a:r>
              <a:rPr lang="uk-UA" sz="2000" dirty="0"/>
              <a:t>Публічне представлення на бюджетних слуханнях і офіційних ресурсах виконавчих органів місцевого самоврядування фактичної економії енергоресурсів та бюджетних коштів у розрізі програм та заходів «людською мовою»;</a:t>
            </a:r>
            <a:endParaRPr lang="ru-RU" sz="2000" dirty="0"/>
          </a:p>
          <a:p>
            <a:pPr lvl="0"/>
            <a:r>
              <a:rPr lang="uk-UA" sz="2000" dirty="0"/>
              <a:t>Налагодження механізму впливу системи щорічної оцінки ефективності бюджетних програм на пріоритети прогнозу місцевого прогнозу 2021- 2023р.; цільових і бюджетних програм і заходи бюджетних програм в у наступних бюджетних періодах та атестацію місцевих посадовців з наступними відповідними висновкам  керівництва щодо оплати праці посадовцям</a:t>
            </a:r>
            <a:r>
              <a:rPr lang="uk-UA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6295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83264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dirty="0"/>
              <a:t>2. На виконання вимог Статуту міста забезпечити дієвість таких механізмів місцевої демократії участі як громадські слухання, громадські дорадчі органи:</a:t>
            </a:r>
            <a:endParaRPr lang="ru-RU" dirty="0"/>
          </a:p>
          <a:p>
            <a:r>
              <a:rPr lang="uk-UA" dirty="0"/>
              <a:t>-  Ініціювати проведення громадських слухань з питань ефективності реалізації політики енергозбереження у м. Миколаєві за період 2017-2020 р енергетики, енергозбереження та впровадження інноваційних технологій м. Миколаєва зокрема, з використанням інформаційно-комунікативних е- технологій;</a:t>
            </a:r>
            <a:endParaRPr lang="ru-RU" dirty="0"/>
          </a:p>
          <a:p>
            <a:r>
              <a:rPr lang="uk-UA" dirty="0"/>
              <a:t> - Створити при Департаменті енергетики, енергозбереження та впровадження інноваційних технологій експертно- громадську раду. </a:t>
            </a:r>
            <a:endParaRPr lang="uk-UA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uk-UA" dirty="0"/>
              <a:t>3.  Департаменту </a:t>
            </a:r>
            <a:r>
              <a:rPr lang="uk-UA" dirty="0" err="1" smtClean="0"/>
              <a:t>єнергетики</a:t>
            </a:r>
            <a:r>
              <a:rPr lang="uk-UA" dirty="0" smtClean="0"/>
              <a:t> розробити </a:t>
            </a:r>
            <a:r>
              <a:rPr lang="uk-UA" dirty="0"/>
              <a:t>механізм включення завдань та заходів енергозбереження  у цільові та бюджетні програми з точки зору показників їх економічної доцільності.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71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/>
              <a:t>Рекомендація для представників громадськості</a:t>
            </a:r>
            <a:r>
              <a:rPr lang="ru-RU" b="1" dirty="0"/>
              <a:t>: </a:t>
            </a:r>
            <a:endParaRPr lang="ru-RU" b="1" dirty="0" smtClean="0"/>
          </a:p>
          <a:p>
            <a:pPr algn="ctr"/>
            <a:endParaRPr lang="ru-RU" b="1" dirty="0" smtClean="0"/>
          </a:p>
          <a:p>
            <a:pPr marL="0" indent="0">
              <a:buNone/>
            </a:pPr>
            <a:r>
              <a:rPr lang="uk-UA" dirty="0" smtClean="0"/>
              <a:t>4. сформувати </a:t>
            </a:r>
            <a:r>
              <a:rPr lang="uk-UA" dirty="0"/>
              <a:t>ініціативну групу зі створення експертно-громадської ради при Департаменті енергетики, енергозбереження та впровадження інноваційних </a:t>
            </a:r>
            <a:r>
              <a:rPr lang="uk-UA" dirty="0" smtClean="0"/>
              <a:t>технологій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28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uk-UA" dirty="0"/>
              <a:t>Громадській аудит проведено в рамках проекту, що реалізує ГО «Фонд ініціативного розвитку» при підтримці Фонду розвитку міста Миколаєва за кошти NED (Вашингтон, США) та у склади коаліції #Громадська Префектура.</a:t>
            </a:r>
            <a:endParaRPr lang="ru-RU" b="1" dirty="0"/>
          </a:p>
          <a:p>
            <a:r>
              <a:rPr lang="uk-UA" dirty="0" err="1"/>
              <a:t>Коуч</a:t>
            </a:r>
            <a:r>
              <a:rPr lang="uk-UA" dirty="0"/>
              <a:t> супровід Громадська Префектура здійснює ФРММ в рамках проекту «Громадська префектура для ефективності місцевих бюджетів» за підтримки Фонду сприяння демократії Посольств США в України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67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sz="5300" b="1" u="sng" dirty="0">
                <a:latin typeface="+mn-lt"/>
                <a:ea typeface="+mn-ea"/>
                <a:cs typeface="+mn-cs"/>
              </a:rPr>
              <a:t>Мета  дослідження:</a:t>
            </a:r>
            <a:r>
              <a:rPr lang="ru-RU" sz="5300" b="1" u="sng" dirty="0">
                <a:latin typeface="+mn-lt"/>
                <a:ea typeface="+mn-ea"/>
                <a:cs typeface="+mn-cs"/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3900" b="1" dirty="0">
              <a:solidFill>
                <a:srgbClr val="21212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000" b="1" dirty="0" err="1"/>
              <a:t>Підвищення</a:t>
            </a:r>
            <a:r>
              <a:rPr lang="ru-RU" sz="4000" b="1" dirty="0"/>
              <a:t> </a:t>
            </a:r>
            <a:r>
              <a:rPr lang="ru-RU" sz="4000" b="1" dirty="0" err="1"/>
              <a:t>ефективності</a:t>
            </a:r>
            <a:r>
              <a:rPr lang="ru-RU" sz="4000" b="1" dirty="0"/>
              <a:t> </a:t>
            </a:r>
            <a:r>
              <a:rPr lang="ru-RU" sz="4000" b="1" dirty="0" err="1"/>
              <a:t>використання</a:t>
            </a:r>
            <a:r>
              <a:rPr lang="ru-RU" sz="4000" b="1" dirty="0"/>
              <a:t> </a:t>
            </a:r>
            <a:r>
              <a:rPr lang="ru-RU" sz="4000" b="1" dirty="0" err="1"/>
              <a:t>бюджетних</a:t>
            </a:r>
            <a:r>
              <a:rPr lang="ru-RU" sz="4000" b="1" dirty="0"/>
              <a:t> </a:t>
            </a:r>
            <a:r>
              <a:rPr lang="ru-RU" sz="4000" b="1" dirty="0" err="1"/>
              <a:t>коштів</a:t>
            </a:r>
            <a:r>
              <a:rPr lang="ru-RU" sz="4000" b="1" dirty="0"/>
              <a:t> шляхом </a:t>
            </a:r>
            <a:r>
              <a:rPr lang="ru-RU" sz="4000" b="1" dirty="0" err="1"/>
              <a:t>запобігання</a:t>
            </a:r>
            <a:r>
              <a:rPr lang="ru-RU" sz="4000" b="1" dirty="0"/>
              <a:t> </a:t>
            </a:r>
            <a:r>
              <a:rPr lang="ru-RU" sz="4000" b="1" dirty="0" err="1"/>
              <a:t>недоцільного</a:t>
            </a:r>
            <a:r>
              <a:rPr lang="ru-RU" sz="4000" b="1" dirty="0"/>
              <a:t> </a:t>
            </a:r>
            <a:r>
              <a:rPr lang="ru-RU" sz="4000" b="1" dirty="0" err="1"/>
              <a:t>затвердження</a:t>
            </a:r>
            <a:r>
              <a:rPr lang="ru-RU" sz="4000" b="1" dirty="0"/>
              <a:t> </a:t>
            </a:r>
            <a:r>
              <a:rPr lang="ru-RU" sz="4000" b="1" dirty="0" err="1"/>
              <a:t>бюджетних</a:t>
            </a:r>
            <a:r>
              <a:rPr lang="ru-RU" sz="4000" b="1" dirty="0"/>
              <a:t> </a:t>
            </a:r>
            <a:r>
              <a:rPr lang="ru-RU" sz="4000" b="1" dirty="0" err="1"/>
              <a:t>асигнувань</a:t>
            </a:r>
            <a:r>
              <a:rPr lang="ru-RU" sz="4000" b="1" dirty="0"/>
              <a:t> на </a:t>
            </a:r>
            <a:r>
              <a:rPr lang="ru-RU" sz="4000" b="1" dirty="0" err="1"/>
              <a:t>енергозберігаючі</a:t>
            </a:r>
            <a:r>
              <a:rPr lang="ru-RU" sz="4000" b="1" dirty="0"/>
              <a:t> </a:t>
            </a:r>
            <a:r>
              <a:rPr lang="ru-RU" sz="4000" b="1" dirty="0" err="1"/>
              <a:t>програми</a:t>
            </a:r>
            <a:r>
              <a:rPr lang="ru-RU" sz="4000" b="1" dirty="0"/>
              <a:t> та заходи.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08520" y="249289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solidFill>
                  <a:srgbClr val="672E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Дякуємо за увагу!</a:t>
            </a:r>
            <a:endParaRPr lang="ru-RU" sz="7200" b="1" dirty="0">
              <a:solidFill>
                <a:srgbClr val="672E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Контакти</a:t>
            </a:r>
            <a:endParaRPr lang="ru-RU" dirty="0"/>
          </a:p>
        </p:txBody>
      </p:sp>
      <p:pic>
        <p:nvPicPr>
          <p:cNvPr id="37890" name="Picture 2" descr="C:\Users\555\Desktop\логотип фи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1937616" cy="1452699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488" y="1428736"/>
          <a:ext cx="6072230" cy="348466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95680"/>
                <a:gridCol w="3676550"/>
              </a:tblGrid>
              <a:tr h="103713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kern="1200" dirty="0" smtClean="0"/>
                        <a:t>Найменування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673" marR="6567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/>
                        <a:t>ГО</a:t>
                      </a:r>
                      <a:r>
                        <a:rPr lang="uk-UA" sz="1800" kern="1200" dirty="0" smtClean="0"/>
                        <a:t> «</a:t>
                      </a:r>
                      <a:r>
                        <a:rPr lang="ru-RU" sz="1800" kern="1200" dirty="0" smtClean="0"/>
                        <a:t>Фонд </a:t>
                      </a:r>
                      <a:r>
                        <a:rPr lang="ru-RU" sz="1800" kern="1200" dirty="0" err="1" smtClean="0"/>
                        <a:t>Ініціативного</a:t>
                      </a:r>
                      <a:r>
                        <a:rPr lang="ru-RU" sz="1800" kern="1200" dirty="0" smtClean="0"/>
                        <a:t>  Р</a:t>
                      </a:r>
                      <a:r>
                        <a:rPr lang="uk-UA" sz="1800" kern="1200" dirty="0" smtClean="0"/>
                        <a:t>о</a:t>
                      </a:r>
                      <a:r>
                        <a:rPr lang="ru-RU" sz="1800" kern="1200" dirty="0" err="1" smtClean="0"/>
                        <a:t>звитку</a:t>
                      </a:r>
                      <a:r>
                        <a:rPr lang="uk-UA" sz="1800" kern="1200" dirty="0" smtClean="0"/>
                        <a:t>»</a:t>
                      </a:r>
                      <a:endParaRPr lang="ru-RU" sz="1800" b="1" kern="1200" dirty="0" err="1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673" marR="65673" marT="0" marB="0"/>
                </a:tc>
              </a:tr>
              <a:tr h="54152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kern="1200" dirty="0" smtClean="0"/>
                        <a:t>Адреса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673" marR="6567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kern="1200" dirty="0" smtClean="0"/>
                        <a:t>54001, Україна,</a:t>
                      </a:r>
                      <a:r>
                        <a:rPr lang="uk-UA" sz="1800" kern="1200" baseline="0" dirty="0" smtClean="0"/>
                        <a:t> м. Миколаїв, вул</a:t>
                      </a:r>
                      <a:r>
                        <a:rPr lang="uk-UA" sz="1800" kern="1200" dirty="0" smtClean="0"/>
                        <a:t>. </a:t>
                      </a:r>
                      <a:r>
                        <a:rPr lang="uk-UA" sz="1800" kern="1200" dirty="0" err="1" smtClean="0"/>
                        <a:t>Адміральска</a:t>
                      </a:r>
                      <a:r>
                        <a:rPr lang="uk-UA" sz="1800" kern="1200" dirty="0" smtClean="0"/>
                        <a:t>, 18 кв.41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673" marR="65673" marT="0" marB="0"/>
                </a:tc>
              </a:tr>
              <a:tr h="54152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kern="1200" dirty="0" smtClean="0"/>
                        <a:t>Керівник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673" marR="6567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kern="1200" dirty="0" smtClean="0"/>
                        <a:t>Кашуба Ганна Володимирівна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673" marR="65673" marT="0" marB="0"/>
                </a:tc>
              </a:tr>
              <a:tr h="54152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800" kern="1200" dirty="0" smtClean="0"/>
                        <a:t>Телефон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673" marR="6567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/>
                        <a:t>+380503949984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673" marR="65673" marT="0" marB="0"/>
                </a:tc>
              </a:tr>
              <a:tr h="54152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/>
                        <a:t>e-mail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673" marR="6567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/>
                        <a:t>fond</a:t>
                      </a:r>
                      <a:r>
                        <a:rPr lang="ru-RU" sz="1800" kern="1200" dirty="0" smtClean="0"/>
                        <a:t>.</a:t>
                      </a:r>
                      <a:r>
                        <a:rPr lang="en-US" sz="1800" kern="1200" dirty="0" err="1" smtClean="0"/>
                        <a:t>inr</a:t>
                      </a:r>
                      <a:r>
                        <a:rPr lang="uk-UA" sz="1800" kern="1200" dirty="0" smtClean="0"/>
                        <a:t>@</a:t>
                      </a:r>
                      <a:r>
                        <a:rPr lang="uk-UA" sz="1800" kern="1200" dirty="0" err="1" smtClean="0"/>
                        <a:t>gmail.com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5673" marR="65673" marT="0" marB="0"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234347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u="sng" dirty="0" err="1" smtClean="0"/>
              <a:t>Гіпотеза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дослідження</a:t>
            </a:r>
            <a:r>
              <a:rPr lang="ru-RU" b="1" u="sng" dirty="0" smtClean="0"/>
              <a:t>: 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err="1" smtClean="0"/>
              <a:t>Недоцільне</a:t>
            </a:r>
            <a:r>
              <a:rPr lang="ru-RU" sz="3600" dirty="0" smtClean="0"/>
              <a:t> </a:t>
            </a:r>
            <a:r>
              <a:rPr lang="ru-RU" sz="3600" dirty="0" err="1" smtClean="0"/>
              <a:t>затвердження</a:t>
            </a:r>
            <a:r>
              <a:rPr lang="ru-RU" sz="3600" dirty="0" smtClean="0"/>
              <a:t> </a:t>
            </a:r>
            <a:r>
              <a:rPr lang="ru-RU" sz="3600" dirty="0" err="1"/>
              <a:t>асигнувань</a:t>
            </a:r>
            <a:r>
              <a:rPr lang="ru-RU" sz="3600" dirty="0"/>
              <a:t> за </a:t>
            </a:r>
            <a:r>
              <a:rPr lang="ru-RU" sz="3600" dirty="0" err="1"/>
              <a:t>статтями</a:t>
            </a:r>
            <a:r>
              <a:rPr lang="ru-RU" sz="3600" dirty="0"/>
              <a:t> </a:t>
            </a:r>
            <a:r>
              <a:rPr lang="ru-RU" sz="3600" dirty="0" err="1"/>
              <a:t>бюджетних</a:t>
            </a:r>
            <a:r>
              <a:rPr lang="ru-RU" sz="3600" dirty="0"/>
              <a:t> </a:t>
            </a:r>
            <a:r>
              <a:rPr lang="ru-RU" sz="3600" dirty="0" err="1"/>
              <a:t>програм</a:t>
            </a:r>
            <a:r>
              <a:rPr lang="ru-RU" sz="3600" dirty="0"/>
              <a:t>, </a:t>
            </a:r>
            <a:r>
              <a:rPr lang="ru-RU" sz="3600" dirty="0" err="1"/>
              <a:t>що</a:t>
            </a:r>
            <a:r>
              <a:rPr lang="ru-RU" sz="3600" dirty="0"/>
              <a:t> </a:t>
            </a:r>
            <a:r>
              <a:rPr lang="ru-RU" sz="3600" dirty="0" err="1"/>
              <a:t>підвищує</a:t>
            </a:r>
            <a:r>
              <a:rPr lang="ru-RU" sz="3600" dirty="0"/>
              <a:t> </a:t>
            </a:r>
            <a:r>
              <a:rPr lang="ru-RU" sz="3600" dirty="0" err="1"/>
              <a:t>ризик</a:t>
            </a:r>
            <a:r>
              <a:rPr lang="ru-RU" sz="3600" dirty="0"/>
              <a:t> </a:t>
            </a:r>
            <a:r>
              <a:rPr lang="ru-RU" sz="3600" dirty="0" err="1"/>
              <a:t>неефективного</a:t>
            </a:r>
            <a:r>
              <a:rPr lang="ru-RU" sz="3600" dirty="0"/>
              <a:t> </a:t>
            </a:r>
            <a:r>
              <a:rPr lang="ru-RU" sz="3600" dirty="0" err="1"/>
              <a:t>використання</a:t>
            </a:r>
            <a:r>
              <a:rPr lang="ru-RU" sz="3600" dirty="0"/>
              <a:t> </a:t>
            </a:r>
            <a:r>
              <a:rPr lang="ru-RU" sz="3600" dirty="0" err="1"/>
              <a:t>бюджетних</a:t>
            </a:r>
            <a:r>
              <a:rPr lang="ru-RU" sz="3600" dirty="0"/>
              <a:t> </a:t>
            </a:r>
            <a:r>
              <a:rPr lang="ru-RU" sz="3600" dirty="0" err="1"/>
              <a:t>коштів</a:t>
            </a:r>
            <a:r>
              <a:rPr lang="ru-RU" sz="3600" dirty="0"/>
              <a:t> Департаментом </a:t>
            </a:r>
            <a:r>
              <a:rPr lang="ru-RU" sz="3600" dirty="0" err="1"/>
              <a:t>енергетики</a:t>
            </a:r>
            <a:r>
              <a:rPr lang="ru-RU" sz="3600" dirty="0"/>
              <a:t>, </a:t>
            </a:r>
            <a:r>
              <a:rPr lang="ru-RU" sz="3600" dirty="0" err="1"/>
              <a:t>енергозбереження</a:t>
            </a:r>
            <a:r>
              <a:rPr lang="ru-RU" sz="3600" dirty="0"/>
              <a:t> та </a:t>
            </a:r>
            <a:r>
              <a:rPr lang="ru-RU" sz="3600" dirty="0" err="1"/>
              <a:t>впровадження</a:t>
            </a:r>
            <a:r>
              <a:rPr lang="ru-RU" sz="3600" dirty="0"/>
              <a:t> </a:t>
            </a:r>
            <a:r>
              <a:rPr lang="ru-RU" sz="3600" dirty="0" err="1"/>
              <a:t>інноваційних</a:t>
            </a:r>
            <a:r>
              <a:rPr lang="ru-RU" sz="3600" dirty="0"/>
              <a:t> </a:t>
            </a:r>
            <a:r>
              <a:rPr lang="ru-RU" sz="3600" dirty="0" err="1"/>
              <a:t>технологій</a:t>
            </a:r>
            <a:r>
              <a:rPr lang="ru-RU" sz="3600" dirty="0"/>
              <a:t> м </a:t>
            </a:r>
            <a:r>
              <a:rPr lang="ru-RU" sz="3600" dirty="0" err="1" smtClean="0"/>
              <a:t>Миколаєва</a:t>
            </a:r>
            <a:endParaRPr lang="ru-RU" sz="3600" dirty="0" smtClean="0"/>
          </a:p>
          <a:p>
            <a:pPr marL="0" indent="0" algn="ctr">
              <a:buNone/>
            </a:pPr>
            <a:r>
              <a:rPr lang="ru-RU" sz="3600" dirty="0" smtClean="0"/>
              <a:t> (у </a:t>
            </a:r>
            <a:r>
              <a:rPr lang="ru-RU" sz="3600" dirty="0" err="1"/>
              <a:t>період</a:t>
            </a:r>
            <a:r>
              <a:rPr lang="ru-RU" sz="3600" dirty="0"/>
              <a:t> </a:t>
            </a:r>
            <a:r>
              <a:rPr lang="ru-RU" sz="3600" dirty="0" smtClean="0"/>
              <a:t>2017-2019г)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7323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73" y="908720"/>
            <a:ext cx="9144000" cy="850106"/>
          </a:xfrm>
        </p:spPr>
        <p:txBody>
          <a:bodyPr>
            <a:noAutofit/>
          </a:bodyPr>
          <a:lstStyle/>
          <a:p>
            <a:r>
              <a:rPr lang="ru-RU" sz="3200" b="1" dirty="0" err="1" smtClean="0"/>
              <a:t>Пе</a:t>
            </a:r>
            <a:r>
              <a:rPr lang="uk-UA" sz="3200" b="1" dirty="0" err="1" smtClean="0"/>
              <a:t>ревірка</a:t>
            </a:r>
            <a:r>
              <a:rPr lang="uk-UA" sz="3200" b="1" dirty="0" smtClean="0"/>
              <a:t> гіпотези проводилась шляхом аналізу </a:t>
            </a:r>
            <a:r>
              <a:rPr lang="ru-RU" sz="3200" b="1" dirty="0" err="1" smtClean="0"/>
              <a:t>економічної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ефективності</a:t>
            </a:r>
            <a:r>
              <a:rPr lang="ru-RU" sz="3200" b="1" dirty="0" smtClean="0"/>
              <a:t> </a:t>
            </a:r>
            <a:r>
              <a:rPr lang="ru-RU" sz="3200" b="1" dirty="0" err="1"/>
              <a:t>інвестицій</a:t>
            </a:r>
            <a:r>
              <a:rPr lang="ru-RU" sz="3200" b="1" dirty="0"/>
              <a:t> </a:t>
            </a:r>
            <a:r>
              <a:rPr lang="ru-RU" sz="3200" b="1" dirty="0" err="1"/>
              <a:t>бюджетних</a:t>
            </a:r>
            <a:r>
              <a:rPr lang="ru-RU" sz="3200" b="1" dirty="0"/>
              <a:t> </a:t>
            </a:r>
            <a:r>
              <a:rPr lang="ru-RU" sz="3200" b="1" dirty="0" err="1" smtClean="0"/>
              <a:t>видатків</a:t>
            </a:r>
            <a:r>
              <a:rPr lang="ru-RU" sz="3200" b="1" dirty="0" smtClean="0"/>
              <a:t> </a:t>
            </a:r>
            <a:r>
              <a:rPr lang="ru-RU" sz="3200" b="1" dirty="0"/>
              <a:t>у </a:t>
            </a:r>
            <a:r>
              <a:rPr lang="ru-RU" sz="3200" b="1" dirty="0" err="1"/>
              <a:t>розрізі</a:t>
            </a:r>
            <a:r>
              <a:rPr lang="ru-RU" sz="3200" b="1" dirty="0"/>
              <a:t> </a:t>
            </a:r>
            <a:r>
              <a:rPr lang="ru-RU" sz="3200" b="1" dirty="0" err="1" smtClean="0"/>
              <a:t>навчальних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закладів</a:t>
            </a:r>
            <a:r>
              <a:rPr lang="ru-RU" sz="3200" b="1" dirty="0" smtClean="0"/>
              <a:t> ( </a:t>
            </a:r>
            <a:r>
              <a:rPr lang="ru-RU" sz="3200" b="1" dirty="0"/>
              <a:t>23 ЗОШ та ДНЗ):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780928"/>
            <a:ext cx="8229600" cy="3744416"/>
          </a:xfrm>
        </p:spPr>
        <p:txBody>
          <a:bodyPr>
            <a:normAutofit/>
          </a:bodyPr>
          <a:lstStyle/>
          <a:p>
            <a:r>
              <a:rPr lang="ru-RU" dirty="0" smtClean="0"/>
              <a:t> - </a:t>
            </a:r>
            <a:r>
              <a:rPr lang="ru-RU" dirty="0" err="1" smtClean="0"/>
              <a:t>об’єм</a:t>
            </a:r>
            <a:r>
              <a:rPr lang="ru-RU" dirty="0" smtClean="0"/>
              <a:t> </a:t>
            </a:r>
            <a:r>
              <a:rPr lang="ru-RU" dirty="0" err="1"/>
              <a:t>бюджетних</a:t>
            </a:r>
            <a:r>
              <a:rPr lang="ru-RU" dirty="0"/>
              <a:t> </a:t>
            </a:r>
            <a:r>
              <a:rPr lang="ru-RU" dirty="0" err="1"/>
              <a:t>коштів</a:t>
            </a:r>
            <a:r>
              <a:rPr lang="ru-RU" dirty="0"/>
              <a:t>, </a:t>
            </a:r>
            <a:r>
              <a:rPr lang="ru-RU" dirty="0" err="1"/>
              <a:t>витрачених</a:t>
            </a:r>
            <a:r>
              <a:rPr lang="ru-RU" dirty="0"/>
              <a:t> на </a:t>
            </a:r>
            <a:r>
              <a:rPr lang="ru-RU" dirty="0" err="1"/>
              <a:t>планування</a:t>
            </a:r>
            <a:r>
              <a:rPr lang="ru-RU" dirty="0"/>
              <a:t> та </a:t>
            </a:r>
            <a:r>
              <a:rPr lang="ru-RU" dirty="0" err="1" smtClean="0"/>
              <a:t>проведення</a:t>
            </a:r>
            <a:r>
              <a:rPr lang="ru-RU" dirty="0" smtClean="0"/>
              <a:t> </a:t>
            </a:r>
            <a:r>
              <a:rPr lang="ru-RU" dirty="0" err="1" smtClean="0"/>
              <a:t>енергозберігаючого</a:t>
            </a:r>
            <a:r>
              <a:rPr lang="ru-RU" dirty="0" smtClean="0"/>
              <a:t> </a:t>
            </a:r>
            <a:r>
              <a:rPr lang="ru-RU" dirty="0"/>
              <a:t>заходу;</a:t>
            </a:r>
          </a:p>
          <a:p>
            <a:r>
              <a:rPr lang="ru-RU" dirty="0"/>
              <a:t>- </a:t>
            </a:r>
            <a:r>
              <a:rPr lang="ru-RU" dirty="0" err="1" smtClean="0"/>
              <a:t>об’єм</a:t>
            </a:r>
            <a:r>
              <a:rPr lang="ru-RU" dirty="0" smtClean="0"/>
              <a:t> </a:t>
            </a:r>
            <a:r>
              <a:rPr lang="ru-RU" dirty="0" err="1"/>
              <a:t>споживання</a:t>
            </a:r>
            <a:r>
              <a:rPr lang="ru-RU" dirty="0"/>
              <a:t> </a:t>
            </a:r>
            <a:r>
              <a:rPr lang="ru-RU" dirty="0" err="1"/>
              <a:t>енергоносіїв</a:t>
            </a:r>
            <a:r>
              <a:rPr lang="ru-RU" dirty="0"/>
              <a:t>  до і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енергозберігаючих</a:t>
            </a:r>
            <a:r>
              <a:rPr lang="ru-RU" dirty="0"/>
              <a:t> </a:t>
            </a:r>
            <a:r>
              <a:rPr lang="ru-RU" dirty="0" err="1"/>
              <a:t>заходів</a:t>
            </a:r>
            <a:r>
              <a:rPr lang="ru-RU" dirty="0"/>
              <a:t> </a:t>
            </a:r>
            <a:r>
              <a:rPr lang="ru-RU" dirty="0" smtClean="0"/>
              <a:t>у </a:t>
            </a:r>
            <a:r>
              <a:rPr lang="ru-RU" dirty="0"/>
              <a:t>натуральному і грошовому </a:t>
            </a:r>
            <a:r>
              <a:rPr lang="ru-RU" dirty="0" err="1" smtClean="0"/>
              <a:t>виразі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53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2736304"/>
          </a:xfrm>
        </p:spPr>
        <p:txBody>
          <a:bodyPr>
            <a:normAutofit fontScale="90000"/>
          </a:bodyPr>
          <a:lstStyle/>
          <a:p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err="1"/>
              <a:t>Результати</a:t>
            </a:r>
            <a:r>
              <a:rPr lang="ru-RU" sz="2000" b="1" dirty="0"/>
              <a:t> </a:t>
            </a:r>
            <a:r>
              <a:rPr lang="ru-RU" sz="2000" b="1" dirty="0" err="1"/>
              <a:t>впровадження</a:t>
            </a:r>
            <a:r>
              <a:rPr lang="ru-RU" sz="2000" b="1" dirty="0"/>
              <a:t> проекту </a:t>
            </a:r>
            <a:r>
              <a:rPr lang="ru-RU" sz="2000" b="1" dirty="0" err="1"/>
              <a:t>реконструкції</a:t>
            </a:r>
            <a:r>
              <a:rPr lang="ru-RU" sz="2000" b="1" dirty="0"/>
              <a:t> з </a:t>
            </a:r>
            <a:r>
              <a:rPr lang="ru-RU" sz="2000" b="1" dirty="0" err="1"/>
              <a:t>термосанацією</a:t>
            </a:r>
            <a:r>
              <a:rPr lang="ru-RU" sz="2000" b="1" dirty="0"/>
              <a:t> у  ЗОШ №60:</a:t>
            </a:r>
            <a:br>
              <a:rPr lang="ru-RU" sz="2000" b="1" dirty="0"/>
            </a:br>
            <a:r>
              <a:rPr lang="ru-RU" sz="2000" b="1" dirty="0"/>
              <a:t>За </a:t>
            </a:r>
            <a:r>
              <a:rPr lang="ru-RU" sz="2000" b="1" dirty="0" err="1"/>
              <a:t>інформацією</a:t>
            </a:r>
            <a:r>
              <a:rPr lang="ru-RU" sz="2000" b="1" dirty="0"/>
              <a:t>, </a:t>
            </a:r>
            <a:r>
              <a:rPr lang="ru-RU" sz="2000" b="1" dirty="0" err="1"/>
              <a:t>зібраною</a:t>
            </a:r>
            <a:r>
              <a:rPr lang="ru-RU" sz="2000" b="1" dirty="0"/>
              <a:t> </a:t>
            </a:r>
            <a:r>
              <a:rPr lang="ru-RU" sz="2000" b="1" dirty="0" err="1" smtClean="0"/>
              <a:t>зі</a:t>
            </a:r>
            <a:r>
              <a:rPr lang="ru-RU" sz="2000" b="1" dirty="0" smtClean="0"/>
              <a:t> </a:t>
            </a:r>
            <a:r>
              <a:rPr lang="ru-RU" sz="2000" b="1" dirty="0" err="1"/>
              <a:t>звітів</a:t>
            </a:r>
            <a:r>
              <a:rPr lang="ru-RU" sz="2000" b="1" dirty="0"/>
              <a:t> про </a:t>
            </a:r>
            <a:r>
              <a:rPr lang="ru-RU" sz="2000" b="1" dirty="0" err="1"/>
              <a:t>виконання</a:t>
            </a:r>
            <a:r>
              <a:rPr lang="ru-RU" sz="2000" b="1" dirty="0"/>
              <a:t> </a:t>
            </a:r>
            <a:r>
              <a:rPr lang="ru-RU" sz="2000" b="1" dirty="0" err="1"/>
              <a:t>паспортів</a:t>
            </a:r>
            <a:r>
              <a:rPr lang="ru-RU" sz="2000" b="1" dirty="0"/>
              <a:t> </a:t>
            </a:r>
            <a:r>
              <a:rPr lang="ru-RU" sz="2000" b="1" dirty="0" err="1"/>
              <a:t>бюджетних</a:t>
            </a:r>
            <a:r>
              <a:rPr lang="ru-RU" sz="2000" b="1" dirty="0"/>
              <a:t> </a:t>
            </a:r>
            <a:r>
              <a:rPr lang="ru-RU" sz="2000" b="1" dirty="0" err="1"/>
              <a:t>програм</a:t>
            </a:r>
            <a:r>
              <a:rPr lang="ru-RU" sz="2000" b="1" dirty="0"/>
              <a:t> та  </a:t>
            </a:r>
            <a:r>
              <a:rPr lang="ru-RU" sz="2000" b="1" dirty="0" err="1"/>
              <a:t>відповідей</a:t>
            </a:r>
            <a:r>
              <a:rPr lang="ru-RU" sz="2000" b="1" dirty="0"/>
              <a:t> </a:t>
            </a:r>
            <a:r>
              <a:rPr lang="ru-RU" sz="2000" b="1" dirty="0" err="1"/>
              <a:t>від</a:t>
            </a:r>
            <a:r>
              <a:rPr lang="ru-RU" sz="2000" b="1" dirty="0"/>
              <a:t> Департаменту </a:t>
            </a:r>
            <a:r>
              <a:rPr lang="ru-RU" sz="2000" b="1" dirty="0" err="1"/>
              <a:t>енергетики</a:t>
            </a:r>
            <a:r>
              <a:rPr lang="ru-RU" sz="2000" b="1" dirty="0"/>
              <a:t>, </a:t>
            </a:r>
            <a:r>
              <a:rPr lang="ru-RU" sz="2000" b="1" dirty="0" err="1"/>
              <a:t>висновки</a:t>
            </a:r>
            <a:r>
              <a:rPr lang="ru-RU" sz="2000" b="1" dirty="0"/>
              <a:t> </a:t>
            </a:r>
            <a:r>
              <a:rPr lang="ru-RU" sz="2000" b="1" dirty="0" err="1"/>
              <a:t>такі</a:t>
            </a:r>
            <a:r>
              <a:rPr lang="ru-RU" sz="2000" b="1" dirty="0"/>
              <a:t>:</a:t>
            </a:r>
            <a:br>
              <a:rPr lang="ru-RU" sz="2000" b="1" dirty="0"/>
            </a:br>
            <a:r>
              <a:rPr lang="ru-RU" sz="2000" b="1" u="sng" dirty="0" err="1"/>
              <a:t>Видатки</a:t>
            </a:r>
            <a:r>
              <a:rPr lang="ru-RU" sz="2000" b="1" u="sng" dirty="0"/>
              <a:t>  бюджету на </a:t>
            </a:r>
            <a:r>
              <a:rPr lang="ru-RU" sz="2000" b="1" u="sng" dirty="0" err="1"/>
              <a:t>виконання</a:t>
            </a:r>
            <a:r>
              <a:rPr lang="ru-RU" sz="2000" b="1" u="sng" dirty="0"/>
              <a:t> проекту (2017-2018р.) - 11 454 020,00 грн.</a:t>
            </a:r>
            <a:br>
              <a:rPr lang="ru-RU" sz="2000" b="1" u="sng" dirty="0"/>
            </a:br>
            <a:r>
              <a:rPr lang="ru-RU" sz="2000" b="1" u="sng" dirty="0" err="1"/>
              <a:t>Річна</a:t>
            </a:r>
            <a:r>
              <a:rPr lang="ru-RU" sz="2000" b="1" u="sng" dirty="0"/>
              <a:t> </a:t>
            </a:r>
            <a:r>
              <a:rPr lang="ru-RU" sz="2000" b="1" u="sng" dirty="0" err="1"/>
              <a:t>економія</a:t>
            </a:r>
            <a:r>
              <a:rPr lang="ru-RU" sz="2000" b="1" u="sng" dirty="0"/>
              <a:t> </a:t>
            </a:r>
            <a:r>
              <a:rPr lang="ru-RU" sz="2000" b="1" u="sng" dirty="0" err="1"/>
              <a:t>коштів</a:t>
            </a:r>
            <a:r>
              <a:rPr lang="ru-RU" sz="2000" b="1" u="sng" dirty="0"/>
              <a:t> у 2019г - 88333,10 грн.</a:t>
            </a:r>
            <a:br>
              <a:rPr lang="ru-RU" sz="2000" b="1" u="sng" dirty="0"/>
            </a:br>
            <a:r>
              <a:rPr lang="ru-RU" sz="2000" b="1" u="sng" dirty="0" err="1"/>
              <a:t>Окупність</a:t>
            </a:r>
            <a:r>
              <a:rPr lang="ru-RU" sz="2000" b="1" u="sng" dirty="0"/>
              <a:t> </a:t>
            </a:r>
            <a:r>
              <a:rPr lang="ru-RU" sz="2000" b="1" u="sng" dirty="0" err="1"/>
              <a:t>цього</a:t>
            </a:r>
            <a:r>
              <a:rPr lang="ru-RU" sz="2000" b="1" u="sng" dirty="0"/>
              <a:t> проекту - 129 </a:t>
            </a:r>
            <a:r>
              <a:rPr lang="ru-RU" sz="2000" b="1" u="sng" dirty="0" err="1"/>
              <a:t>років</a:t>
            </a:r>
            <a:r>
              <a:rPr lang="ru-RU" sz="2000" b="1" u="sng" dirty="0"/>
              <a:t>.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 </a:t>
            </a:r>
            <a:r>
              <a:rPr lang="ru-RU" sz="2000" b="1" dirty="0" err="1"/>
              <a:t>Безумовно</a:t>
            </a:r>
            <a:r>
              <a:rPr lang="ru-RU" sz="2000" b="1" dirty="0"/>
              <a:t>, </a:t>
            </a:r>
            <a:r>
              <a:rPr lang="ru-RU" sz="2000" b="1" dirty="0" err="1"/>
              <a:t>динаміка</a:t>
            </a:r>
            <a:r>
              <a:rPr lang="ru-RU" sz="2000" b="1" dirty="0"/>
              <a:t> </a:t>
            </a:r>
            <a:r>
              <a:rPr lang="ru-RU" sz="2000" b="1" dirty="0" err="1"/>
              <a:t>зростання</a:t>
            </a:r>
            <a:r>
              <a:rPr lang="ru-RU" sz="2000" b="1" dirty="0"/>
              <a:t> </a:t>
            </a:r>
            <a:r>
              <a:rPr lang="ru-RU" sz="2000" b="1" dirty="0" err="1"/>
              <a:t>тарифів</a:t>
            </a:r>
            <a:r>
              <a:rPr lang="ru-RU" sz="2000" b="1" dirty="0"/>
              <a:t> на </a:t>
            </a:r>
            <a:r>
              <a:rPr lang="ru-RU" sz="2000" b="1" dirty="0" err="1"/>
              <a:t>енергоносії</a:t>
            </a:r>
            <a:r>
              <a:rPr lang="ru-RU" sz="2000" b="1" dirty="0"/>
              <a:t> </a:t>
            </a:r>
            <a:r>
              <a:rPr lang="ru-RU" sz="2000" b="1" dirty="0" err="1"/>
              <a:t>демонструє</a:t>
            </a:r>
            <a:r>
              <a:rPr lang="ru-RU" sz="2000" b="1" dirty="0"/>
              <a:t> </a:t>
            </a:r>
            <a:r>
              <a:rPr lang="ru-RU" sz="2000" b="1" dirty="0" err="1"/>
              <a:t>тенденцію</a:t>
            </a:r>
            <a:r>
              <a:rPr lang="ru-RU" sz="2000" b="1" dirty="0"/>
              <a:t> до</a:t>
            </a:r>
            <a:br>
              <a:rPr lang="ru-RU" sz="2000" b="1" dirty="0"/>
            </a:br>
            <a:r>
              <a:rPr lang="ru-RU" sz="2000" b="1" dirty="0" err="1"/>
              <a:t>зниження</a:t>
            </a:r>
            <a:r>
              <a:rPr lang="ru-RU" sz="2000" b="1" dirty="0"/>
              <a:t> </a:t>
            </a:r>
            <a:r>
              <a:rPr lang="ru-RU" sz="2000" b="1" dirty="0" err="1"/>
              <a:t>терміну</a:t>
            </a:r>
            <a:r>
              <a:rPr lang="ru-RU" sz="2000" b="1" dirty="0"/>
              <a:t> </a:t>
            </a:r>
            <a:r>
              <a:rPr lang="ru-RU" sz="2000" b="1" dirty="0" err="1"/>
              <a:t>окупності</a:t>
            </a:r>
            <a:r>
              <a:rPr lang="ru-RU" sz="2000" b="1" dirty="0"/>
              <a:t> в </a:t>
            </a:r>
            <a:r>
              <a:rPr lang="ru-RU" sz="2000" b="1" dirty="0" err="1"/>
              <a:t>середньо</a:t>
            </a:r>
            <a:r>
              <a:rPr lang="ru-RU" sz="2000" b="1" dirty="0"/>
              <a:t>- та  </a:t>
            </a:r>
            <a:r>
              <a:rPr lang="ru-RU" sz="2000" b="1" dirty="0" err="1"/>
              <a:t>довгостроковій</a:t>
            </a:r>
            <a:r>
              <a:rPr lang="ru-RU" sz="2000" b="1" dirty="0"/>
              <a:t> </a:t>
            </a:r>
            <a:r>
              <a:rPr lang="ru-RU" sz="2000" b="1" dirty="0" err="1"/>
              <a:t>перспективі</a:t>
            </a:r>
            <a:r>
              <a:rPr lang="ru-RU" sz="2000" b="1" dirty="0"/>
              <a:t>. Але перспектива </a:t>
            </a:r>
            <a:r>
              <a:rPr lang="ru-RU" sz="2000" b="1" dirty="0" err="1"/>
              <a:t>дуже</a:t>
            </a:r>
            <a:r>
              <a:rPr lang="ru-RU" sz="2000" b="1" dirty="0"/>
              <a:t> </a:t>
            </a:r>
            <a:r>
              <a:rPr lang="ru-RU" sz="2000" b="1" dirty="0" err="1"/>
              <a:t>довгострокова</a:t>
            </a:r>
            <a:r>
              <a:rPr lang="ru-RU" sz="2000" b="1" dirty="0"/>
              <a:t> ...</a:t>
            </a: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2976"/>
            <a:ext cx="5184576" cy="3458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32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076056" y="332656"/>
            <a:ext cx="3744416" cy="5793507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Відповідь на запит на інформацію до Департаменту енергетики щодо обсягів щорічної економії бюджетних коштів в наслідок політики енергозбереження ММР (2017-2019)</a:t>
            </a:r>
            <a:endParaRPr lang="ru-RU" dirty="0"/>
          </a:p>
        </p:txBody>
      </p:sp>
      <p:pic>
        <p:nvPicPr>
          <p:cNvPr id="2052" name="Picture 4" descr="C:\Users\Виталий\Desktop\Новый точечный рисунок (3) - копия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893"/>
            <a:ext cx="443461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7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Виталий\Desktop\1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6759"/>
            <a:ext cx="9144000" cy="622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47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Виталий\Desktop\2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227"/>
            <a:ext cx="9144000" cy="633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75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600" b="1" dirty="0" err="1"/>
              <a:t>Обсяг</a:t>
            </a:r>
            <a:r>
              <a:rPr lang="ru-RU" sz="3600" b="1" dirty="0"/>
              <a:t> </a:t>
            </a:r>
            <a:r>
              <a:rPr lang="ru-RU" sz="3600" b="1" dirty="0" err="1"/>
              <a:t>економії</a:t>
            </a:r>
            <a:r>
              <a:rPr lang="ru-RU" sz="3600" b="1" dirty="0"/>
              <a:t> </a:t>
            </a:r>
            <a:r>
              <a:rPr lang="ru-RU" sz="3600" b="1" dirty="0" err="1"/>
              <a:t>бюджетних</a:t>
            </a:r>
            <a:r>
              <a:rPr lang="ru-RU" sz="3600" b="1" dirty="0"/>
              <a:t> </a:t>
            </a:r>
            <a:r>
              <a:rPr lang="ru-RU" sz="3600" b="1" dirty="0" err="1"/>
              <a:t>коштів</a:t>
            </a:r>
            <a:r>
              <a:rPr lang="ru-RU" sz="3600" b="1" dirty="0"/>
              <a:t> </a:t>
            </a:r>
            <a:r>
              <a:rPr lang="ru-RU" sz="3600" b="1" dirty="0" err="1"/>
              <a:t>внаслідок</a:t>
            </a:r>
            <a:r>
              <a:rPr lang="ru-RU" sz="3600" b="1" dirty="0"/>
              <a:t> </a:t>
            </a:r>
            <a:r>
              <a:rPr lang="ru-RU" sz="3600" b="1" dirty="0" err="1"/>
              <a:t>проведення</a:t>
            </a:r>
            <a:r>
              <a:rPr lang="ru-RU" sz="3600" b="1" dirty="0"/>
              <a:t> </a:t>
            </a:r>
            <a:r>
              <a:rPr lang="ru-RU" sz="3600" b="1" dirty="0" err="1"/>
              <a:t>політики</a:t>
            </a:r>
            <a:r>
              <a:rPr lang="ru-RU" sz="3600" b="1" dirty="0"/>
              <a:t> </a:t>
            </a:r>
            <a:r>
              <a:rPr lang="ru-RU" sz="3600" b="1" dirty="0" err="1"/>
              <a:t>енергозбереження</a:t>
            </a:r>
            <a:r>
              <a:rPr lang="ru-RU" sz="3600" b="1" dirty="0"/>
              <a:t> в </a:t>
            </a:r>
            <a:r>
              <a:rPr lang="ru-RU" sz="3600" b="1" dirty="0" err="1"/>
              <a:t>період</a:t>
            </a:r>
            <a:r>
              <a:rPr lang="ru-RU" sz="3600" b="1" dirty="0"/>
              <a:t> 2017-2019 (</a:t>
            </a:r>
            <a:r>
              <a:rPr lang="ru-RU" sz="3600" b="1" dirty="0" err="1"/>
              <a:t>Інформація</a:t>
            </a:r>
            <a:r>
              <a:rPr lang="ru-RU" sz="3600" b="1" dirty="0"/>
              <a:t> з сайту Департаменту </a:t>
            </a:r>
            <a:r>
              <a:rPr lang="ru-RU" sz="3600" b="1" dirty="0" err="1"/>
              <a:t>енергетики</a:t>
            </a:r>
            <a:r>
              <a:rPr lang="ru-RU" sz="3600" b="1" dirty="0"/>
              <a:t>)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43896"/>
            <a:ext cx="8229600" cy="3778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27784" y="2146637"/>
            <a:ext cx="32424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energydep.mkrada.gov.ua</a:t>
            </a:r>
            <a:endParaRPr lang="uk-UA" dirty="0" smtClean="0"/>
          </a:p>
          <a:p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3134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</TotalTime>
  <Words>731</Words>
  <Application>Microsoft Office PowerPoint</Application>
  <PresentationFormat>Экран (4:3)</PresentationFormat>
  <Paragraphs>65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Мета  дослідження:  </vt:lpstr>
      <vt:lpstr> Гіпотеза дослідження: </vt:lpstr>
      <vt:lpstr>Перевірка гіпотези проводилась шляхом аналізу економічної ефективності інвестицій бюджетних видатків у розрізі навчальних закладів ( 23 ЗОШ та ДНЗ):</vt:lpstr>
      <vt:lpstr> Результати впровадження проекту реконструкції з термосанацією у  ЗОШ №60: За інформацією, зібраною зі звітів про виконання паспортів бюджетних програм та  відповідей від Департаменту енергетики, висновки такі: Видатки  бюджету на виконання проекту (2017-2018р.) - 11 454 020,00 грн. Річна економія коштів у 2019г - 88333,10 грн. Окупність цього проекту - 129 років.   Безумовно, динаміка зростання тарифів на енергоносії демонструє тенденцію до зниження терміну окупності в середньо- та  довгостроковій перспективі. Але перспектива дуже довгострокова ... </vt:lpstr>
      <vt:lpstr>Презентация PowerPoint</vt:lpstr>
      <vt:lpstr>Презентация PowerPoint</vt:lpstr>
      <vt:lpstr>Презентация PowerPoint</vt:lpstr>
      <vt:lpstr> Обсяг економії бюджетних коштів внаслідок проведення політики енергозбереження в період 2017-2019 (Інформація з сайту Департаменту енергетики)</vt:lpstr>
      <vt:lpstr>Презентация PowerPoint</vt:lpstr>
      <vt:lpstr>Презентация PowerPoint</vt:lpstr>
      <vt:lpstr>Презентация PowerPoint</vt:lpstr>
      <vt:lpstr>ЕСКО-механізм у Миколаєві</vt:lpstr>
      <vt:lpstr>Висновки дослідження</vt:lpstr>
      <vt:lpstr>Презентация PowerPoint</vt:lpstr>
      <vt:lpstr>Три рекомендації для представників органів місцевого самоврядування: 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555</dc:creator>
  <cp:lastModifiedBy>Виталий</cp:lastModifiedBy>
  <cp:revision>278</cp:revision>
  <dcterms:created xsi:type="dcterms:W3CDTF">2018-07-09T12:28:13Z</dcterms:created>
  <dcterms:modified xsi:type="dcterms:W3CDTF">2020-04-05T18:52:42Z</dcterms:modified>
</cp:coreProperties>
</file>