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19" r:id="rId2"/>
    <p:sldId id="295" r:id="rId3"/>
    <p:sldId id="323" r:id="rId4"/>
    <p:sldId id="333" r:id="rId5"/>
    <p:sldId id="338" r:id="rId6"/>
    <p:sldId id="339" r:id="rId7"/>
    <p:sldId id="330" r:id="rId8"/>
    <p:sldId id="331" r:id="rId9"/>
    <p:sldId id="343" r:id="rId10"/>
    <p:sldId id="329" r:id="rId11"/>
    <p:sldId id="328" r:id="rId12"/>
    <p:sldId id="347" r:id="rId13"/>
    <p:sldId id="345" r:id="rId14"/>
    <p:sldId id="346" r:id="rId15"/>
    <p:sldId id="337" r:id="rId16"/>
    <p:sldId id="350" r:id="rId17"/>
    <p:sldId id="351" r:id="rId18"/>
    <p:sldId id="348" r:id="rId19"/>
    <p:sldId id="287" r:id="rId20"/>
    <p:sldId id="32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2E17"/>
    <a:srgbClr val="F0F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3086" autoAdjust="0"/>
  </p:normalViewPr>
  <p:slideViewPr>
    <p:cSldViewPr>
      <p:cViewPr>
        <p:scale>
          <a:sx n="107" d="100"/>
          <a:sy n="107" d="100"/>
        </p:scale>
        <p:origin x="-1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82429279673379"/>
          <c:y val="0.12931070162287939"/>
          <c:w val="0.84517570720326651"/>
          <c:h val="0.41601153592610418"/>
        </c:manualLayout>
      </c:layout>
      <c:bar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554368"/>
        <c:axId val="37909632"/>
      </c:barChart>
      <c:catAx>
        <c:axId val="32554368"/>
        <c:scaling>
          <c:orientation val="minMax"/>
        </c:scaling>
        <c:delete val="0"/>
        <c:axPos val="b"/>
        <c:majorTickMark val="out"/>
        <c:minorTickMark val="none"/>
        <c:tickLblPos val="nextTo"/>
        <c:crossAx val="37909632"/>
        <c:crosses val="autoZero"/>
        <c:auto val="1"/>
        <c:lblAlgn val="ctr"/>
        <c:lblOffset val="100"/>
        <c:noMultiLvlLbl val="0"/>
      </c:catAx>
      <c:valAx>
        <c:axId val="37909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55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296685136580176"/>
          <c:y val="0.7045602010445724"/>
          <c:w val="0.54985722270827264"/>
          <c:h val="0.2400611450107932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65BE3-EB94-4199-83EE-99288555702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0EFEE-6879-415A-9FA2-2B57986228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8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EFEE-6879-415A-9FA2-2B579862280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EFEE-6879-415A-9FA2-2B579862280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95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facebook.com/dichena/videos/2851599591621835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Комітет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самоорганізації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робітничого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селища </a:t>
            </a:r>
            <a:r>
              <a:rPr lang="ru-RU" sz="20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Ялти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6143644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Миколаїв 2020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Картинка1" descr="gerb_frgn_prosto"/>
          <p:cNvPicPr>
            <a:picLocks noRot="1" noChangeArrowheads="1"/>
          </p:cNvPicPr>
          <p:nvPr/>
        </p:nvPicPr>
        <p:blipFill>
          <a:blip r:embed="rId3">
            <a:lum bright="4000" contrast="4000"/>
          </a:blip>
          <a:srcRect/>
          <a:stretch>
            <a:fillRect/>
          </a:stretch>
        </p:blipFill>
        <p:spPr bwMode="auto">
          <a:xfrm>
            <a:off x="7092280" y="4799622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ÐÐÐ¦ÐÐÐÐÐÐ¬ÐÐÐ ÐÐÐÐÐ§ÐÐÐÐ ÐÐÐÐÐÐ ÐÐ¢ÐÐ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48" y="5065534"/>
            <a:ext cx="4000500" cy="98107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12693" y="1340768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Аудит </a:t>
            </a:r>
            <a:r>
              <a:rPr lang="ru-RU" sz="4000" dirty="0" err="1"/>
              <a:t>використання</a:t>
            </a:r>
            <a:r>
              <a:rPr lang="ru-RU" sz="4000" dirty="0"/>
              <a:t> </a:t>
            </a:r>
            <a:r>
              <a:rPr lang="ru-RU" sz="4000" dirty="0" err="1"/>
              <a:t>бюджетних</a:t>
            </a:r>
            <a:r>
              <a:rPr lang="ru-RU" sz="4000" dirty="0"/>
              <a:t> </a:t>
            </a:r>
            <a:r>
              <a:rPr lang="ru-RU" sz="4000" dirty="0" err="1" smtClean="0"/>
              <a:t>коштів</a:t>
            </a:r>
            <a:r>
              <a:rPr lang="ru-RU" sz="4000" dirty="0"/>
              <a:t> </a:t>
            </a:r>
            <a:r>
              <a:rPr lang="ru-RU" sz="4000" dirty="0" smtClean="0"/>
              <a:t>по </a:t>
            </a:r>
            <a:r>
              <a:rPr lang="ru-RU" sz="4000" dirty="0" err="1" smtClean="0"/>
              <a:t>програмам</a:t>
            </a:r>
            <a:r>
              <a:rPr lang="ru-RU" sz="4000" dirty="0" smtClean="0"/>
              <a:t> </a:t>
            </a:r>
            <a:r>
              <a:rPr lang="ru-RU" sz="4000" dirty="0" err="1"/>
              <a:t>організації</a:t>
            </a:r>
            <a:r>
              <a:rPr lang="ru-RU" sz="4000" dirty="0"/>
              <a:t> </a:t>
            </a:r>
            <a:r>
              <a:rPr lang="ru-RU" sz="4000" dirty="0" smtClean="0"/>
              <a:t>благоустрою </a:t>
            </a:r>
            <a:r>
              <a:rPr lang="ru-RU" sz="4000" dirty="0" err="1"/>
              <a:t>адміністрацією</a:t>
            </a:r>
            <a:r>
              <a:rPr lang="ru-RU" sz="4000" dirty="0"/>
              <a:t> </a:t>
            </a:r>
            <a:r>
              <a:rPr lang="ru-RU" sz="4000" dirty="0" err="1"/>
              <a:t>Заводського</a:t>
            </a:r>
            <a:r>
              <a:rPr lang="ru-RU" sz="4000" dirty="0"/>
              <a:t> району ММР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0819"/>
            <a:ext cx="5186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/>
              <a:t>Звалища, що не вивозяться </a:t>
            </a:r>
            <a:endParaRPr lang="ru-RU" sz="3200" b="1" dirty="0"/>
          </a:p>
        </p:txBody>
      </p:sp>
      <p:pic>
        <p:nvPicPr>
          <p:cNvPr id="1027" name="Picture 3" descr="C:\Users\Виталий\Google Диск\Сидляр\Фото мусорок\89868437_225004615218901_604247001563712716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65594"/>
            <a:ext cx="4572000" cy="559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италий\Google Диск\Сидляр\Фото мусорок\90070671_798846920637995_6209968607695208448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47" y="946521"/>
            <a:ext cx="3834747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Вул.Крилова</a:t>
            </a:r>
            <a:r>
              <a:rPr lang="ru-RU" dirty="0" smtClean="0"/>
              <a:t> 20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Вул</a:t>
            </a:r>
            <a:r>
              <a:rPr lang="ru-RU" dirty="0" smtClean="0"/>
              <a:t>. 2 </a:t>
            </a:r>
            <a:r>
              <a:rPr lang="ru-RU" dirty="0" err="1" smtClean="0"/>
              <a:t>Наскрізна</a:t>
            </a:r>
            <a:r>
              <a:rPr lang="ru-RU" dirty="0" smtClean="0"/>
              <a:t> 52 (</a:t>
            </a:r>
            <a:r>
              <a:rPr lang="ru-RU" dirty="0" err="1" smtClean="0"/>
              <a:t>залізнична</a:t>
            </a:r>
            <a:r>
              <a:rPr lang="ru-RU" dirty="0" smtClean="0"/>
              <a:t> дорога)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14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италий\Google Диск\Сидляр\Фото мусорок\84285168_217176182993626_243319555411358515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16805"/>
            <a:ext cx="3779753" cy="503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Виталий\Google Диск\Сидляр\Фото мусорок\89917508_843550742807840_4409272146866470912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Вул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Радісна</a:t>
            </a:r>
            <a:r>
              <a:rPr lang="ru-RU" dirty="0" smtClean="0">
                <a:solidFill>
                  <a:schemeClr val="bg1"/>
                </a:solidFill>
              </a:rPr>
              <a:t> 25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Вул</a:t>
            </a:r>
            <a:r>
              <a:rPr lang="ru-RU" dirty="0" smtClean="0">
                <a:solidFill>
                  <a:schemeClr val="bg1"/>
                </a:solidFill>
              </a:rPr>
              <a:t>. 1 </a:t>
            </a:r>
            <a:r>
              <a:rPr lang="ru-RU" dirty="0" err="1" smtClean="0">
                <a:solidFill>
                  <a:schemeClr val="bg1"/>
                </a:solidFill>
              </a:rPr>
              <a:t>Насрізна</a:t>
            </a:r>
            <a:r>
              <a:rPr lang="ru-RU" dirty="0" smtClean="0">
                <a:solidFill>
                  <a:schemeClr val="bg1"/>
                </a:solidFill>
              </a:rPr>
              <a:t> 59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7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Підпал</a:t>
            </a:r>
            <a:r>
              <a:rPr lang="en-US" dirty="0" smtClean="0"/>
              <a:t> </a:t>
            </a:r>
            <a:r>
              <a:rPr lang="en-US" dirty="0" err="1" smtClean="0"/>
              <a:t>звалища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вул</a:t>
            </a:r>
            <a:r>
              <a:rPr lang="en-US" dirty="0" smtClean="0"/>
              <a:t>. 2 </a:t>
            </a:r>
            <a:r>
              <a:rPr lang="en-US" dirty="0" err="1" smtClean="0"/>
              <a:t>Наскрізна</a:t>
            </a:r>
            <a:endParaRPr lang="ru-RU" dirty="0"/>
          </a:p>
        </p:txBody>
      </p:sp>
      <p:pic>
        <p:nvPicPr>
          <p:cNvPr id="7" name="Содержимое 6" descr="Пожеж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Пожежа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>
                <a:hlinkClick r:id="rId2"/>
              </a:rPr>
              <a:t>В</a:t>
            </a:r>
            <a:r>
              <a:rPr lang="en-US" dirty="0" smtClean="0">
                <a:hlinkClick r:id="rId2"/>
              </a:rPr>
              <a:t>і</a:t>
            </a:r>
            <a:r>
              <a:rPr lang="uk-UA" dirty="0" err="1" smtClean="0">
                <a:hlinkClick r:id="rId2"/>
              </a:rPr>
              <a:t>део</a:t>
            </a:r>
            <a:r>
              <a:rPr lang="en-US" dirty="0" smtClean="0">
                <a:hlinkClick r:id="rId2"/>
              </a:rPr>
              <a:t>:”</a:t>
            </a:r>
            <a:r>
              <a:rPr lang="ru-RU" dirty="0" smtClean="0">
                <a:hlinkClick r:id="rId2"/>
              </a:rPr>
              <a:t> Микрорайон Ялты, свалка на свалке. Заводский район. Город Николаев</a:t>
            </a:r>
            <a:r>
              <a:rPr lang="en-US" dirty="0" smtClean="0">
                <a:hlinkClick r:id="rId2"/>
              </a:rPr>
              <a:t>”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17571" t="17651" r="43514" b="18782"/>
          <a:stretch>
            <a:fillRect/>
          </a:stretch>
        </p:blipFill>
        <p:spPr bwMode="auto">
          <a:xfrm>
            <a:off x="5072066" y="1500174"/>
            <a:ext cx="350046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Переписка</a:t>
            </a:r>
            <a:r>
              <a:rPr lang="en-US" dirty="0" smtClean="0"/>
              <a:t> з </a:t>
            </a:r>
            <a:r>
              <a:rPr lang="en-US" dirty="0" err="1" smtClean="0"/>
              <a:t>адміністрацією</a:t>
            </a:r>
            <a:r>
              <a:rPr lang="en-US" dirty="0" smtClean="0"/>
              <a:t> </a:t>
            </a:r>
            <a:r>
              <a:rPr lang="en-US" dirty="0" err="1" smtClean="0"/>
              <a:t>Заводського</a:t>
            </a:r>
            <a:r>
              <a:rPr lang="en-US" dirty="0" smtClean="0"/>
              <a:t> </a:t>
            </a:r>
            <a:r>
              <a:rPr lang="en-US" dirty="0" err="1" smtClean="0"/>
              <a:t>району</a:t>
            </a:r>
            <a:endParaRPr lang="ru-RU" dirty="0"/>
          </a:p>
        </p:txBody>
      </p:sp>
      <p:pic>
        <p:nvPicPr>
          <p:cNvPr id="5" name="Содержимое 4" descr="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72198" y="1857364"/>
            <a:ext cx="2889059" cy="4104000"/>
          </a:xfrm>
        </p:spPr>
      </p:pic>
      <p:pic>
        <p:nvPicPr>
          <p:cNvPr id="6" name="Содержимое 5" descr="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928926" y="1500174"/>
            <a:ext cx="2815571" cy="3996000"/>
          </a:xfrm>
        </p:spPr>
      </p:pic>
      <p:pic>
        <p:nvPicPr>
          <p:cNvPr id="7" name="Рисунок 6" descr="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2000240"/>
            <a:ext cx="2665337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/>
              <a:t>Попередні висновки дослідження: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uk-UA" sz="2600" dirty="0"/>
          </a:p>
          <a:p>
            <a:pPr marL="0" indent="0" algn="just">
              <a:buNone/>
            </a:pPr>
            <a:r>
              <a:rPr lang="uk-UA" dirty="0"/>
              <a:t>-	Відсутність дієва система моніторингу реалізації завдань та заходів цільових та бюджетних програм;</a:t>
            </a:r>
          </a:p>
          <a:p>
            <a:pPr marL="0" indent="0" algn="just">
              <a:buNone/>
            </a:pPr>
            <a:r>
              <a:rPr lang="uk-UA" dirty="0"/>
              <a:t>-	Адміністрація Заводського району, не в повному обсязі виконувала бюджетні програми вивезення та  прибирання стихійних звалищ:</a:t>
            </a:r>
          </a:p>
          <a:p>
            <a:pPr marL="0" indent="0" algn="just">
              <a:buNone/>
            </a:pPr>
            <a:r>
              <a:rPr lang="uk-UA" dirty="0"/>
              <a:t>2017 рік. Забезпечення збору та вивезення сміття і відходів, надійної та безперебійної експлуатації каналізації</a:t>
            </a:r>
          </a:p>
          <a:p>
            <a:pPr marL="0" indent="0" algn="just">
              <a:buNone/>
            </a:pPr>
            <a:r>
              <a:rPr lang="uk-UA" dirty="0"/>
              <a:t>2018 рік. Утримання та ефективна експлуатація житлово-комунального господарства</a:t>
            </a:r>
          </a:p>
          <a:p>
            <a:pPr marL="0" indent="0" algn="just">
              <a:buNone/>
            </a:pPr>
            <a:r>
              <a:rPr lang="uk-UA" dirty="0"/>
              <a:t>2019 рік. Забезпечення збору та вивезення сміття і відходів</a:t>
            </a:r>
          </a:p>
          <a:p>
            <a:pPr marL="0" indent="0" algn="just">
              <a:buNone/>
            </a:pPr>
            <a:r>
              <a:rPr lang="uk-UA" dirty="0"/>
              <a:t>-	Показник продукту, який демонструє об’єм вивезеного сміття, у всіх трьох бюджетних програмах значно завищений відносно  реалістичного  об’єму сміття на звалищах;</a:t>
            </a:r>
          </a:p>
          <a:p>
            <a:pPr marL="0" indent="0" algn="just">
              <a:buNone/>
            </a:pPr>
            <a:r>
              <a:rPr lang="uk-UA" dirty="0"/>
              <a:t>-	Має місце невідповідність об’ємів вивезеного сміття, згідно звітів про виконання паспортів бюджетних програм, і фактичними ресурсними можливостями діючої підрядної організації у період 2017-2019р;</a:t>
            </a:r>
          </a:p>
          <a:p>
            <a:pPr marL="0" indent="0" algn="just">
              <a:buNone/>
            </a:pPr>
            <a:r>
              <a:rPr lang="uk-UA" dirty="0"/>
              <a:t>-	Є ознаки порушенням  Ст. 7. Бюджетного кодексу України, яка  однім з  принципів бюджетної системи України, визначає  - принцип справедливості і неупередженості.</a:t>
            </a:r>
          </a:p>
          <a:p>
            <a:pPr marL="0" indent="0">
              <a:buNone/>
            </a:pPr>
            <a:endParaRPr lang="uk-UA" sz="3000" dirty="0" smtClean="0"/>
          </a:p>
          <a:p>
            <a:pPr marL="0" indent="0">
              <a:buNone/>
            </a:pPr>
            <a:endParaRPr lang="uk-UA" sz="3000" dirty="0" smtClean="0"/>
          </a:p>
        </p:txBody>
      </p:sp>
    </p:spTree>
    <p:extLst>
      <p:ext uri="{BB962C8B-B14F-4D97-AF65-F5344CB8AC3E}">
        <p14:creationId xmlns:p14="http://schemas.microsoft.com/office/powerpoint/2010/main" val="140879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Наші рекомендації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1.На </a:t>
            </a:r>
            <a:r>
              <a:rPr lang="ru-RU" dirty="0" err="1"/>
              <a:t>виконання</a:t>
            </a:r>
            <a:r>
              <a:rPr lang="ru-RU" dirty="0"/>
              <a:t> Ст. 20, 26, 28  Бюджетного кодексу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пакетів</a:t>
            </a:r>
            <a:r>
              <a:rPr lang="ru-RU" dirty="0"/>
              <a:t> НПА </a:t>
            </a:r>
            <a:r>
              <a:rPr lang="ru-RU" dirty="0" err="1"/>
              <a:t>центральних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Адміністрації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 </a:t>
            </a:r>
            <a:r>
              <a:rPr lang="ru-RU" dirty="0" err="1"/>
              <a:t>забезпечити</a:t>
            </a:r>
            <a:r>
              <a:rPr lang="ru-RU" dirty="0"/>
              <a:t>:</a:t>
            </a:r>
          </a:p>
          <a:p>
            <a:r>
              <a:rPr lang="ru-RU" dirty="0" err="1"/>
              <a:t>Прозорість</a:t>
            </a:r>
            <a:r>
              <a:rPr lang="ru-RU" dirty="0"/>
              <a:t> і </a:t>
            </a:r>
            <a:r>
              <a:rPr lang="ru-RU" dirty="0" err="1"/>
              <a:t>підзвітність</a:t>
            </a:r>
            <a:r>
              <a:rPr lang="ru-RU" dirty="0"/>
              <a:t> бюджетного </a:t>
            </a:r>
            <a:r>
              <a:rPr lang="ru-RU" dirty="0" err="1"/>
              <a:t>процесу</a:t>
            </a:r>
            <a:r>
              <a:rPr lang="ru-RU" dirty="0"/>
              <a:t>.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ціну</a:t>
            </a:r>
            <a:r>
              <a:rPr lang="ru-RU" dirty="0"/>
              <a:t>/</a:t>
            </a:r>
            <a:r>
              <a:rPr lang="ru-RU" dirty="0" err="1"/>
              <a:t>якість</a:t>
            </a:r>
            <a:r>
              <a:rPr lang="ru-RU" dirty="0"/>
              <a:t> </a:t>
            </a:r>
            <a:r>
              <a:rPr lang="ru-RU" dirty="0" err="1"/>
              <a:t>муніципальних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з </a:t>
            </a:r>
            <a:r>
              <a:rPr lang="ru-RU" dirty="0" err="1"/>
              <a:t>прибирання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</a:t>
            </a:r>
            <a:r>
              <a:rPr lang="ru-RU" dirty="0" err="1"/>
              <a:t>звалищ</a:t>
            </a:r>
            <a:r>
              <a:rPr lang="ru-RU" dirty="0"/>
              <a:t>, покосу трави та </a:t>
            </a:r>
            <a:r>
              <a:rPr lang="ru-RU" dirty="0" err="1"/>
              <a:t>боротьбу</a:t>
            </a:r>
            <a:r>
              <a:rPr lang="ru-RU" dirty="0"/>
              <a:t> з </a:t>
            </a:r>
            <a:r>
              <a:rPr lang="ru-RU" dirty="0" err="1"/>
              <a:t>алергічними</a:t>
            </a:r>
            <a:r>
              <a:rPr lang="ru-RU" dirty="0"/>
              <a:t> </a:t>
            </a:r>
            <a:r>
              <a:rPr lang="ru-RU" dirty="0" err="1"/>
              <a:t>рослинами</a:t>
            </a:r>
            <a:r>
              <a:rPr lang="ru-RU" dirty="0"/>
              <a:t> по </a:t>
            </a:r>
            <a:r>
              <a:rPr lang="ru-RU" dirty="0" err="1"/>
              <a:t>об’єктам</a:t>
            </a:r>
            <a:r>
              <a:rPr lang="ru-RU" dirty="0"/>
              <a:t> у </a:t>
            </a:r>
            <a:r>
              <a:rPr lang="ru-RU" dirty="0" err="1"/>
              <a:t>Заводському</a:t>
            </a:r>
            <a:r>
              <a:rPr lang="ru-RU" dirty="0"/>
              <a:t> </a:t>
            </a:r>
            <a:r>
              <a:rPr lang="ru-RU" dirty="0" err="1"/>
              <a:t>районі</a:t>
            </a:r>
            <a:r>
              <a:rPr lang="ru-RU" dirty="0"/>
              <a:t> </a:t>
            </a:r>
            <a:r>
              <a:rPr lang="ru-RU" dirty="0" err="1"/>
              <a:t>представити</a:t>
            </a:r>
            <a:r>
              <a:rPr lang="ru-RU" dirty="0"/>
              <a:t> </a:t>
            </a:r>
            <a:r>
              <a:rPr lang="ru-RU" dirty="0" err="1"/>
              <a:t>людською</a:t>
            </a:r>
            <a:r>
              <a:rPr lang="ru-RU" dirty="0"/>
              <a:t> </a:t>
            </a:r>
            <a:r>
              <a:rPr lang="ru-RU" dirty="0" err="1"/>
              <a:t>мовою</a:t>
            </a:r>
            <a:r>
              <a:rPr lang="ru-RU" dirty="0"/>
              <a:t>» на </a:t>
            </a:r>
            <a:r>
              <a:rPr lang="ru-RU" dirty="0" err="1"/>
              <a:t>офіційних</a:t>
            </a:r>
            <a:r>
              <a:rPr lang="ru-RU" dirty="0"/>
              <a:t> ресурсах </a:t>
            </a:r>
            <a:r>
              <a:rPr lang="ru-RU" dirty="0" err="1"/>
              <a:t>міської</a:t>
            </a:r>
            <a:r>
              <a:rPr lang="ru-RU" dirty="0"/>
              <a:t> ради та </a:t>
            </a:r>
            <a:r>
              <a:rPr lang="ru-RU" dirty="0" err="1"/>
              <a:t>засіданні</a:t>
            </a:r>
            <a:r>
              <a:rPr lang="ru-RU" dirty="0"/>
              <a:t> </a:t>
            </a:r>
            <a:r>
              <a:rPr lang="ru-RU" dirty="0" err="1"/>
              <a:t>громадської</a:t>
            </a:r>
            <a:r>
              <a:rPr lang="ru-RU" dirty="0"/>
              <a:t> ради при </a:t>
            </a:r>
            <a:r>
              <a:rPr lang="ru-RU" dirty="0" err="1"/>
              <a:t>Департаменті</a:t>
            </a:r>
            <a:r>
              <a:rPr lang="ru-RU" dirty="0"/>
              <a:t> ЖКГ </a:t>
            </a:r>
            <a:r>
              <a:rPr lang="ru-RU" dirty="0" err="1"/>
              <a:t>Миколаївської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777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Наші рекомендації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Запуск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контролю та </a:t>
            </a:r>
            <a:r>
              <a:rPr lang="ru-RU" dirty="0" err="1"/>
              <a:t>внутрішнього</a:t>
            </a:r>
            <a:r>
              <a:rPr lang="ru-RU" dirty="0"/>
              <a:t> аудиту. </a:t>
            </a:r>
            <a:r>
              <a:rPr lang="ru-RU" dirty="0" err="1"/>
              <a:t>Інформацію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доручення</a:t>
            </a:r>
            <a:r>
              <a:rPr lang="ru-RU" dirty="0"/>
              <a:t> </a:t>
            </a:r>
            <a:r>
              <a:rPr lang="ru-RU" dirty="0" err="1"/>
              <a:t>миколаївського</a:t>
            </a:r>
            <a:r>
              <a:rPr lang="ru-RU" dirty="0"/>
              <a:t> </a:t>
            </a:r>
            <a:r>
              <a:rPr lang="ru-RU" dirty="0" err="1"/>
              <a:t>міського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 </a:t>
            </a:r>
            <a:r>
              <a:rPr lang="ru-RU" dirty="0" err="1"/>
              <a:t>керівникам</a:t>
            </a:r>
            <a:r>
              <a:rPr lang="ru-RU" dirty="0"/>
              <a:t> </a:t>
            </a:r>
            <a:r>
              <a:rPr lang="ru-RU" dirty="0" err="1"/>
              <a:t>виконавчих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Миколаївської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 </a:t>
            </a:r>
            <a:r>
              <a:rPr lang="ru-RU" dirty="0" err="1"/>
              <a:t>від</a:t>
            </a:r>
            <a:r>
              <a:rPr lang="ru-RU" dirty="0"/>
              <a:t> 18.02.2020 р про </a:t>
            </a:r>
            <a:r>
              <a:rPr lang="ru-RU" dirty="0" err="1"/>
              <a:t>запровадження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контролю у </a:t>
            </a:r>
            <a:r>
              <a:rPr lang="ru-RU" dirty="0" err="1"/>
              <a:t>всіх</a:t>
            </a:r>
            <a:r>
              <a:rPr lang="ru-RU" dirty="0"/>
              <a:t> 21 ГРБК </a:t>
            </a:r>
            <a:r>
              <a:rPr lang="ru-RU" dirty="0" err="1"/>
              <a:t>миколаївської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 </a:t>
            </a:r>
            <a:r>
              <a:rPr lang="ru-RU" dirty="0" err="1"/>
              <a:t>представити</a:t>
            </a:r>
            <a:r>
              <a:rPr lang="ru-RU" dirty="0"/>
              <a:t> на </a:t>
            </a:r>
            <a:r>
              <a:rPr lang="ru-RU" dirty="0" err="1"/>
              <a:t>травневому</a:t>
            </a:r>
            <a:r>
              <a:rPr lang="ru-RU" dirty="0"/>
              <a:t> </a:t>
            </a:r>
            <a:r>
              <a:rPr lang="ru-RU" dirty="0" err="1"/>
              <a:t>засіданні</a:t>
            </a:r>
            <a:r>
              <a:rPr lang="ru-RU" dirty="0"/>
              <a:t> </a:t>
            </a:r>
            <a:r>
              <a:rPr lang="ru-RU" dirty="0" err="1"/>
              <a:t>Експертно-громадської</a:t>
            </a:r>
            <a:r>
              <a:rPr lang="ru-RU" dirty="0"/>
              <a:t> ради </a:t>
            </a:r>
            <a:r>
              <a:rPr lang="ru-RU" dirty="0" err="1"/>
              <a:t>виконавчого</a:t>
            </a:r>
            <a:r>
              <a:rPr lang="ru-RU" dirty="0"/>
              <a:t> </a:t>
            </a:r>
            <a:r>
              <a:rPr lang="ru-RU" dirty="0" err="1"/>
              <a:t>комітету</a:t>
            </a:r>
            <a:r>
              <a:rPr lang="ru-RU" dirty="0"/>
              <a:t> </a:t>
            </a:r>
            <a:r>
              <a:rPr lang="ru-RU" dirty="0" err="1"/>
              <a:t>Миколаївської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 (ЕГР);</a:t>
            </a:r>
          </a:p>
          <a:p>
            <a:r>
              <a:rPr lang="ru-RU" dirty="0"/>
              <a:t> </a:t>
            </a:r>
            <a:r>
              <a:rPr lang="ru-RU" dirty="0" err="1"/>
              <a:t>Дієвість</a:t>
            </a:r>
            <a:r>
              <a:rPr lang="ru-RU" dirty="0"/>
              <a:t> </a:t>
            </a:r>
            <a:r>
              <a:rPr lang="ru-RU" dirty="0" err="1"/>
              <a:t>механізму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щорічної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на:</a:t>
            </a:r>
          </a:p>
          <a:p>
            <a:pPr marL="0" indent="0">
              <a:buNone/>
            </a:pPr>
            <a:r>
              <a:rPr lang="ru-RU" dirty="0"/>
              <a:t>— на </a:t>
            </a:r>
            <a:r>
              <a:rPr lang="ru-RU" dirty="0" err="1"/>
              <a:t>пріоритети</a:t>
            </a:r>
            <a:r>
              <a:rPr lang="ru-RU" dirty="0"/>
              <a:t> прогнозу </a:t>
            </a:r>
            <a:r>
              <a:rPr lang="ru-RU" dirty="0" err="1"/>
              <a:t>місцевого</a:t>
            </a:r>
            <a:r>
              <a:rPr lang="ru-RU" dirty="0"/>
              <a:t> бюджету 2021- 2023р.; </a:t>
            </a:r>
          </a:p>
          <a:p>
            <a:pPr marL="0" indent="0">
              <a:buNone/>
            </a:pPr>
            <a:r>
              <a:rPr lang="ru-RU" dirty="0"/>
              <a:t>— на </a:t>
            </a:r>
            <a:r>
              <a:rPr lang="ru-RU" dirty="0" err="1"/>
              <a:t>пріоритети</a:t>
            </a:r>
            <a:r>
              <a:rPr lang="ru-RU" dirty="0"/>
              <a:t> </a:t>
            </a:r>
            <a:r>
              <a:rPr lang="ru-RU" dirty="0" err="1"/>
              <a:t>цільових</a:t>
            </a:r>
            <a:r>
              <a:rPr lang="ru-RU" dirty="0"/>
              <a:t> та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, </a:t>
            </a:r>
            <a:r>
              <a:rPr lang="ru-RU" dirty="0" err="1"/>
              <a:t>завдань</a:t>
            </a:r>
            <a:r>
              <a:rPr lang="ru-RU" dirty="0"/>
              <a:t> та </a:t>
            </a:r>
            <a:r>
              <a:rPr lang="ru-RU" dirty="0" err="1"/>
              <a:t>заходів</a:t>
            </a:r>
            <a:r>
              <a:rPr lang="ru-RU" dirty="0"/>
              <a:t> у </a:t>
            </a:r>
            <a:r>
              <a:rPr lang="ru-RU" dirty="0" err="1"/>
              <a:t>наступних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періодах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— на </a:t>
            </a:r>
            <a:r>
              <a:rPr lang="ru-RU" dirty="0" err="1"/>
              <a:t>атестацію</a:t>
            </a:r>
            <a:r>
              <a:rPr lang="ru-RU" dirty="0"/>
              <a:t> </a:t>
            </a:r>
            <a:r>
              <a:rPr lang="ru-RU" dirty="0" err="1"/>
              <a:t>місцевих</a:t>
            </a:r>
            <a:r>
              <a:rPr lang="ru-RU" dirty="0"/>
              <a:t> </a:t>
            </a:r>
            <a:r>
              <a:rPr lang="ru-RU" dirty="0" err="1"/>
              <a:t>посадовців</a:t>
            </a:r>
            <a:r>
              <a:rPr lang="ru-RU" dirty="0"/>
              <a:t> з </a:t>
            </a:r>
            <a:r>
              <a:rPr lang="ru-RU" dirty="0" err="1"/>
              <a:t>наступними</a:t>
            </a:r>
            <a:r>
              <a:rPr lang="ru-RU" dirty="0"/>
              <a:t> </a:t>
            </a:r>
            <a:r>
              <a:rPr lang="ru-RU" dirty="0" err="1"/>
              <a:t>відповідними</a:t>
            </a:r>
            <a:r>
              <a:rPr lang="ru-RU" dirty="0"/>
              <a:t> </a:t>
            </a:r>
            <a:r>
              <a:rPr lang="ru-RU" dirty="0" err="1"/>
              <a:t>висновкам</a:t>
            </a:r>
            <a:r>
              <a:rPr lang="ru-RU" dirty="0"/>
              <a:t>  </a:t>
            </a:r>
            <a:r>
              <a:rPr lang="ru-RU" dirty="0" err="1"/>
              <a:t>керівництва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оплати </a:t>
            </a:r>
            <a:r>
              <a:rPr lang="ru-RU" dirty="0" err="1"/>
              <a:t>праці</a:t>
            </a:r>
            <a:r>
              <a:rPr lang="ru-RU" dirty="0"/>
              <a:t> </a:t>
            </a:r>
            <a:r>
              <a:rPr lang="ru-RU" dirty="0" err="1"/>
              <a:t>посадовцям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5376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Громадській</a:t>
            </a:r>
            <a:r>
              <a:rPr lang="ru-RU" dirty="0"/>
              <a:t> аудит проведено в рамках проекту,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ГО «Фонд </a:t>
            </a:r>
            <a:r>
              <a:rPr lang="ru-RU" dirty="0" err="1"/>
              <a:t>ініціативного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» при </a:t>
            </a:r>
            <a:r>
              <a:rPr lang="ru-RU" dirty="0" err="1"/>
              <a:t>підтримці</a:t>
            </a:r>
            <a:r>
              <a:rPr lang="ru-RU" dirty="0"/>
              <a:t> Фонду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міста</a:t>
            </a:r>
            <a:r>
              <a:rPr lang="ru-RU" dirty="0"/>
              <a:t> </a:t>
            </a:r>
            <a:r>
              <a:rPr lang="ru-RU" dirty="0" err="1"/>
              <a:t>Миколаєва</a:t>
            </a:r>
            <a:r>
              <a:rPr lang="ru-RU" dirty="0"/>
              <a:t> за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en-US" dirty="0"/>
              <a:t>NED (</a:t>
            </a:r>
            <a:r>
              <a:rPr lang="ru-RU" dirty="0"/>
              <a:t>Вашингтон, США) та у </a:t>
            </a:r>
            <a:r>
              <a:rPr lang="ru-RU" dirty="0" err="1"/>
              <a:t>склади</a:t>
            </a:r>
            <a:r>
              <a:rPr lang="ru-RU" dirty="0"/>
              <a:t> </a:t>
            </a:r>
            <a:r>
              <a:rPr lang="ru-RU" dirty="0" err="1"/>
              <a:t>коаліції</a:t>
            </a:r>
            <a:r>
              <a:rPr lang="ru-RU" dirty="0"/>
              <a:t> #</a:t>
            </a:r>
            <a:r>
              <a:rPr lang="ru-RU" dirty="0" err="1"/>
              <a:t>Громадська</a:t>
            </a:r>
            <a:r>
              <a:rPr lang="ru-RU" dirty="0"/>
              <a:t> Префектура.</a:t>
            </a:r>
          </a:p>
          <a:p>
            <a:pPr marL="0" indent="0">
              <a:buNone/>
            </a:pPr>
            <a:r>
              <a:rPr lang="ru-RU" dirty="0" err="1"/>
              <a:t>Коуч</a:t>
            </a:r>
            <a:r>
              <a:rPr lang="ru-RU" dirty="0"/>
              <a:t> </a:t>
            </a:r>
            <a:r>
              <a:rPr lang="ru-RU" dirty="0" err="1"/>
              <a:t>супровід</a:t>
            </a:r>
            <a:r>
              <a:rPr lang="ru-RU" dirty="0"/>
              <a:t> </a:t>
            </a:r>
            <a:r>
              <a:rPr lang="ru-RU" dirty="0" err="1"/>
              <a:t>Громадська</a:t>
            </a:r>
            <a:r>
              <a:rPr lang="ru-RU" dirty="0"/>
              <a:t> Префектура </a:t>
            </a:r>
            <a:r>
              <a:rPr lang="ru-RU" dirty="0" err="1"/>
              <a:t>здійснює</a:t>
            </a:r>
            <a:r>
              <a:rPr lang="ru-RU" dirty="0"/>
              <a:t> ФРММ в рамках проекту «</a:t>
            </a:r>
            <a:r>
              <a:rPr lang="ru-RU" dirty="0" err="1"/>
              <a:t>Громадська</a:t>
            </a:r>
            <a:r>
              <a:rPr lang="ru-RU" dirty="0"/>
              <a:t> префектура для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місцевих</a:t>
            </a:r>
            <a:r>
              <a:rPr lang="ru-RU" dirty="0"/>
              <a:t> </a:t>
            </a:r>
            <a:r>
              <a:rPr lang="ru-RU" dirty="0" err="1"/>
              <a:t>бюджетів</a:t>
            </a:r>
            <a:r>
              <a:rPr lang="ru-RU" dirty="0"/>
              <a:t>» за </a:t>
            </a:r>
            <a:r>
              <a:rPr lang="ru-RU" dirty="0" err="1"/>
              <a:t>підтримки</a:t>
            </a:r>
            <a:r>
              <a:rPr lang="ru-RU" dirty="0"/>
              <a:t> Фонду </a:t>
            </a:r>
            <a:r>
              <a:rPr lang="ru-RU" dirty="0" err="1"/>
              <a:t>сприяння</a:t>
            </a:r>
            <a:r>
              <a:rPr lang="ru-RU" dirty="0"/>
              <a:t> </a:t>
            </a:r>
            <a:r>
              <a:rPr lang="ru-RU" dirty="0" err="1"/>
              <a:t>демократії</a:t>
            </a:r>
            <a:r>
              <a:rPr lang="ru-RU" dirty="0"/>
              <a:t> Посольств США в </a:t>
            </a:r>
            <a:r>
              <a:rPr lang="ru-RU" dirty="0" err="1"/>
              <a:t>України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668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7174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672E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7200" b="1" dirty="0">
              <a:solidFill>
                <a:srgbClr val="672E1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uk-UA" sz="5300" b="1" u="sng" dirty="0">
                <a:latin typeface="+mn-lt"/>
                <a:ea typeface="+mn-ea"/>
                <a:cs typeface="+mn-cs"/>
              </a:rPr>
              <a:t>Мета  дослідження:</a:t>
            </a:r>
            <a:r>
              <a:rPr lang="ru-RU" sz="5300" b="1" u="sng" dirty="0">
                <a:latin typeface="+mn-lt"/>
                <a:ea typeface="+mn-ea"/>
                <a:cs typeface="+mn-cs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0000" lnSpcReduction="2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900" b="1" dirty="0">
              <a:solidFill>
                <a:srgbClr val="21212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700" b="1" dirty="0" err="1"/>
              <a:t>Підвищення</a:t>
            </a:r>
            <a:r>
              <a:rPr lang="ru-RU" sz="5700" b="1" dirty="0"/>
              <a:t> </a:t>
            </a:r>
            <a:r>
              <a:rPr lang="ru-RU" sz="5700" b="1" dirty="0" err="1"/>
              <a:t>ефективності</a:t>
            </a:r>
            <a:r>
              <a:rPr lang="ru-RU" sz="5700" b="1" dirty="0"/>
              <a:t> </a:t>
            </a:r>
            <a:r>
              <a:rPr lang="ru-RU" sz="5700" b="1" dirty="0" err="1"/>
              <a:t>використання</a:t>
            </a:r>
            <a:r>
              <a:rPr lang="ru-RU" sz="5700" b="1" dirty="0"/>
              <a:t> </a:t>
            </a:r>
            <a:r>
              <a:rPr lang="ru-RU" sz="5700" b="1" dirty="0" err="1"/>
              <a:t>бюджетних</a:t>
            </a:r>
            <a:r>
              <a:rPr lang="ru-RU" sz="5700" b="1" dirty="0"/>
              <a:t> </a:t>
            </a:r>
            <a:r>
              <a:rPr lang="ru-RU" sz="5700" b="1" dirty="0" err="1"/>
              <a:t>коштів</a:t>
            </a:r>
            <a:r>
              <a:rPr lang="ru-RU" sz="5700" b="1" dirty="0"/>
              <a:t> </a:t>
            </a:r>
            <a:r>
              <a:rPr lang="ru-RU" sz="5700" b="1" dirty="0" err="1"/>
              <a:t>адміністрацією</a:t>
            </a:r>
            <a:r>
              <a:rPr lang="ru-RU" sz="5700" b="1" dirty="0"/>
              <a:t> </a:t>
            </a:r>
            <a:r>
              <a:rPr lang="uk-UA" sz="5700" b="1" dirty="0"/>
              <a:t>З</a:t>
            </a:r>
            <a:r>
              <a:rPr lang="ru-RU" sz="5700" b="1" dirty="0" err="1"/>
              <a:t>аводського</a:t>
            </a:r>
            <a:r>
              <a:rPr lang="ru-RU" sz="5700" b="1" dirty="0"/>
              <a:t> району</a:t>
            </a:r>
            <a:r>
              <a:rPr lang="uk-UA" sz="5700" b="1" dirty="0"/>
              <a:t>,  призначених для вивезення та  прибирання стихійних звалищ, покосу трави та знищення алергічних рослин в мікрорайоні Ялти.</a:t>
            </a:r>
            <a:endParaRPr lang="ru-RU" sz="5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Контакти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566148"/>
              </p:ext>
            </p:extLst>
          </p:nvPr>
        </p:nvGraphicFramePr>
        <p:xfrm>
          <a:off x="1403648" y="1484784"/>
          <a:ext cx="6072230" cy="34005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95680"/>
                <a:gridCol w="3676550"/>
              </a:tblGrid>
              <a:tr h="103713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 smtClean="0"/>
                        <a:t>Найменування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Комітет самоорганізації населення робітничого селища Ялти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kern="1200" dirty="0" err="1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</a:tr>
              <a:tr h="54152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</a:tr>
              <a:tr h="54152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 smtClean="0"/>
                        <a:t>Керівник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 err="1" smtClean="0"/>
                        <a:t>Седляр</a:t>
                      </a:r>
                      <a:r>
                        <a:rPr lang="uk-UA" sz="1800" kern="1200" dirty="0" smtClean="0"/>
                        <a:t> Сергій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</a:tr>
              <a:tr h="54152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 smtClean="0"/>
                        <a:t>Телефон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/>
                        <a:t>+380982068316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</a:tr>
              <a:tr h="54152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e-mail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ssm555ya@gmail.com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673" marR="65673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/>
              <a:t> Г</a:t>
            </a:r>
            <a:r>
              <a:rPr lang="uk-UA" dirty="0" smtClean="0"/>
              <a:t>і</a:t>
            </a:r>
            <a:r>
              <a:rPr lang="ru-RU" dirty="0" err="1" smtClean="0"/>
              <a:t>потеза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46449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/>
              <a:t>Н</a:t>
            </a:r>
            <a:r>
              <a:rPr lang="uk-UA" sz="3600" dirty="0" smtClean="0"/>
              <a:t>є</a:t>
            </a:r>
            <a:r>
              <a:rPr lang="ru-RU" sz="3600" dirty="0" err="1" smtClean="0"/>
              <a:t>ефективне</a:t>
            </a:r>
            <a:r>
              <a:rPr lang="ru-RU" sz="3600" dirty="0" smtClean="0"/>
              <a:t> </a:t>
            </a:r>
            <a:r>
              <a:rPr lang="ru-RU" sz="3600" dirty="0" err="1"/>
              <a:t>використання</a:t>
            </a:r>
            <a:r>
              <a:rPr lang="ru-RU" sz="3600" dirty="0"/>
              <a:t> </a:t>
            </a:r>
            <a:r>
              <a:rPr lang="ru-RU" sz="3600" dirty="0" err="1"/>
              <a:t>бюджетних</a:t>
            </a:r>
            <a:r>
              <a:rPr lang="ru-RU" sz="3600" dirty="0"/>
              <a:t> </a:t>
            </a:r>
            <a:r>
              <a:rPr lang="ru-RU" sz="3600" dirty="0" err="1"/>
              <a:t>коштів</a:t>
            </a:r>
            <a:r>
              <a:rPr lang="ru-RU" sz="3600" dirty="0"/>
              <a:t> </a:t>
            </a:r>
            <a:r>
              <a:rPr lang="ru-RU" sz="3600" dirty="0" err="1"/>
              <a:t>адміністрацією</a:t>
            </a:r>
            <a:r>
              <a:rPr lang="ru-RU" sz="3600" dirty="0"/>
              <a:t> </a:t>
            </a:r>
            <a:r>
              <a:rPr lang="ru-RU" sz="3600" dirty="0" err="1"/>
              <a:t>Заводського</a:t>
            </a:r>
            <a:r>
              <a:rPr lang="ru-RU" sz="3600" dirty="0"/>
              <a:t> району,  </a:t>
            </a:r>
            <a:r>
              <a:rPr lang="ru-RU" sz="3600" dirty="0" err="1"/>
              <a:t>призначених</a:t>
            </a:r>
            <a:r>
              <a:rPr lang="ru-RU" sz="3600" dirty="0"/>
              <a:t> для </a:t>
            </a:r>
            <a:r>
              <a:rPr lang="ru-RU" sz="3600" dirty="0" err="1"/>
              <a:t>вивезення</a:t>
            </a:r>
            <a:r>
              <a:rPr lang="ru-RU" sz="3600" dirty="0"/>
              <a:t> та  </a:t>
            </a:r>
            <a:r>
              <a:rPr lang="ru-RU" sz="3600" dirty="0" err="1"/>
              <a:t>прибирання</a:t>
            </a:r>
            <a:r>
              <a:rPr lang="ru-RU" sz="3600" dirty="0"/>
              <a:t> </a:t>
            </a:r>
            <a:r>
              <a:rPr lang="ru-RU" sz="3600" dirty="0" err="1"/>
              <a:t>стихійних</a:t>
            </a:r>
            <a:r>
              <a:rPr lang="ru-RU" sz="3600" dirty="0"/>
              <a:t> </a:t>
            </a:r>
            <a:r>
              <a:rPr lang="ru-RU" sz="3600" dirty="0" err="1"/>
              <a:t>звалищ</a:t>
            </a:r>
            <a:r>
              <a:rPr lang="ru-RU" sz="3600" dirty="0"/>
              <a:t>, покосу трави та </a:t>
            </a:r>
            <a:r>
              <a:rPr lang="ru-RU" sz="3600" dirty="0" err="1"/>
              <a:t>знищення</a:t>
            </a:r>
            <a:r>
              <a:rPr lang="ru-RU" sz="3600" dirty="0"/>
              <a:t> </a:t>
            </a:r>
            <a:r>
              <a:rPr lang="ru-RU" sz="3600" dirty="0" err="1"/>
              <a:t>алергічних</a:t>
            </a:r>
            <a:r>
              <a:rPr lang="ru-RU" sz="3600" dirty="0"/>
              <a:t> </a:t>
            </a:r>
            <a:r>
              <a:rPr lang="ru-RU" sz="3600" dirty="0" err="1" smtClean="0"/>
              <a:t>рослин</a:t>
            </a:r>
            <a:r>
              <a:rPr lang="ru-RU" sz="3600" dirty="0" smtClean="0"/>
              <a:t>, через </a:t>
            </a:r>
            <a:r>
              <a:rPr lang="ru-RU" sz="3600" dirty="0" err="1"/>
              <a:t>невідповідність</a:t>
            </a:r>
            <a:r>
              <a:rPr lang="ru-RU" sz="3600" dirty="0"/>
              <a:t> </a:t>
            </a:r>
            <a:r>
              <a:rPr lang="ru-RU" sz="3600" dirty="0" err="1"/>
              <a:t>обсягів</a:t>
            </a:r>
            <a:r>
              <a:rPr lang="ru-RU" sz="3600" dirty="0"/>
              <a:t> фактичного </a:t>
            </a:r>
            <a:r>
              <a:rPr lang="ru-RU" sz="3600" dirty="0" err="1"/>
              <a:t>вивезення</a:t>
            </a:r>
            <a:r>
              <a:rPr lang="ru-RU" sz="3600" dirty="0"/>
              <a:t> </a:t>
            </a:r>
            <a:r>
              <a:rPr lang="ru-RU" sz="3600" dirty="0" err="1" smtClean="0"/>
              <a:t>сміття</a:t>
            </a:r>
            <a:r>
              <a:rPr lang="ru-RU" sz="3600" dirty="0" smtClean="0"/>
              <a:t> </a:t>
            </a:r>
            <a:r>
              <a:rPr lang="ru-RU" sz="3600" dirty="0" err="1" smtClean="0"/>
              <a:t>зокрема</a:t>
            </a:r>
            <a:r>
              <a:rPr lang="ru-RU" sz="3600" dirty="0" smtClean="0"/>
              <a:t> у </a:t>
            </a:r>
            <a:r>
              <a:rPr lang="ru-RU" sz="3600" dirty="0" err="1"/>
              <a:t>мікрорайоні</a:t>
            </a:r>
            <a:r>
              <a:rPr lang="ru-RU" sz="3600" dirty="0"/>
              <a:t> </a:t>
            </a:r>
            <a:r>
              <a:rPr lang="ru-RU" sz="3600" dirty="0" err="1" smtClean="0"/>
              <a:t>Ялти</a:t>
            </a:r>
            <a:r>
              <a:rPr lang="ru-RU" sz="3600" dirty="0" smtClean="0"/>
              <a:t> (у </a:t>
            </a:r>
            <a:r>
              <a:rPr lang="ru-RU" sz="3600" dirty="0" err="1"/>
              <a:t>період</a:t>
            </a:r>
            <a:r>
              <a:rPr lang="ru-RU" sz="3600" dirty="0"/>
              <a:t> </a:t>
            </a:r>
            <a:r>
              <a:rPr lang="ru-RU" sz="3600" dirty="0" smtClean="0"/>
              <a:t>2017-2019г)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32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207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uk-UA" sz="3600" b="1" dirty="0" err="1" smtClean="0"/>
              <a:t>Фактологія</a:t>
            </a:r>
            <a:r>
              <a:rPr lang="uk-UA" sz="3600" b="1" dirty="0" smtClean="0"/>
              <a:t> 2017-2019 рік. 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2400" dirty="0" smtClean="0"/>
              <a:t>Згідно паспортів та звітів про виконання бюджетних програм маємо такі висновки:</a:t>
            </a:r>
          </a:p>
          <a:p>
            <a:pPr marL="0" indent="0">
              <a:buNone/>
            </a:pPr>
            <a:r>
              <a:rPr lang="uk-UA" sz="2400" dirty="0" smtClean="0"/>
              <a:t>Адміністрація Заводського району виконувала заходи по забезпеченню санітарної очистки території та збору та вивезенню сміття та відходів у наступному обсязі:</a:t>
            </a:r>
          </a:p>
          <a:p>
            <a:pPr marL="0" indent="0">
              <a:buNone/>
            </a:pPr>
            <a:r>
              <a:rPr lang="uk-UA" sz="2400" dirty="0" smtClean="0"/>
              <a:t>2017 рік  - 35 300м3</a:t>
            </a:r>
          </a:p>
          <a:p>
            <a:pPr marL="0" indent="0">
              <a:buNone/>
            </a:pPr>
            <a:r>
              <a:rPr lang="uk-UA" sz="2400" dirty="0" smtClean="0"/>
              <a:t>2018 рік – 31 520м3</a:t>
            </a:r>
          </a:p>
          <a:p>
            <a:pPr marL="0" indent="0">
              <a:buNone/>
            </a:pPr>
            <a:r>
              <a:rPr lang="uk-UA" sz="2400" dirty="0" smtClean="0"/>
              <a:t>2019 рік – 35 000м3</a:t>
            </a:r>
          </a:p>
          <a:p>
            <a:pPr marL="0" indent="0">
              <a:buNone/>
            </a:pPr>
            <a:r>
              <a:rPr lang="uk-UA" sz="2400" dirty="0" smtClean="0"/>
              <a:t>Відповідно, </a:t>
            </a:r>
            <a:r>
              <a:rPr lang="ru-RU" sz="2400" dirty="0" smtClean="0"/>
              <a:t>для </a:t>
            </a:r>
            <a:r>
              <a:rPr lang="ru-RU" sz="2400" dirty="0"/>
              <a:t>того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 smtClean="0"/>
              <a:t>виконати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ці</a:t>
            </a:r>
            <a:r>
              <a:rPr lang="ru-RU" sz="2400" dirty="0" smtClean="0"/>
              <a:t> заходи  </a:t>
            </a:r>
            <a:r>
              <a:rPr lang="ru-RU" sz="2400" dirty="0" err="1"/>
              <a:t>необхідно</a:t>
            </a:r>
            <a:r>
              <a:rPr lang="ru-RU" sz="2400" dirty="0"/>
              <a:t> </a:t>
            </a:r>
            <a:r>
              <a:rPr lang="ru-RU" sz="2400" dirty="0" err="1"/>
              <a:t>щодня</a:t>
            </a:r>
            <a:r>
              <a:rPr lang="ru-RU" sz="2400" dirty="0"/>
              <a:t> </a:t>
            </a:r>
            <a:r>
              <a:rPr lang="ru-RU" sz="2400" dirty="0" err="1"/>
              <a:t>вивозити</a:t>
            </a:r>
            <a:r>
              <a:rPr lang="ru-RU" sz="2400" dirty="0"/>
              <a:t> </a:t>
            </a:r>
            <a:r>
              <a:rPr lang="ru-RU" sz="2400" dirty="0" err="1"/>
              <a:t>наступний</a:t>
            </a:r>
            <a:r>
              <a:rPr lang="ru-RU" sz="2400" dirty="0"/>
              <a:t> </a:t>
            </a:r>
            <a:r>
              <a:rPr lang="ru-RU" sz="2400" dirty="0" err="1" smtClean="0"/>
              <a:t>обсяг</a:t>
            </a:r>
            <a:r>
              <a:rPr lang="ru-RU" sz="2400" dirty="0" smtClean="0"/>
              <a:t> </a:t>
            </a:r>
            <a:r>
              <a:rPr lang="uk-UA" sz="2400" dirty="0"/>
              <a:t>сміття та відходів 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r>
              <a:rPr lang="uk-UA" sz="2400" dirty="0"/>
              <a:t>2017 рік  - 35 </a:t>
            </a:r>
            <a:r>
              <a:rPr lang="uk-UA" sz="2400" dirty="0" smtClean="0"/>
              <a:t>300м3 / 249 </a:t>
            </a:r>
            <a:r>
              <a:rPr lang="uk-UA" sz="2400" dirty="0" err="1" smtClean="0"/>
              <a:t>р.д</a:t>
            </a:r>
            <a:r>
              <a:rPr lang="uk-UA" sz="2400" dirty="0" smtClean="0"/>
              <a:t> = 141,7 м3/день</a:t>
            </a:r>
            <a:endParaRPr lang="uk-UA" sz="2400" dirty="0"/>
          </a:p>
          <a:p>
            <a:pPr marL="0" indent="0">
              <a:buNone/>
            </a:pPr>
            <a:r>
              <a:rPr lang="uk-UA" sz="2400" dirty="0"/>
              <a:t>2018 рік – 31 </a:t>
            </a:r>
            <a:r>
              <a:rPr lang="uk-UA" sz="2400" dirty="0" smtClean="0"/>
              <a:t>520м3 / 250 </a:t>
            </a:r>
            <a:r>
              <a:rPr lang="uk-UA" sz="2400" dirty="0" err="1" smtClean="0"/>
              <a:t>р.д</a:t>
            </a:r>
            <a:r>
              <a:rPr lang="uk-UA" sz="2400" dirty="0"/>
              <a:t> </a:t>
            </a:r>
            <a:r>
              <a:rPr lang="uk-UA" sz="2400" dirty="0" smtClean="0"/>
              <a:t>= 126 м3/день</a:t>
            </a:r>
            <a:endParaRPr lang="uk-UA" sz="2400" dirty="0"/>
          </a:p>
          <a:p>
            <a:pPr marL="0" indent="0">
              <a:buNone/>
            </a:pPr>
            <a:r>
              <a:rPr lang="uk-UA" sz="2400" dirty="0"/>
              <a:t>2019 рік – 35 </a:t>
            </a:r>
            <a:r>
              <a:rPr lang="uk-UA" sz="2400" dirty="0" smtClean="0"/>
              <a:t>000м3 / 250 </a:t>
            </a:r>
            <a:r>
              <a:rPr lang="uk-UA" sz="2400" dirty="0" err="1" smtClean="0"/>
              <a:t>р.д</a:t>
            </a:r>
            <a:r>
              <a:rPr lang="uk-UA" sz="2400" dirty="0" smtClean="0"/>
              <a:t> = 140 м3/день</a:t>
            </a:r>
            <a:endParaRPr lang="uk-UA" sz="2400" dirty="0"/>
          </a:p>
          <a:p>
            <a:pPr marL="0" indent="0">
              <a:buNone/>
            </a:pPr>
            <a:r>
              <a:rPr lang="uk-UA" sz="2400" b="1" dirty="0" smtClean="0"/>
              <a:t>У середньому  - 136 м3/день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5256584" cy="674136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Таким чином,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вивезти</a:t>
            </a:r>
            <a:r>
              <a:rPr lang="ru-RU" dirty="0"/>
              <a:t> заявлений </a:t>
            </a:r>
            <a:r>
              <a:rPr lang="ru-RU" dirty="0" err="1"/>
              <a:t>обсяг</a:t>
            </a:r>
            <a:r>
              <a:rPr lang="ru-RU" dirty="0"/>
              <a:t> ресурсами </a:t>
            </a:r>
            <a:r>
              <a:rPr lang="ru-RU" dirty="0" err="1"/>
              <a:t>залученої</a:t>
            </a:r>
            <a:r>
              <a:rPr lang="ru-RU" dirty="0"/>
              <a:t> </a:t>
            </a:r>
            <a:r>
              <a:rPr lang="ru-RU" dirty="0" err="1"/>
              <a:t>підрядної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щоб</a:t>
            </a:r>
            <a:r>
              <a:rPr lang="ru-RU" dirty="0"/>
              <a:t> 4* </a:t>
            </a:r>
            <a:r>
              <a:rPr lang="ru-RU" dirty="0" err="1"/>
              <a:t>водія</a:t>
            </a:r>
            <a:r>
              <a:rPr lang="ru-RU" dirty="0"/>
              <a:t>  </a:t>
            </a:r>
            <a:r>
              <a:rPr lang="ru-RU" dirty="0" err="1"/>
              <a:t>щоденно</a:t>
            </a:r>
            <a:r>
              <a:rPr lang="ru-RU" dirty="0"/>
              <a:t> </a:t>
            </a:r>
            <a:r>
              <a:rPr lang="ru-RU" dirty="0" err="1"/>
              <a:t>працювали</a:t>
            </a:r>
            <a:r>
              <a:rPr lang="ru-RU" dirty="0"/>
              <a:t> по 12 годин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робочі</a:t>
            </a:r>
            <a:r>
              <a:rPr lang="ru-RU" dirty="0"/>
              <a:t> </a:t>
            </a:r>
            <a:r>
              <a:rPr lang="ru-RU" dirty="0" err="1"/>
              <a:t>дні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року.</a:t>
            </a:r>
          </a:p>
          <a:p>
            <a:r>
              <a:rPr lang="ru-RU" dirty="0"/>
              <a:t>Тому ми </a:t>
            </a:r>
            <a:r>
              <a:rPr lang="ru-RU" dirty="0" err="1"/>
              <a:t>робимо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вивезеного</a:t>
            </a:r>
            <a:r>
              <a:rPr lang="ru-RU" dirty="0"/>
              <a:t> </a:t>
            </a:r>
            <a:r>
              <a:rPr lang="ru-RU" dirty="0" err="1"/>
              <a:t>сміття</a:t>
            </a:r>
            <a:r>
              <a:rPr lang="ru-RU" dirty="0"/>
              <a:t> — </a:t>
            </a:r>
            <a:r>
              <a:rPr lang="ru-RU" dirty="0" err="1"/>
              <a:t>завищений</a:t>
            </a:r>
            <a:r>
              <a:rPr lang="ru-RU" dirty="0"/>
              <a:t> у 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разів</a:t>
            </a:r>
            <a:r>
              <a:rPr lang="ru-RU" dirty="0"/>
              <a:t>, і не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виконаний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одного </a:t>
            </a:r>
            <a:r>
              <a:rPr lang="ru-RU" dirty="0" err="1"/>
              <a:t>робочого</a:t>
            </a:r>
            <a:r>
              <a:rPr lang="ru-RU" dirty="0"/>
              <a:t> дня ресурсами </a:t>
            </a:r>
            <a:r>
              <a:rPr lang="ru-RU" dirty="0" err="1"/>
              <a:t>залученої</a:t>
            </a:r>
            <a:r>
              <a:rPr lang="ru-RU" dirty="0"/>
              <a:t> </a:t>
            </a:r>
            <a:r>
              <a:rPr lang="ru-RU" dirty="0" err="1"/>
              <a:t>підрядної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4792"/>
            <a:ext cx="3408908" cy="605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28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28" y="260648"/>
            <a:ext cx="9073008" cy="1143000"/>
          </a:xfrm>
        </p:spPr>
        <p:txBody>
          <a:bodyPr>
            <a:noAutofit/>
          </a:bodyPr>
          <a:lstStyle/>
          <a:p>
            <a:r>
              <a:rPr lang="ru-RU" sz="2400" b="1" dirty="0" err="1"/>
              <a:t>Співвідношення</a:t>
            </a:r>
            <a:r>
              <a:rPr lang="ru-RU" sz="2400" b="1" dirty="0"/>
              <a:t> потреб  </a:t>
            </a:r>
            <a:r>
              <a:rPr lang="ru-RU" sz="2400" b="1" dirty="0" err="1"/>
              <a:t>вивезення</a:t>
            </a:r>
            <a:r>
              <a:rPr lang="ru-RU" sz="2400" b="1" dirty="0"/>
              <a:t> </a:t>
            </a:r>
            <a:r>
              <a:rPr lang="ru-RU" sz="2400" b="1" dirty="0" err="1"/>
              <a:t>сміття</a:t>
            </a:r>
            <a:r>
              <a:rPr lang="ru-RU" sz="2400" b="1" dirty="0"/>
              <a:t> у </a:t>
            </a:r>
            <a:r>
              <a:rPr lang="ru-RU" sz="2400" b="1" dirty="0" err="1"/>
              <a:t>мкрн</a:t>
            </a:r>
            <a:r>
              <a:rPr lang="ru-RU" sz="2400" b="1" dirty="0"/>
              <a:t>. </a:t>
            </a:r>
            <a:r>
              <a:rPr lang="ru-RU" sz="2400" b="1" dirty="0" err="1"/>
              <a:t>Ялти</a:t>
            </a:r>
            <a:r>
              <a:rPr lang="ru-RU" sz="2400" b="1" dirty="0"/>
              <a:t> та </a:t>
            </a:r>
            <a:r>
              <a:rPr lang="ru-RU" sz="2400" b="1" dirty="0" err="1"/>
              <a:t>Заводського</a:t>
            </a:r>
            <a:r>
              <a:rPr lang="ru-RU" sz="2400" b="1" dirty="0"/>
              <a:t> району </a:t>
            </a:r>
            <a:r>
              <a:rPr lang="ru-RU" sz="2400" b="1" dirty="0" err="1"/>
              <a:t>загалом</a:t>
            </a:r>
            <a:r>
              <a:rPr lang="ru-RU" sz="2400" b="1" dirty="0"/>
              <a:t> (</a:t>
            </a:r>
            <a:r>
              <a:rPr lang="ru-RU" sz="2400" b="1" dirty="0" err="1"/>
              <a:t>згідно</a:t>
            </a:r>
            <a:r>
              <a:rPr lang="ru-RU" sz="2400" b="1" dirty="0"/>
              <a:t> </a:t>
            </a:r>
            <a:r>
              <a:rPr lang="ru-RU" sz="2400" b="1" dirty="0" err="1"/>
              <a:t>звітів</a:t>
            </a:r>
            <a:r>
              <a:rPr lang="ru-RU" sz="2400" b="1" dirty="0"/>
              <a:t> про </a:t>
            </a:r>
            <a:r>
              <a:rPr lang="ru-RU" sz="2400" b="1" dirty="0" err="1"/>
              <a:t>виконання</a:t>
            </a:r>
            <a:r>
              <a:rPr lang="ru-RU" sz="2400" b="1" dirty="0"/>
              <a:t> </a:t>
            </a:r>
            <a:r>
              <a:rPr lang="ru-RU" sz="2400" b="1" dirty="0" err="1"/>
              <a:t>паспортів</a:t>
            </a:r>
            <a:r>
              <a:rPr lang="ru-RU" sz="2400" b="1" dirty="0"/>
              <a:t> </a:t>
            </a:r>
            <a:r>
              <a:rPr lang="ru-RU" sz="2400" b="1" dirty="0" err="1"/>
              <a:t>бюджетних</a:t>
            </a:r>
            <a:r>
              <a:rPr lang="ru-RU" sz="2400" b="1" dirty="0"/>
              <a:t> </a:t>
            </a:r>
            <a:r>
              <a:rPr lang="ru-RU" sz="2400" b="1" dirty="0" err="1"/>
              <a:t>програм</a:t>
            </a:r>
            <a:r>
              <a:rPr lang="ru-RU" sz="2400" b="1" dirty="0"/>
              <a:t> </a:t>
            </a:r>
            <a:r>
              <a:rPr lang="ru-RU" sz="2400" b="1" dirty="0" smtClean="0"/>
              <a:t>2017-2019р, </a:t>
            </a:r>
            <a:r>
              <a:rPr lang="ru-RU" sz="2400" b="1" dirty="0"/>
              <a:t>та </a:t>
            </a:r>
            <a:r>
              <a:rPr lang="ru-RU" sz="2400" b="1" dirty="0" err="1"/>
              <a:t>фактично</a:t>
            </a:r>
            <a:r>
              <a:rPr lang="ru-RU" sz="2400" b="1" dirty="0"/>
              <a:t> </a:t>
            </a:r>
            <a:r>
              <a:rPr lang="ru-RU" sz="2400" b="1" dirty="0" err="1"/>
              <a:t>існуючих</a:t>
            </a:r>
            <a:r>
              <a:rPr lang="ru-RU" sz="2400" b="1" dirty="0"/>
              <a:t> </a:t>
            </a:r>
            <a:r>
              <a:rPr lang="ru-RU" sz="2400" b="1" dirty="0" err="1"/>
              <a:t>ялтинських</a:t>
            </a:r>
            <a:r>
              <a:rPr lang="ru-RU" sz="2400" b="1" dirty="0"/>
              <a:t> </a:t>
            </a:r>
            <a:r>
              <a:rPr lang="ru-RU" sz="2400" b="1" dirty="0" err="1"/>
              <a:t>звалищ</a:t>
            </a:r>
            <a:r>
              <a:rPr lang="ru-RU" sz="2400" b="1" dirty="0"/>
              <a:t> 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449" y="1556792"/>
            <a:ext cx="6386631" cy="519303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1"/>
            <a:ext cx="2871320" cy="5104569"/>
          </a:xfrm>
        </p:spPr>
      </p:pic>
    </p:spTree>
    <p:extLst>
      <p:ext uri="{BB962C8B-B14F-4D97-AF65-F5344CB8AC3E}">
        <p14:creationId xmlns:p14="http://schemas.microsoft.com/office/powerpoint/2010/main" val="232627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8302870"/>
              </p:ext>
            </p:extLst>
          </p:nvPr>
        </p:nvGraphicFramePr>
        <p:xfrm>
          <a:off x="457200" y="1124744"/>
          <a:ext cx="82296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137112"/>
            <a:ext cx="865142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2400" b="1" dirty="0" smtClean="0"/>
          </a:p>
          <a:p>
            <a:pPr algn="ctr"/>
            <a:r>
              <a:rPr lang="uk-UA" sz="2400" b="1" dirty="0" smtClean="0"/>
              <a:t>Згідно інформації від мешканців Заводського району щодня вивозиться приблизний обсяг сміття зі звалищ по локаціям:</a:t>
            </a:r>
          </a:p>
          <a:p>
            <a:pPr algn="ctr"/>
            <a:endParaRPr lang="uk-UA" sz="2400" b="1" dirty="0" smtClean="0"/>
          </a:p>
          <a:p>
            <a:r>
              <a:rPr lang="ru-RU" sz="2400" dirty="0"/>
              <a:t>1 </a:t>
            </a:r>
            <a:r>
              <a:rPr lang="ru-RU" sz="2400" dirty="0" err="1" smtClean="0"/>
              <a:t>Кузнецька</a:t>
            </a:r>
            <a:r>
              <a:rPr lang="ru-RU" sz="2400" dirty="0"/>
              <a:t>  </a:t>
            </a:r>
            <a:r>
              <a:rPr lang="ru-RU" sz="2400" dirty="0" smtClean="0"/>
              <a:t> </a:t>
            </a:r>
            <a:r>
              <a:rPr lang="ru-RU" sz="2400" dirty="0"/>
              <a:t>5 </a:t>
            </a:r>
            <a:r>
              <a:rPr lang="ru-RU" sz="2400" dirty="0" err="1" smtClean="0"/>
              <a:t>Слобідська</a:t>
            </a:r>
            <a:r>
              <a:rPr lang="ru-RU" sz="2400" dirty="0" smtClean="0"/>
              <a:t> </a:t>
            </a:r>
            <a:r>
              <a:rPr lang="ru-RU" sz="2400" dirty="0"/>
              <a:t>1.0 м куб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2.</a:t>
            </a:r>
            <a:r>
              <a:rPr lang="ru-RU" sz="2400" dirty="0"/>
              <a:t> </a:t>
            </a:r>
            <a:r>
              <a:rPr lang="ru-RU" sz="2400" dirty="0" err="1"/>
              <a:t>Кузнецька</a:t>
            </a:r>
            <a:r>
              <a:rPr lang="ru-RU" sz="2400" dirty="0" smtClean="0"/>
              <a:t> </a:t>
            </a:r>
            <a:r>
              <a:rPr lang="ru-RU" sz="2400" dirty="0"/>
              <a:t>4 </a:t>
            </a:r>
            <a:r>
              <a:rPr lang="ru-RU" sz="2400" dirty="0" err="1"/>
              <a:t>Слобідська</a:t>
            </a:r>
            <a:r>
              <a:rPr lang="ru-RU" sz="2400" dirty="0" smtClean="0"/>
              <a:t> </a:t>
            </a:r>
            <a:r>
              <a:rPr lang="ru-RU" sz="2400" dirty="0"/>
              <a:t>  1,0 </a:t>
            </a:r>
            <a:r>
              <a:rPr lang="ru-RU" sz="2400" dirty="0" err="1"/>
              <a:t>м.куб</a:t>
            </a:r>
            <a:r>
              <a:rPr lang="ru-RU" sz="2400" dirty="0"/>
              <a:t>.</a:t>
            </a:r>
          </a:p>
          <a:p>
            <a:r>
              <a:rPr lang="ru-RU" sz="2400" dirty="0"/>
              <a:t>3 </a:t>
            </a:r>
            <a:r>
              <a:rPr lang="ru-RU" sz="2400" dirty="0" err="1"/>
              <a:t>Кузнецька</a:t>
            </a:r>
            <a:r>
              <a:rPr lang="ru-RU" sz="2400" dirty="0" smtClean="0"/>
              <a:t> </a:t>
            </a:r>
            <a:r>
              <a:rPr lang="ru-RU" sz="2400" dirty="0"/>
              <a:t>3 </a:t>
            </a:r>
            <a:r>
              <a:rPr lang="ru-RU" sz="2400" dirty="0" err="1"/>
              <a:t>Слобідська</a:t>
            </a:r>
            <a:r>
              <a:rPr lang="ru-RU" sz="2400" dirty="0"/>
              <a:t>   1,0 </a:t>
            </a:r>
            <a:r>
              <a:rPr lang="ru-RU" sz="2400" dirty="0" err="1"/>
              <a:t>м.кубничная</a:t>
            </a:r>
            <a:endParaRPr lang="ru-RU" sz="2400" dirty="0"/>
          </a:p>
          <a:p>
            <a:r>
              <a:rPr lang="ru-RU" sz="2400" dirty="0"/>
              <a:t>4. </a:t>
            </a:r>
            <a:r>
              <a:rPr lang="ru-RU" sz="2400" dirty="0" err="1"/>
              <a:t>Кузнецька</a:t>
            </a:r>
            <a:r>
              <a:rPr lang="ru-RU" sz="2400" dirty="0"/>
              <a:t>   2 </a:t>
            </a:r>
            <a:r>
              <a:rPr lang="ru-RU" sz="2400" dirty="0" err="1"/>
              <a:t>Слобідська</a:t>
            </a:r>
            <a:r>
              <a:rPr lang="ru-RU" sz="2400" dirty="0"/>
              <a:t>   0,5м.куб.</a:t>
            </a:r>
          </a:p>
          <a:p>
            <a:r>
              <a:rPr lang="ru-RU" sz="2400" dirty="0"/>
              <a:t>5. </a:t>
            </a:r>
            <a:r>
              <a:rPr lang="ru-RU" sz="2400" dirty="0" err="1"/>
              <a:t>Кузнецька</a:t>
            </a:r>
            <a:r>
              <a:rPr lang="ru-RU" sz="2400" dirty="0"/>
              <a:t>   1 </a:t>
            </a:r>
            <a:r>
              <a:rPr lang="ru-RU" sz="2400" dirty="0" err="1"/>
              <a:t>Слобідська</a:t>
            </a:r>
            <a:r>
              <a:rPr lang="ru-RU" sz="2400" dirty="0"/>
              <a:t>   0,5 </a:t>
            </a:r>
            <a:r>
              <a:rPr lang="ru-RU" sz="2400" dirty="0" err="1"/>
              <a:t>м.куб</a:t>
            </a:r>
            <a:endParaRPr lang="ru-RU" sz="2400" dirty="0"/>
          </a:p>
          <a:p>
            <a:r>
              <a:rPr lang="ru-RU" sz="2400" dirty="0"/>
              <a:t>6. 3 </a:t>
            </a:r>
            <a:r>
              <a:rPr lang="ru-RU" sz="2400" dirty="0" err="1"/>
              <a:t>Слобідська</a:t>
            </a:r>
            <a:r>
              <a:rPr lang="ru-RU" sz="2400" dirty="0" err="1" smtClean="0"/>
              <a:t>.Пограничная</a:t>
            </a:r>
            <a:r>
              <a:rPr lang="ru-RU" sz="2400" dirty="0" smtClean="0"/>
              <a:t> </a:t>
            </a:r>
            <a:r>
              <a:rPr lang="ru-RU" sz="2400" dirty="0"/>
              <a:t>0,5 </a:t>
            </a:r>
            <a:r>
              <a:rPr lang="ru-RU" sz="2400" dirty="0" err="1"/>
              <a:t>м.куб</a:t>
            </a:r>
            <a:r>
              <a:rPr lang="ru-RU" sz="2400" dirty="0"/>
              <a:t>.</a:t>
            </a:r>
          </a:p>
          <a:p>
            <a:r>
              <a:rPr lang="ru-RU" sz="2400" dirty="0"/>
              <a:t>7  3 </a:t>
            </a:r>
            <a:r>
              <a:rPr lang="ru-RU" sz="2400" dirty="0" err="1"/>
              <a:t>Слобідська</a:t>
            </a:r>
            <a:r>
              <a:rPr lang="ru-RU" sz="2400" dirty="0"/>
              <a:t>   Чкалова 0,5 </a:t>
            </a:r>
            <a:r>
              <a:rPr lang="ru-RU" sz="2400" dirty="0" err="1"/>
              <a:t>м.куб</a:t>
            </a:r>
            <a:endParaRPr lang="ru-RU" sz="2400" dirty="0"/>
          </a:p>
          <a:p>
            <a:r>
              <a:rPr lang="ru-RU" sz="2400" dirty="0"/>
              <a:t>8. </a:t>
            </a:r>
            <a:r>
              <a:rPr lang="ru-RU" sz="2400" dirty="0" smtClean="0"/>
              <a:t>Погранична </a:t>
            </a:r>
            <a:r>
              <a:rPr lang="ru-RU" sz="2400" dirty="0"/>
              <a:t>  4 </a:t>
            </a:r>
            <a:r>
              <a:rPr lang="ru-RU" sz="2400" dirty="0" err="1"/>
              <a:t>Слобідська</a:t>
            </a:r>
            <a:r>
              <a:rPr lang="ru-RU" sz="2400" dirty="0" smtClean="0"/>
              <a:t> </a:t>
            </a:r>
            <a:r>
              <a:rPr lang="ru-RU" sz="2400" dirty="0"/>
              <a:t>1.м.куб</a:t>
            </a:r>
          </a:p>
          <a:p>
            <a:r>
              <a:rPr lang="ru-RU" sz="2400" dirty="0"/>
              <a:t>9. </a:t>
            </a:r>
            <a:r>
              <a:rPr lang="ru-RU" sz="2400" dirty="0" smtClean="0"/>
              <a:t>Погранична </a:t>
            </a:r>
            <a:r>
              <a:rPr lang="ru-RU" sz="2400" dirty="0"/>
              <a:t>5 </a:t>
            </a:r>
            <a:r>
              <a:rPr lang="ru-RU" sz="2400" dirty="0" err="1"/>
              <a:t>Слобідська</a:t>
            </a:r>
            <a:r>
              <a:rPr lang="ru-RU" sz="2400" dirty="0"/>
              <a:t>   1 </a:t>
            </a:r>
            <a:r>
              <a:rPr lang="ru-RU" sz="2400" dirty="0" err="1" smtClean="0"/>
              <a:t>м.куб</a:t>
            </a:r>
            <a:endParaRPr lang="ru-RU" sz="2400" dirty="0" smtClean="0"/>
          </a:p>
          <a:p>
            <a:r>
              <a:rPr lang="uk-UA" sz="2400" b="1" dirty="0" smtClean="0"/>
              <a:t>Загалом: 7 </a:t>
            </a:r>
            <a:r>
              <a:rPr lang="uk-UA" sz="2400" b="1" dirty="0" err="1" smtClean="0"/>
              <a:t>м.куб</a:t>
            </a:r>
            <a:r>
              <a:rPr lang="uk-UA" sz="2400" b="1" dirty="0" smtClean="0"/>
              <a:t>.</a:t>
            </a:r>
            <a:endParaRPr lang="ru-RU" sz="2400" b="1" dirty="0"/>
          </a:p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368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340768"/>
            <a:ext cx="9144000" cy="4536504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err="1" smtClean="0"/>
              <a:t>Локації</a:t>
            </a:r>
            <a:r>
              <a:rPr lang="ru-RU" sz="2000" u="sng" dirty="0" smtClean="0"/>
              <a:t> </a:t>
            </a:r>
            <a:r>
              <a:rPr lang="ru-RU" sz="2000" u="sng" dirty="0"/>
              <a:t>у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Заводському</a:t>
            </a:r>
            <a:r>
              <a:rPr lang="ru-RU" sz="2000" u="sng" dirty="0" smtClean="0"/>
              <a:t>  район</a:t>
            </a:r>
            <a:r>
              <a:rPr lang="uk-UA" sz="2000" u="sng" dirty="0" smtClean="0"/>
              <a:t>і, де не регулярно вивозяться звалища</a:t>
            </a:r>
            <a:r>
              <a:rPr lang="ru-RU" sz="2000" u="sng" dirty="0"/>
              <a:t>: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dirty="0" smtClean="0"/>
              <a:t>1. </a:t>
            </a:r>
            <a:r>
              <a:rPr lang="ru-RU" sz="2000" dirty="0"/>
              <a:t>ул. Крылова 20.  (8х2х1,5)  - 11.5м.куб.</a:t>
            </a:r>
            <a:br>
              <a:rPr lang="ru-RU" sz="2000" dirty="0"/>
            </a:br>
            <a:r>
              <a:rPr lang="ru-RU" sz="2000" dirty="0" smtClean="0"/>
              <a:t>2.</a:t>
            </a:r>
            <a:r>
              <a:rPr lang="ru-RU" sz="2000" dirty="0"/>
              <a:t>   ул. </a:t>
            </a:r>
            <a:r>
              <a:rPr lang="ru-RU" sz="2000" dirty="0" err="1"/>
              <a:t>Новосельская</a:t>
            </a:r>
            <a:r>
              <a:rPr lang="ru-RU" sz="2000" dirty="0"/>
              <a:t>, угол Даля  (3х8х0,5) - 11,5 м.куб.</a:t>
            </a:r>
            <a:br>
              <a:rPr lang="ru-RU" sz="2000" dirty="0"/>
            </a:br>
            <a:r>
              <a:rPr lang="ru-RU" sz="2000" dirty="0" smtClean="0"/>
              <a:t>3. </a:t>
            </a:r>
            <a:r>
              <a:rPr lang="ru-RU" sz="2000" dirty="0"/>
              <a:t>ул. Мельничная ,3 Слободская (5х3х1)  - 9 м.куб.</a:t>
            </a:r>
            <a:br>
              <a:rPr lang="ru-RU" sz="2000" dirty="0"/>
            </a:br>
            <a:r>
              <a:rPr lang="ru-RU" sz="2000" dirty="0" smtClean="0"/>
              <a:t>4. </a:t>
            </a:r>
            <a:r>
              <a:rPr lang="ru-RU" sz="2000" dirty="0" err="1"/>
              <a:t>ул</a:t>
            </a:r>
            <a:r>
              <a:rPr lang="ru-RU" sz="2000" dirty="0"/>
              <a:t> Мельничная и Садовая  (15х5х1,5) - 21.5 м.куб.</a:t>
            </a:r>
            <a:br>
              <a:rPr lang="ru-RU" sz="2000" dirty="0"/>
            </a:br>
            <a:r>
              <a:rPr lang="ru-RU" sz="2000" dirty="0" smtClean="0"/>
              <a:t>5.ул </a:t>
            </a:r>
            <a:r>
              <a:rPr lang="ru-RU" sz="2000" dirty="0"/>
              <a:t>Гражданская 26  (4х5х1) - 10 м.куб.</a:t>
            </a:r>
            <a:br>
              <a:rPr lang="ru-RU" sz="2000" dirty="0"/>
            </a:br>
            <a:r>
              <a:rPr lang="ru-RU" sz="2000" dirty="0" smtClean="0"/>
              <a:t>6. </a:t>
            </a:r>
            <a:r>
              <a:rPr lang="ru-RU" sz="2000" dirty="0" err="1"/>
              <a:t>Ул</a:t>
            </a:r>
            <a:r>
              <a:rPr lang="ru-RU" sz="2000" dirty="0"/>
              <a:t> Радостная 25  (3х6х1) - 10 м.куб.</a:t>
            </a:r>
            <a:br>
              <a:rPr lang="ru-RU" sz="2000" dirty="0"/>
            </a:br>
            <a:r>
              <a:rPr lang="ru-RU" sz="2000" dirty="0" smtClean="0"/>
              <a:t>7. </a:t>
            </a:r>
            <a:r>
              <a:rPr lang="ru-RU" sz="2000" dirty="0" err="1"/>
              <a:t>ул</a:t>
            </a:r>
            <a:r>
              <a:rPr lang="ru-RU" sz="2000" dirty="0"/>
              <a:t> 4 </a:t>
            </a:r>
            <a:r>
              <a:rPr lang="ru-RU" sz="2000" dirty="0" err="1"/>
              <a:t>Слободская.Мельничная</a:t>
            </a:r>
            <a:r>
              <a:rPr lang="ru-RU" sz="2000" dirty="0"/>
              <a:t> (5х4х1,5)  - 10,5 м.куб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b="1" dirty="0" err="1"/>
              <a:t>Загалом</a:t>
            </a:r>
            <a:r>
              <a:rPr lang="ru-RU" sz="2000" b="1" dirty="0"/>
              <a:t>: </a:t>
            </a:r>
            <a:r>
              <a:rPr lang="ru-RU" sz="2000" b="1" dirty="0" smtClean="0"/>
              <a:t>84 </a:t>
            </a:r>
            <a:r>
              <a:rPr lang="ru-RU" sz="2000" b="1" dirty="0" err="1"/>
              <a:t>м.куб</a:t>
            </a:r>
            <a:r>
              <a:rPr lang="ru-RU" sz="2000" b="1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/>
              <a:t> </a:t>
            </a:r>
            <a:r>
              <a:rPr lang="ru-RU" sz="2000" u="sng" dirty="0" err="1" smtClean="0"/>
              <a:t>Також</a:t>
            </a:r>
            <a:r>
              <a:rPr lang="ru-RU" sz="2000" u="sng" dirty="0" smtClean="0"/>
              <a:t>, на </a:t>
            </a:r>
            <a:r>
              <a:rPr lang="ru-RU" sz="2000" u="sng" dirty="0" err="1" smtClean="0"/>
              <a:t>теріторії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Заводського</a:t>
            </a:r>
            <a:r>
              <a:rPr lang="ru-RU" sz="2000" u="sng" dirty="0" smtClean="0"/>
              <a:t> району є </a:t>
            </a:r>
            <a:r>
              <a:rPr lang="ru-RU" sz="2000" u="sng" dirty="0" err="1" smtClean="0"/>
              <a:t>мікрорайон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Ялти</a:t>
            </a:r>
            <a:r>
              <a:rPr lang="ru-RU" sz="2000" u="sng" dirty="0" smtClean="0"/>
              <a:t>, у </a:t>
            </a:r>
            <a:r>
              <a:rPr lang="ru-RU" sz="2000" u="sng" dirty="0" err="1" smtClean="0"/>
              <a:t>якому</a:t>
            </a:r>
            <a:r>
              <a:rPr lang="ru-RU" sz="2000" u="sng" dirty="0" smtClean="0"/>
              <a:t> систематично не </a:t>
            </a:r>
            <a:r>
              <a:rPr lang="ru-RU" sz="2000" u="sng" dirty="0" err="1" smtClean="0"/>
              <a:t>вивозится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звалища</a:t>
            </a:r>
            <a:r>
              <a:rPr lang="ru-RU" sz="2000" u="sng" dirty="0" smtClean="0"/>
              <a:t>, а </a:t>
            </a:r>
            <a:r>
              <a:rPr lang="ru-RU" sz="2000" u="sng" dirty="0" err="1" smtClean="0"/>
              <a:t>саме</a:t>
            </a:r>
            <a:r>
              <a:rPr lang="ru-RU" sz="2000" u="sng" dirty="0" smtClean="0"/>
              <a:t>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8. </a:t>
            </a:r>
            <a:r>
              <a:rPr lang="ru-RU" sz="2000" dirty="0"/>
              <a:t>ул. 7 Ялтинская 78. ( 2х2х1) - 5 м.куб.</a:t>
            </a:r>
            <a:br>
              <a:rPr lang="ru-RU" sz="2000" dirty="0"/>
            </a:br>
            <a:r>
              <a:rPr lang="ru-RU" sz="2000" dirty="0" smtClean="0"/>
              <a:t>9. </a:t>
            </a:r>
            <a:r>
              <a:rPr lang="ru-RU" sz="2000" dirty="0"/>
              <a:t>ул. 5 Ялтинская угол 1 Ялтинской ветки и свалка( 4х3х1,5) - 8,5 м.куб</a:t>
            </a:r>
            <a:br>
              <a:rPr lang="ru-RU" sz="2000" dirty="0"/>
            </a:br>
            <a:r>
              <a:rPr lang="ru-RU" sz="2000" dirty="0" smtClean="0"/>
              <a:t>10. </a:t>
            </a:r>
            <a:r>
              <a:rPr lang="ru-RU" sz="2000" dirty="0" err="1"/>
              <a:t>ул</a:t>
            </a:r>
            <a:r>
              <a:rPr lang="ru-RU" sz="2000" dirty="0"/>
              <a:t> 1 Сквозная 59 (3х1,5х0,5)  - </a:t>
            </a:r>
            <a:r>
              <a:rPr lang="ru-RU" sz="2000" dirty="0" smtClean="0"/>
              <a:t>5 </a:t>
            </a:r>
            <a:r>
              <a:rPr lang="ru-RU" sz="2000" dirty="0"/>
              <a:t>м. куб..</a:t>
            </a:r>
            <a:br>
              <a:rPr lang="ru-RU" sz="2000" dirty="0"/>
            </a:br>
            <a:r>
              <a:rPr lang="ru-RU" sz="2000" dirty="0" smtClean="0"/>
              <a:t>11. </a:t>
            </a:r>
            <a:r>
              <a:rPr lang="ru-RU" sz="2000" dirty="0"/>
              <a:t>ул.2 Сквозная 100 ( 4х4х1) - 9 м.куб.</a:t>
            </a:r>
            <a:br>
              <a:rPr lang="ru-RU" sz="2000" dirty="0"/>
            </a:br>
            <a:r>
              <a:rPr lang="ru-RU" sz="2000" dirty="0" smtClean="0"/>
              <a:t>12. </a:t>
            </a:r>
            <a:r>
              <a:rPr lang="ru-RU" sz="2000" dirty="0"/>
              <a:t>ул. 2 Сквозная  64  (3х2х1)  - 6 м.куб.</a:t>
            </a:r>
            <a:br>
              <a:rPr lang="ru-RU" sz="2000" dirty="0"/>
            </a:br>
            <a:r>
              <a:rPr lang="ru-RU" sz="2000" dirty="0" smtClean="0"/>
              <a:t>13.ул </a:t>
            </a:r>
            <a:r>
              <a:rPr lang="ru-RU" sz="2000" dirty="0"/>
              <a:t>2 Сквозная 56 (5х3х1,)  - 9 м. куб</a:t>
            </a:r>
            <a:r>
              <a:rPr lang="ru-RU" sz="20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err="1"/>
              <a:t>Загалом</a:t>
            </a:r>
            <a:r>
              <a:rPr lang="ru-RU" sz="2000" b="1" dirty="0"/>
              <a:t>: </a:t>
            </a:r>
            <a:r>
              <a:rPr lang="ru-RU" sz="2000" b="1" dirty="0" smtClean="0"/>
              <a:t>42,5 </a:t>
            </a:r>
            <a:r>
              <a:rPr lang="ru-RU" sz="2000" b="1" dirty="0" err="1"/>
              <a:t>м.куб</a:t>
            </a:r>
            <a:r>
              <a:rPr lang="ru-RU" sz="2000" b="1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b="1" dirty="0"/>
              <a:t>Загалом: </a:t>
            </a:r>
            <a:r>
              <a:rPr lang="uk-UA" sz="2000" b="1" dirty="0" smtClean="0"/>
              <a:t>126,5 </a:t>
            </a:r>
            <a:r>
              <a:rPr lang="uk-UA" sz="2000" b="1" dirty="0" err="1"/>
              <a:t>м.куб</a:t>
            </a:r>
            <a:r>
              <a:rPr lang="uk-UA" sz="2000" b="1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0974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Вул</a:t>
            </a:r>
            <a:r>
              <a:rPr lang="ru-RU" dirty="0" smtClean="0"/>
              <a:t>. </a:t>
            </a:r>
            <a:r>
              <a:rPr lang="ru-RU" dirty="0" err="1" smtClean="0"/>
              <a:t>Громадянська</a:t>
            </a:r>
            <a:r>
              <a:rPr lang="ru-RU" dirty="0" smtClean="0"/>
              <a:t> 26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Наперетині</a:t>
            </a:r>
            <a:r>
              <a:rPr lang="ru-RU" dirty="0" smtClean="0"/>
              <a:t> </a:t>
            </a:r>
            <a:r>
              <a:rPr lang="ru-RU" dirty="0" err="1" smtClean="0"/>
              <a:t>вулиць</a:t>
            </a:r>
            <a:r>
              <a:rPr lang="ru-RU" dirty="0" smtClean="0"/>
              <a:t> 4 </a:t>
            </a:r>
            <a:r>
              <a:rPr lang="ru-RU" dirty="0" err="1" smtClean="0"/>
              <a:t>Слобідська</a:t>
            </a:r>
            <a:r>
              <a:rPr lang="ru-RU" dirty="0" smtClean="0"/>
              <a:t> та </a:t>
            </a:r>
            <a:r>
              <a:rPr lang="ru-RU" dirty="0" err="1" smtClean="0"/>
              <a:t>Млинна</a:t>
            </a:r>
            <a:endParaRPr lang="ru-RU" dirty="0"/>
          </a:p>
        </p:txBody>
      </p:sp>
      <p:pic>
        <p:nvPicPr>
          <p:cNvPr id="9" name="Содержимое 8" descr="89919427_559405841340014_982569860263313408_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pic>
        <p:nvPicPr>
          <p:cNvPr id="12" name="Содержимое 11" descr="89869426_545978279383768_2154539102446288896_n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3122</TotalTime>
  <Words>521</Words>
  <Application>Microsoft Office PowerPoint</Application>
  <PresentationFormat>Экран (4:3)</PresentationFormat>
  <Paragraphs>79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Мета  дослідження:  </vt:lpstr>
      <vt:lpstr> Гіпотеза дослідження: </vt:lpstr>
      <vt:lpstr> Фактологія 2017-2019 рік. </vt:lpstr>
      <vt:lpstr>Презентация PowerPoint</vt:lpstr>
      <vt:lpstr>Співвідношення потреб  вивезення сміття у мкрн. Ялти та Заводського району загалом (згідно звітів про виконання паспортів бюджетних програм 2017-2019р, та фактично існуючих ялтинських звалищ )</vt:lpstr>
      <vt:lpstr>Презентация PowerPoint</vt:lpstr>
      <vt:lpstr> Локації у Заводському  районі, де не регулярно вивозяться звалища: 1. ул. Крылова 20.  (8х2х1,5)  - 11.5м.куб. 2.   ул. Новосельская, угол Даля  (3х8х0,5) - 11,5 м.куб. 3. ул. Мельничная ,3 Слободская (5х3х1)  - 9 м.куб. 4. ул Мельничная и Садовая  (15х5х1,5) - 21.5 м.куб. 5.ул Гражданская 26  (4х5х1) - 10 м.куб. 6. Ул Радостная 25  (3х6х1) - 10 м.куб. 7. ул 4 Слободская.Мельничная (5х4х1,5)  - 10,5 м.куб. Загалом: 84 м.куб.   Також, на теріторії Заводського району є мікрорайон Ялти, у якому систематично не вивозится звалища, а саме:  8. ул. 7 Ялтинская 78. ( 2х2х1) - 5 м.куб. 9. ул. 5 Ялтинская угол 1 Ялтинской ветки и свалка( 4х3х1,5) - 8,5 м.куб 10. ул 1 Сквозная 59 (3х1,5х0,5)  - 5 м. куб.. 11. ул.2 Сквозная 100 ( 4х4х1) - 9 м.куб. 12. ул. 2 Сквозная  64  (3х2х1)  - 6 м.куб. 13.ул 2 Сквозная 56 (5х3х1,)  - 9 м. куб. Загалом: 42,5 м.куб.  Загалом: 126,5 м.куб.    </vt:lpstr>
      <vt:lpstr>Презентация PowerPoint</vt:lpstr>
      <vt:lpstr>Презентация PowerPoint</vt:lpstr>
      <vt:lpstr>Презентация PowerPoint</vt:lpstr>
      <vt:lpstr>Підпал звалища по вул. 2 Наскрізна</vt:lpstr>
      <vt:lpstr>Презентация PowerPoint</vt:lpstr>
      <vt:lpstr>Переписка з адміністрацією Заводського району</vt:lpstr>
      <vt:lpstr>Попередні висновки дослідження:</vt:lpstr>
      <vt:lpstr>Наші рекомендації</vt:lpstr>
      <vt:lpstr>Наші рекомендації</vt:lpstr>
      <vt:lpstr>Презентация PowerPoint</vt:lpstr>
      <vt:lpstr>Презентация PowerPoint</vt:lpstr>
      <vt:lpstr>Контакти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Виталий</cp:lastModifiedBy>
  <cp:revision>300</cp:revision>
  <dcterms:created xsi:type="dcterms:W3CDTF">2018-07-09T12:28:13Z</dcterms:created>
  <dcterms:modified xsi:type="dcterms:W3CDTF">2020-04-06T08:01:42Z</dcterms:modified>
</cp:coreProperties>
</file>