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312" r:id="rId2"/>
    <p:sldId id="313" r:id="rId3"/>
    <p:sldId id="275" r:id="rId4"/>
    <p:sldId id="316" r:id="rId5"/>
    <p:sldId id="319" r:id="rId6"/>
    <p:sldId id="318" r:id="rId7"/>
    <p:sldId id="320" r:id="rId8"/>
    <p:sldId id="266" r:id="rId9"/>
    <p:sldId id="267" r:id="rId10"/>
    <p:sldId id="321" r:id="rId11"/>
    <p:sldId id="314" r:id="rId12"/>
    <p:sldId id="278" r:id="rId13"/>
    <p:sldId id="323" r:id="rId14"/>
    <p:sldId id="284" r:id="rId15"/>
    <p:sldId id="301" r:id="rId16"/>
    <p:sldId id="286" r:id="rId17"/>
    <p:sldId id="287" r:id="rId18"/>
    <p:sldId id="288" r:id="rId19"/>
    <p:sldId id="289" r:id="rId20"/>
    <p:sldId id="30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frgn.mk.ua/?p=11446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Тематика дослідження: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b="1" dirty="0" err="1"/>
              <a:t>Аналіз</a:t>
            </a:r>
            <a:r>
              <a:rPr lang="ru-RU" b="1" dirty="0"/>
              <a:t> </a:t>
            </a:r>
            <a:r>
              <a:rPr lang="ru-RU" b="1" dirty="0" err="1"/>
              <a:t>доцільності</a:t>
            </a:r>
            <a:r>
              <a:rPr lang="ru-RU" b="1" dirty="0"/>
              <a:t> </a:t>
            </a:r>
            <a:r>
              <a:rPr lang="ru-RU" b="1" dirty="0" err="1"/>
              <a:t>затвердження</a:t>
            </a:r>
            <a:r>
              <a:rPr lang="ru-RU" b="1" dirty="0"/>
              <a:t> </a:t>
            </a:r>
            <a:r>
              <a:rPr lang="ru-RU" b="1" dirty="0" err="1"/>
              <a:t>асигнувань</a:t>
            </a:r>
            <a:r>
              <a:rPr lang="ru-RU" b="1" dirty="0"/>
              <a:t> та шляхи </a:t>
            </a:r>
            <a:r>
              <a:rPr lang="ru-RU" b="1" dirty="0" err="1"/>
              <a:t>формування</a:t>
            </a:r>
            <a:r>
              <a:rPr lang="ru-RU" b="1" dirty="0"/>
              <a:t> </a:t>
            </a:r>
            <a:r>
              <a:rPr lang="ru-RU" b="1" dirty="0" err="1"/>
              <a:t>управлінських</a:t>
            </a:r>
            <a:r>
              <a:rPr lang="ru-RU" b="1" dirty="0"/>
              <a:t> </a:t>
            </a:r>
            <a:r>
              <a:rPr lang="ru-RU" b="1" dirty="0" err="1"/>
              <a:t>рішень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підвищення</a:t>
            </a:r>
            <a:r>
              <a:rPr lang="ru-RU" b="1" dirty="0"/>
              <a:t> </a:t>
            </a:r>
            <a:r>
              <a:rPr lang="ru-RU" b="1" dirty="0" err="1"/>
              <a:t>ефективності</a:t>
            </a:r>
            <a:r>
              <a:rPr lang="ru-RU" b="1" dirty="0"/>
              <a:t> </a:t>
            </a:r>
            <a:r>
              <a:rPr lang="ru-RU" b="1" dirty="0" err="1"/>
              <a:t>використання</a:t>
            </a:r>
            <a:r>
              <a:rPr lang="ru-RU" b="1" dirty="0"/>
              <a:t> </a:t>
            </a:r>
            <a:r>
              <a:rPr lang="ru-RU" b="1" dirty="0" err="1"/>
              <a:t>бюджетних</a:t>
            </a:r>
            <a:r>
              <a:rPr lang="ru-RU" b="1" dirty="0"/>
              <a:t> </a:t>
            </a:r>
            <a:r>
              <a:rPr lang="ru-RU" b="1" dirty="0" err="1"/>
              <a:t>коштів</a:t>
            </a:r>
            <a:r>
              <a:rPr lang="ru-RU" b="1" dirty="0"/>
              <a:t> при </a:t>
            </a:r>
            <a:r>
              <a:rPr lang="ru-RU" b="1" dirty="0" err="1"/>
              <a:t>реалізації</a:t>
            </a:r>
            <a:r>
              <a:rPr lang="ru-RU" b="1" dirty="0"/>
              <a:t> </a:t>
            </a:r>
            <a:r>
              <a:rPr lang="ru-RU" b="1" dirty="0" err="1"/>
              <a:t>місцевої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</a:t>
            </a:r>
            <a:r>
              <a:rPr lang="ru-RU" b="1" dirty="0" err="1"/>
              <a:t>енергозбереження</a:t>
            </a:r>
            <a:r>
              <a:rPr lang="ru-RU" b="1" dirty="0"/>
              <a:t> м. </a:t>
            </a:r>
            <a:r>
              <a:rPr lang="ru-RU" b="1" dirty="0" err="1"/>
              <a:t>Миколаєва</a:t>
            </a:r>
            <a:r>
              <a:rPr lang="ru-RU" b="1" dirty="0"/>
              <a:t> в </a:t>
            </a:r>
            <a:r>
              <a:rPr lang="ru-RU" b="1" dirty="0" err="1"/>
              <a:t>період</a:t>
            </a:r>
            <a:r>
              <a:rPr lang="ru-RU" b="1" dirty="0"/>
              <a:t> 2017-2019г.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19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 fontScale="90000"/>
          </a:bodyPr>
          <a:lstStyle/>
          <a:p>
            <a:r>
              <a:rPr lang="ru-RU" sz="4000" dirty="0" err="1"/>
              <a:t>Висновки</a:t>
            </a:r>
            <a:r>
              <a:rPr lang="ru-RU" sz="4000" dirty="0"/>
              <a:t> по </a:t>
            </a:r>
            <a:r>
              <a:rPr lang="ru-RU" sz="4000" dirty="0" err="1"/>
              <a:t>гіпотезі</a:t>
            </a:r>
            <a:r>
              <a:rPr lang="ru-RU" sz="4000" dirty="0"/>
              <a:t>   2: </a:t>
            </a:r>
            <a:br>
              <a:rPr lang="ru-RU" sz="4000" dirty="0"/>
            </a:br>
            <a:r>
              <a:rPr lang="ru-RU" sz="1600" dirty="0"/>
              <a:t>Заходи,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впроваджуються</a:t>
            </a:r>
            <a:r>
              <a:rPr lang="ru-RU" sz="1600" dirty="0"/>
              <a:t> на </a:t>
            </a:r>
            <a:r>
              <a:rPr lang="ru-RU" sz="1600" dirty="0" err="1"/>
              <a:t>постійної</a:t>
            </a:r>
            <a:r>
              <a:rPr lang="ru-RU" sz="1600" dirty="0"/>
              <a:t> </a:t>
            </a:r>
            <a:r>
              <a:rPr lang="ru-RU" sz="1600" dirty="0" err="1"/>
              <a:t>основі</a:t>
            </a:r>
            <a:r>
              <a:rPr lang="ru-RU" sz="1600" dirty="0"/>
              <a:t> у рамках </a:t>
            </a:r>
            <a:r>
              <a:rPr lang="ru-RU" sz="1600" dirty="0" err="1"/>
              <a:t>бюджетних</a:t>
            </a:r>
            <a:r>
              <a:rPr lang="ru-RU" sz="1600" dirty="0"/>
              <a:t> </a:t>
            </a:r>
            <a:r>
              <a:rPr lang="ru-RU" sz="1600" dirty="0" err="1"/>
              <a:t>програм</a:t>
            </a:r>
            <a:r>
              <a:rPr lang="ru-RU" sz="1600" dirty="0"/>
              <a:t>, Департаментом </a:t>
            </a:r>
            <a:r>
              <a:rPr lang="ru-RU" sz="1600" dirty="0" err="1"/>
              <a:t>енергетики</a:t>
            </a:r>
            <a:r>
              <a:rPr lang="ru-RU" sz="1600" dirty="0"/>
              <a:t>, </a:t>
            </a:r>
            <a:r>
              <a:rPr lang="ru-RU" sz="1600" dirty="0" err="1"/>
              <a:t>енергозбереження</a:t>
            </a:r>
            <a:r>
              <a:rPr lang="ru-RU" sz="1600" dirty="0"/>
              <a:t> </a:t>
            </a:r>
            <a:r>
              <a:rPr lang="ru-RU" sz="1600" dirty="0" err="1"/>
              <a:t>впровадження</a:t>
            </a:r>
            <a:r>
              <a:rPr lang="ru-RU" sz="1600" dirty="0"/>
              <a:t> </a:t>
            </a:r>
            <a:r>
              <a:rPr lang="ru-RU" sz="1600" dirty="0" err="1"/>
              <a:t>інноваційних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  в </a:t>
            </a:r>
            <a:r>
              <a:rPr lang="ru-RU" sz="1600" dirty="0" err="1"/>
              <a:t>період</a:t>
            </a:r>
            <a:r>
              <a:rPr lang="ru-RU" sz="1600" dirty="0"/>
              <a:t> 2017-2019,  не </a:t>
            </a:r>
            <a:r>
              <a:rPr lang="ru-RU" sz="1600" dirty="0" err="1"/>
              <a:t>здатні</a:t>
            </a:r>
            <a:r>
              <a:rPr lang="ru-RU" sz="1600" dirty="0"/>
              <a:t> </a:t>
            </a:r>
            <a:r>
              <a:rPr lang="ru-RU" sz="1600" dirty="0" err="1"/>
              <a:t>забезпечити</a:t>
            </a:r>
            <a:r>
              <a:rPr lang="ru-RU" sz="1600" dirty="0"/>
              <a:t> </a:t>
            </a:r>
            <a:r>
              <a:rPr lang="ru-RU" sz="1600" dirty="0" err="1"/>
              <a:t>скорочення</a:t>
            </a:r>
            <a:r>
              <a:rPr lang="ru-RU" sz="1600" dirty="0"/>
              <a:t> </a:t>
            </a:r>
            <a:r>
              <a:rPr lang="ru-RU" sz="1600" dirty="0" err="1"/>
              <a:t>споживання</a:t>
            </a:r>
            <a:r>
              <a:rPr lang="ru-RU" sz="1600" dirty="0"/>
              <a:t> </a:t>
            </a:r>
            <a:r>
              <a:rPr lang="ru-RU" sz="1600" dirty="0" err="1"/>
              <a:t>енергоресурсів</a:t>
            </a:r>
            <a:r>
              <a:rPr lang="ru-RU" sz="1600" dirty="0"/>
              <a:t> та </a:t>
            </a:r>
            <a:r>
              <a:rPr lang="ru-RU" sz="1600" dirty="0" err="1"/>
              <a:t>економію</a:t>
            </a:r>
            <a:r>
              <a:rPr lang="ru-RU" sz="1600" dirty="0"/>
              <a:t> </a:t>
            </a:r>
            <a:r>
              <a:rPr lang="ru-RU" sz="1600" dirty="0" err="1"/>
              <a:t>бюджетних</a:t>
            </a:r>
            <a:r>
              <a:rPr lang="ru-RU" sz="1600" dirty="0"/>
              <a:t> </a:t>
            </a:r>
            <a:r>
              <a:rPr lang="ru-RU" sz="1600" dirty="0" err="1"/>
              <a:t>коштів</a:t>
            </a:r>
            <a:r>
              <a:rPr lang="ru-RU" sz="1600" dirty="0"/>
              <a:t>.</a:t>
            </a:r>
            <a:br>
              <a:rPr lang="ru-RU" sz="1600" dirty="0"/>
            </a:br>
            <a:r>
              <a:rPr lang="ru-RU" sz="1600" dirty="0"/>
              <a:t> (</a:t>
            </a:r>
            <a:r>
              <a:rPr lang="ru-RU" sz="1600" dirty="0" err="1"/>
              <a:t>Гіпотеза</a:t>
            </a:r>
            <a:r>
              <a:rPr lang="ru-RU" sz="1600" dirty="0"/>
              <a:t> 2 </a:t>
            </a:r>
            <a:r>
              <a:rPr lang="ru-RU" sz="1600" dirty="0" err="1"/>
              <a:t>підтверджено</a:t>
            </a:r>
            <a:r>
              <a:rPr lang="ru-RU" sz="1600" dirty="0"/>
              <a:t> для 5-ти </a:t>
            </a:r>
            <a:r>
              <a:rPr lang="ru-RU" sz="1600" dirty="0" err="1"/>
              <a:t>заходів</a:t>
            </a:r>
            <a:r>
              <a:rPr lang="ru-RU" sz="1600" dirty="0"/>
              <a:t> з 7-мі)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7"/>
          </a:xfrm>
        </p:spPr>
        <p:txBody>
          <a:bodyPr>
            <a:noAutofit/>
          </a:bodyPr>
          <a:lstStyle/>
          <a:p>
            <a:pPr marL="118872" lvl="0" indent="0">
              <a:buClr>
                <a:srgbClr val="F0AD00"/>
              </a:buClr>
              <a:buNone/>
            </a:pPr>
            <a:r>
              <a:rPr lang="uk-UA" sz="2400" u="sng" dirty="0">
                <a:solidFill>
                  <a:prstClr val="black"/>
                </a:solidFill>
              </a:rPr>
              <a:t>Заходи 2017-2019:</a:t>
            </a:r>
            <a:endParaRPr lang="ru-RU" sz="2400" u="sng" dirty="0">
              <a:solidFill>
                <a:prstClr val="black"/>
              </a:solidFill>
            </a:endParaRPr>
          </a:p>
          <a:p>
            <a:pPr marL="0" lvl="0" indent="0">
              <a:buClr>
                <a:srgbClr val="F0AD00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</a:rPr>
              <a:t>1. «</a:t>
            </a:r>
            <a:r>
              <a:rPr lang="ru-RU" sz="2400" dirty="0" err="1">
                <a:solidFill>
                  <a:prstClr val="black"/>
                </a:solidFill>
              </a:rPr>
              <a:t>В</a:t>
            </a:r>
            <a:r>
              <a:rPr lang="ru-RU" sz="2400" dirty="0" err="1" smtClean="0">
                <a:solidFill>
                  <a:prstClr val="black"/>
                </a:solidFill>
              </a:rPr>
              <a:t>иконання</a:t>
            </a:r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енергетичних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аудитів</a:t>
            </a:r>
            <a:r>
              <a:rPr lang="ru-RU" sz="2400" dirty="0">
                <a:solidFill>
                  <a:prstClr val="black"/>
                </a:solidFill>
              </a:rPr>
              <a:t>  та </a:t>
            </a:r>
            <a:r>
              <a:rPr lang="ru-RU" sz="2400" dirty="0" err="1">
                <a:solidFill>
                  <a:prstClr val="black"/>
                </a:solidFill>
              </a:rPr>
              <a:t>розробка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енергетичних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паспортів</a:t>
            </a:r>
            <a:r>
              <a:rPr lang="ru-RU" sz="2400" dirty="0">
                <a:solidFill>
                  <a:prstClr val="black"/>
                </a:solidFill>
              </a:rPr>
              <a:t>» </a:t>
            </a:r>
          </a:p>
          <a:p>
            <a:pPr marL="0" lvl="0" indent="0">
              <a:buClr>
                <a:srgbClr val="F0AD00"/>
              </a:buClr>
              <a:buNone/>
            </a:pPr>
            <a:r>
              <a:rPr lang="ru-RU" sz="2400" dirty="0" smtClean="0">
                <a:solidFill>
                  <a:prstClr val="black"/>
                </a:solidFill>
              </a:rPr>
              <a:t>2. «</a:t>
            </a:r>
            <a:r>
              <a:rPr lang="ru-RU" sz="2400" dirty="0" err="1">
                <a:solidFill>
                  <a:prstClr val="black"/>
                </a:solidFill>
              </a:rPr>
              <a:t>В</a:t>
            </a:r>
            <a:r>
              <a:rPr lang="ru-RU" sz="2400" dirty="0" err="1" smtClean="0">
                <a:solidFill>
                  <a:prstClr val="black"/>
                </a:solidFill>
              </a:rPr>
              <a:t>ідшкодуванні</a:t>
            </a:r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відсоткових</a:t>
            </a:r>
            <a:r>
              <a:rPr lang="ru-RU" sz="2400" dirty="0">
                <a:solidFill>
                  <a:prstClr val="black"/>
                </a:solidFill>
              </a:rPr>
              <a:t> ставок </a:t>
            </a:r>
            <a:r>
              <a:rPr lang="ru-RU" sz="2400" dirty="0" err="1">
                <a:solidFill>
                  <a:prstClr val="black"/>
                </a:solidFill>
              </a:rPr>
              <a:t>або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частини</a:t>
            </a:r>
            <a:r>
              <a:rPr lang="ru-RU" sz="2400" dirty="0">
                <a:solidFill>
                  <a:prstClr val="black"/>
                </a:solidFill>
              </a:rPr>
              <a:t> кредиту за кредитами, </a:t>
            </a:r>
            <a:r>
              <a:rPr lang="ru-RU" sz="2400" dirty="0" err="1">
                <a:solidFill>
                  <a:prstClr val="black"/>
                </a:solidFill>
              </a:rPr>
              <a:t>залученими</a:t>
            </a:r>
            <a:r>
              <a:rPr lang="ru-RU" sz="2400" dirty="0">
                <a:solidFill>
                  <a:prstClr val="black"/>
                </a:solidFill>
              </a:rPr>
              <a:t> на </a:t>
            </a:r>
            <a:r>
              <a:rPr lang="ru-RU" sz="2400" dirty="0" err="1">
                <a:solidFill>
                  <a:prstClr val="black"/>
                </a:solidFill>
              </a:rPr>
              <a:t>впровадження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 err="1">
                <a:solidFill>
                  <a:prstClr val="black"/>
                </a:solidFill>
              </a:rPr>
              <a:t>заходів</a:t>
            </a:r>
            <a:r>
              <a:rPr lang="ru-RU" sz="2400" dirty="0">
                <a:solidFill>
                  <a:prstClr val="black"/>
                </a:solidFill>
              </a:rPr>
              <a:t> з </a:t>
            </a:r>
            <a:r>
              <a:rPr lang="ru-RU" sz="2400" dirty="0" err="1">
                <a:solidFill>
                  <a:prstClr val="black"/>
                </a:solidFill>
              </a:rPr>
              <a:t>енергозбереження</a:t>
            </a:r>
            <a:r>
              <a:rPr lang="ru-RU" sz="2400" dirty="0">
                <a:solidFill>
                  <a:prstClr val="black"/>
                </a:solidFill>
              </a:rPr>
              <a:t>» </a:t>
            </a:r>
            <a:endParaRPr lang="ru-RU" sz="24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F0AD00"/>
              </a:buClr>
              <a:buNone/>
            </a:pPr>
            <a:r>
              <a:rPr lang="uk-UA" sz="2400" dirty="0" smtClean="0">
                <a:solidFill>
                  <a:prstClr val="black"/>
                </a:solidFill>
              </a:rPr>
              <a:t>3. «Заходи з енергозбереження»</a:t>
            </a:r>
            <a:endParaRPr lang="ru-RU" sz="24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F0AD00"/>
              </a:buClr>
              <a:buNone/>
            </a:pPr>
            <a:r>
              <a:rPr lang="ru-RU" sz="2400" dirty="0" smtClean="0"/>
              <a:t>4</a:t>
            </a:r>
            <a:r>
              <a:rPr lang="ru-RU" sz="2400" dirty="0"/>
              <a:t>. </a:t>
            </a:r>
            <a:r>
              <a:rPr lang="ru-RU" sz="2400" dirty="0" smtClean="0"/>
              <a:t>«</a:t>
            </a:r>
            <a:r>
              <a:rPr lang="ru-RU" sz="2400" dirty="0" err="1"/>
              <a:t>Розробка</a:t>
            </a:r>
            <a:r>
              <a:rPr lang="ru-RU" sz="2400" dirty="0"/>
              <a:t> </a:t>
            </a:r>
            <a:r>
              <a:rPr lang="ru-RU" sz="2400" dirty="0" err="1"/>
              <a:t>дії</a:t>
            </a:r>
            <a:r>
              <a:rPr lang="ru-RU" sz="2400" dirty="0"/>
              <a:t> </a:t>
            </a:r>
            <a:r>
              <a:rPr lang="ru-RU" sz="2400" dirty="0" err="1"/>
              <a:t>сталого</a:t>
            </a:r>
            <a:r>
              <a:rPr lang="ru-RU" sz="2400" dirty="0"/>
              <a:t> </a:t>
            </a:r>
            <a:r>
              <a:rPr lang="ru-RU" sz="2400" dirty="0" err="1"/>
              <a:t>енергетичного</a:t>
            </a:r>
            <a:r>
              <a:rPr lang="ru-RU" sz="2400" dirty="0"/>
              <a:t> </a:t>
            </a:r>
            <a:r>
              <a:rPr lang="ru-RU" sz="2400" dirty="0" err="1"/>
              <a:t>розвитку</a:t>
            </a:r>
            <a:r>
              <a:rPr lang="ru-RU" sz="2400" dirty="0"/>
              <a:t> </a:t>
            </a:r>
            <a:r>
              <a:rPr lang="ru-RU" sz="2400" dirty="0" err="1" smtClean="0"/>
              <a:t>міста</a:t>
            </a:r>
            <a:r>
              <a:rPr lang="ru-RU" sz="2400" dirty="0" smtClean="0"/>
              <a:t>»</a:t>
            </a:r>
            <a:endParaRPr lang="ru-RU" sz="2400" dirty="0"/>
          </a:p>
          <a:p>
            <a:pPr marL="0" lvl="0" indent="0">
              <a:buClr>
                <a:srgbClr val="F0AD00"/>
              </a:buClr>
              <a:buNone/>
            </a:pPr>
            <a:r>
              <a:rPr lang="ru-RU" sz="2400" dirty="0" smtClean="0"/>
              <a:t>5. «</a:t>
            </a:r>
            <a:r>
              <a:rPr lang="ru-RU" sz="2400" dirty="0" err="1" smtClean="0"/>
              <a:t>Забезпечення</a:t>
            </a:r>
            <a:r>
              <a:rPr lang="ru-RU" sz="2400" dirty="0" smtClean="0"/>
              <a:t> </a:t>
            </a:r>
            <a:r>
              <a:rPr lang="ru-RU" sz="2400" dirty="0" err="1"/>
              <a:t>діяльності</a:t>
            </a:r>
            <a:r>
              <a:rPr lang="ru-RU" sz="2400" dirty="0"/>
              <a:t> </a:t>
            </a:r>
            <a:r>
              <a:rPr lang="ru-RU" sz="2400" dirty="0" err="1"/>
              <a:t>відкритого</a:t>
            </a:r>
            <a:r>
              <a:rPr lang="ru-RU" sz="2400" dirty="0"/>
              <a:t> </a:t>
            </a:r>
            <a:r>
              <a:rPr lang="ru-RU" sz="2400" dirty="0" err="1"/>
              <a:t>консультаційного</a:t>
            </a:r>
            <a:r>
              <a:rPr lang="ru-RU" sz="2400" dirty="0"/>
              <a:t> центру з </a:t>
            </a:r>
            <a:r>
              <a:rPr lang="ru-RU" sz="2400" dirty="0" err="1"/>
              <a:t>питань</a:t>
            </a:r>
            <a:r>
              <a:rPr lang="ru-RU" sz="2400" dirty="0"/>
              <a:t> </a:t>
            </a:r>
            <a:r>
              <a:rPr lang="ru-RU" sz="2400" dirty="0" err="1"/>
              <a:t>енергозбереження</a:t>
            </a:r>
            <a:r>
              <a:rPr lang="ru-RU" sz="2400" dirty="0"/>
              <a:t>» для </a:t>
            </a:r>
            <a:r>
              <a:rPr lang="ru-RU" sz="2400" dirty="0" err="1"/>
              <a:t>населення</a:t>
            </a:r>
            <a:r>
              <a:rPr lang="ru-RU" sz="2400" dirty="0"/>
              <a:t> </a:t>
            </a:r>
          </a:p>
          <a:p>
            <a:pPr marL="0" lvl="0" indent="0">
              <a:buClr>
                <a:srgbClr val="F0AD00"/>
              </a:buClr>
              <a:buNone/>
            </a:pPr>
            <a:r>
              <a:rPr lang="ru-RU" sz="2400" dirty="0" smtClean="0"/>
              <a:t>6. </a:t>
            </a:r>
            <a:r>
              <a:rPr lang="ru-RU" sz="2400" dirty="0"/>
              <a:t>«</a:t>
            </a:r>
            <a:r>
              <a:rPr lang="ru-RU" sz="2400" dirty="0" err="1"/>
              <a:t>Внески</a:t>
            </a:r>
            <a:r>
              <a:rPr lang="ru-RU" sz="2400" dirty="0"/>
              <a:t> до статутного </a:t>
            </a:r>
            <a:r>
              <a:rPr lang="ru-RU" sz="2400" dirty="0" err="1"/>
              <a:t>капіталу</a:t>
            </a:r>
            <a:r>
              <a:rPr lang="ru-RU" sz="2400" dirty="0"/>
              <a:t>» </a:t>
            </a:r>
            <a:r>
              <a:rPr lang="ru-RU" sz="2400" dirty="0" err="1"/>
              <a:t>це</a:t>
            </a:r>
            <a:r>
              <a:rPr lang="ru-RU" sz="2400" dirty="0"/>
              <a:t> не є </a:t>
            </a:r>
            <a:r>
              <a:rPr lang="ru-RU" sz="2400" dirty="0" err="1"/>
              <a:t>енергозберігаючий</a:t>
            </a:r>
            <a:r>
              <a:rPr lang="ru-RU" sz="2400" dirty="0"/>
              <a:t> </a:t>
            </a:r>
            <a:r>
              <a:rPr lang="ru-RU" sz="2400" dirty="0" err="1"/>
              <a:t>захід</a:t>
            </a:r>
            <a:r>
              <a:rPr lang="ru-RU" sz="2400" dirty="0"/>
              <a:t>. </a:t>
            </a:r>
            <a:endParaRPr lang="ru-RU" sz="2400" dirty="0" smtClean="0"/>
          </a:p>
          <a:p>
            <a:pPr marL="118872" indent="0">
              <a:buNone/>
            </a:pPr>
            <a:r>
              <a:rPr lang="ru-RU" sz="2400" dirty="0" smtClean="0"/>
              <a:t>7. «</a:t>
            </a:r>
            <a:r>
              <a:rPr lang="ru-RU" sz="2400" dirty="0" err="1"/>
              <a:t>Реконструкція</a:t>
            </a:r>
            <a:r>
              <a:rPr lang="ru-RU" sz="2400" dirty="0"/>
              <a:t> з </a:t>
            </a:r>
            <a:r>
              <a:rPr lang="ru-RU" sz="2400" dirty="0" err="1"/>
              <a:t>термосанацією</a:t>
            </a:r>
            <a:r>
              <a:rPr lang="ru-RU" sz="2400" dirty="0"/>
              <a:t>, у </a:t>
            </a:r>
            <a:r>
              <a:rPr lang="ru-RU" sz="2400" dirty="0" err="1"/>
              <a:t>т.ч</a:t>
            </a:r>
            <a:r>
              <a:rPr lang="ru-RU" sz="2400" dirty="0"/>
              <a:t>. </a:t>
            </a:r>
            <a:r>
              <a:rPr lang="ru-RU" sz="2400" dirty="0" err="1"/>
              <a:t>проектні</a:t>
            </a:r>
            <a:r>
              <a:rPr lang="ru-RU" sz="2400" dirty="0"/>
              <a:t> </a:t>
            </a:r>
            <a:r>
              <a:rPr lang="ru-RU" sz="2400" dirty="0" err="1"/>
              <a:t>роботи</a:t>
            </a:r>
            <a:r>
              <a:rPr lang="ru-RU" sz="2400" dirty="0" smtClean="0"/>
              <a:t>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321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 fontScale="90000"/>
          </a:bodyPr>
          <a:lstStyle/>
          <a:p>
            <a:r>
              <a:rPr lang="ru-RU" sz="4000" dirty="0" err="1"/>
              <a:t>Висновки</a:t>
            </a:r>
            <a:r>
              <a:rPr lang="ru-RU" sz="4000" dirty="0"/>
              <a:t> по </a:t>
            </a:r>
            <a:r>
              <a:rPr lang="ru-RU" sz="4000" dirty="0" err="1"/>
              <a:t>гіпотезі</a:t>
            </a:r>
            <a:r>
              <a:rPr lang="ru-RU" sz="4000" dirty="0"/>
              <a:t>   2: </a:t>
            </a:r>
            <a:br>
              <a:rPr lang="ru-RU" sz="4000" dirty="0"/>
            </a:br>
            <a:r>
              <a:rPr lang="ru-RU" sz="1600" dirty="0"/>
              <a:t>Заходи,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впроваджуються</a:t>
            </a:r>
            <a:r>
              <a:rPr lang="ru-RU" sz="1600" dirty="0"/>
              <a:t> на </a:t>
            </a:r>
            <a:r>
              <a:rPr lang="ru-RU" sz="1600" dirty="0" err="1"/>
              <a:t>постійної</a:t>
            </a:r>
            <a:r>
              <a:rPr lang="ru-RU" sz="1600" dirty="0"/>
              <a:t> </a:t>
            </a:r>
            <a:r>
              <a:rPr lang="ru-RU" sz="1600" dirty="0" err="1"/>
              <a:t>основі</a:t>
            </a:r>
            <a:r>
              <a:rPr lang="ru-RU" sz="1600" dirty="0"/>
              <a:t> у рамках </a:t>
            </a:r>
            <a:r>
              <a:rPr lang="ru-RU" sz="1600" dirty="0" err="1"/>
              <a:t>бюджетних</a:t>
            </a:r>
            <a:r>
              <a:rPr lang="ru-RU" sz="1600" dirty="0"/>
              <a:t> </a:t>
            </a:r>
            <a:r>
              <a:rPr lang="ru-RU" sz="1600" dirty="0" err="1"/>
              <a:t>програм</a:t>
            </a:r>
            <a:r>
              <a:rPr lang="ru-RU" sz="1600" dirty="0"/>
              <a:t>, Департаментом </a:t>
            </a:r>
            <a:r>
              <a:rPr lang="ru-RU" sz="1600" dirty="0" err="1"/>
              <a:t>енергетики</a:t>
            </a:r>
            <a:r>
              <a:rPr lang="ru-RU" sz="1600" dirty="0"/>
              <a:t>, </a:t>
            </a:r>
            <a:r>
              <a:rPr lang="ru-RU" sz="1600" dirty="0" err="1"/>
              <a:t>енергозбереження</a:t>
            </a:r>
            <a:r>
              <a:rPr lang="ru-RU" sz="1600" dirty="0"/>
              <a:t> </a:t>
            </a:r>
            <a:r>
              <a:rPr lang="ru-RU" sz="1600" dirty="0" err="1"/>
              <a:t>впровадження</a:t>
            </a:r>
            <a:r>
              <a:rPr lang="ru-RU" sz="1600" dirty="0"/>
              <a:t> </a:t>
            </a:r>
            <a:r>
              <a:rPr lang="ru-RU" sz="1600" dirty="0" err="1"/>
              <a:t>інноваційних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  в </a:t>
            </a:r>
            <a:r>
              <a:rPr lang="ru-RU" sz="1600" dirty="0" err="1"/>
              <a:t>період</a:t>
            </a:r>
            <a:r>
              <a:rPr lang="ru-RU" sz="1600" dirty="0"/>
              <a:t> 2017-2019,  не </a:t>
            </a:r>
            <a:r>
              <a:rPr lang="ru-RU" sz="1600" dirty="0" err="1"/>
              <a:t>здатні</a:t>
            </a:r>
            <a:r>
              <a:rPr lang="ru-RU" sz="1600" dirty="0"/>
              <a:t> </a:t>
            </a:r>
            <a:r>
              <a:rPr lang="ru-RU" sz="1600" dirty="0" err="1"/>
              <a:t>забезпечити</a:t>
            </a:r>
            <a:r>
              <a:rPr lang="ru-RU" sz="1600" dirty="0"/>
              <a:t> </a:t>
            </a:r>
            <a:r>
              <a:rPr lang="ru-RU" sz="1600" dirty="0" err="1"/>
              <a:t>скорочення</a:t>
            </a:r>
            <a:r>
              <a:rPr lang="ru-RU" sz="1600" dirty="0"/>
              <a:t> </a:t>
            </a:r>
            <a:r>
              <a:rPr lang="ru-RU" sz="1600" dirty="0" err="1"/>
              <a:t>споживання</a:t>
            </a:r>
            <a:r>
              <a:rPr lang="ru-RU" sz="1600" dirty="0"/>
              <a:t> </a:t>
            </a:r>
            <a:r>
              <a:rPr lang="ru-RU" sz="1600" dirty="0" err="1"/>
              <a:t>енергоресурсів</a:t>
            </a:r>
            <a:r>
              <a:rPr lang="ru-RU" sz="1600" dirty="0"/>
              <a:t> та </a:t>
            </a:r>
            <a:r>
              <a:rPr lang="ru-RU" sz="1600" dirty="0" err="1"/>
              <a:t>економію</a:t>
            </a:r>
            <a:r>
              <a:rPr lang="ru-RU" sz="1600" dirty="0"/>
              <a:t> </a:t>
            </a:r>
            <a:r>
              <a:rPr lang="ru-RU" sz="1600" dirty="0" err="1"/>
              <a:t>бюджетних</a:t>
            </a:r>
            <a:r>
              <a:rPr lang="ru-RU" sz="1600" dirty="0"/>
              <a:t> </a:t>
            </a:r>
            <a:r>
              <a:rPr lang="ru-RU" sz="1600" dirty="0" err="1"/>
              <a:t>коштів</a:t>
            </a:r>
            <a:r>
              <a:rPr lang="ru-RU" sz="1600" dirty="0"/>
              <a:t>.</a:t>
            </a:r>
            <a:br>
              <a:rPr lang="ru-RU" sz="1600" dirty="0"/>
            </a:br>
            <a:r>
              <a:rPr lang="ru-RU" sz="1600" dirty="0"/>
              <a:t> (</a:t>
            </a:r>
            <a:r>
              <a:rPr lang="ru-RU" sz="1600" dirty="0" err="1"/>
              <a:t>Гіпотеза</a:t>
            </a:r>
            <a:r>
              <a:rPr lang="ru-RU" sz="1600" dirty="0"/>
              <a:t> 2 </a:t>
            </a:r>
            <a:r>
              <a:rPr lang="ru-RU" sz="1600" dirty="0" err="1"/>
              <a:t>підтверджено</a:t>
            </a:r>
            <a:r>
              <a:rPr lang="ru-RU" sz="1600" dirty="0"/>
              <a:t> для 5-ти </a:t>
            </a:r>
            <a:r>
              <a:rPr lang="ru-RU" sz="1600" dirty="0" err="1"/>
              <a:t>заходів</a:t>
            </a:r>
            <a:r>
              <a:rPr lang="ru-RU" sz="1600" dirty="0"/>
              <a:t> з 7-мі)</a:t>
            </a:r>
          </a:p>
        </p:txBody>
      </p:sp>
      <p:pic>
        <p:nvPicPr>
          <p:cNvPr id="4" name="Объект 3" descr="C:\Users\Виталий\Google Диск\Анна 2020\апрель 2020\Корабельн район\Рисунок4-970x525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60730"/>
            <a:ext cx="8229600" cy="44541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031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nshe.tv/wp-content/uploads/2018/10/1-6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88634"/>
            <a:ext cx="2592288" cy="22908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779912" y="1556792"/>
            <a:ext cx="50760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/>
              <a:t>Згідно відповіді від Департаменту енергетики №1718/020201-40/14/20 від 30.03.20  </a:t>
            </a:r>
            <a:r>
              <a:rPr lang="uk-UA" sz="1600" b="1" dirty="0" smtClean="0"/>
              <a:t>економія </a:t>
            </a:r>
            <a:r>
              <a:rPr lang="uk-UA" sz="1600" b="1" dirty="0"/>
              <a:t>бюджетних коштів склала:</a:t>
            </a:r>
            <a:endParaRPr lang="ru-RU" sz="1600" b="1" dirty="0"/>
          </a:p>
          <a:p>
            <a:r>
              <a:rPr lang="uk-UA" sz="1600" dirty="0"/>
              <a:t>2018р. – </a:t>
            </a:r>
            <a:r>
              <a:rPr lang="uk-UA" sz="1600" b="1" dirty="0"/>
              <a:t>27189,12 грн. </a:t>
            </a:r>
            <a:r>
              <a:rPr lang="uk-UA" sz="1600" dirty="0"/>
              <a:t>( завершення робіт у 2018р.)</a:t>
            </a:r>
            <a:endParaRPr lang="ru-RU" sz="1600" dirty="0"/>
          </a:p>
          <a:p>
            <a:r>
              <a:rPr lang="uk-UA" sz="1600" dirty="0"/>
              <a:t>2019р. - </a:t>
            </a:r>
            <a:r>
              <a:rPr lang="uk-UA" sz="1600" b="1" dirty="0"/>
              <a:t>88333,1 грн</a:t>
            </a:r>
            <a:r>
              <a:rPr lang="uk-UA" sz="1600" dirty="0"/>
              <a:t>. </a:t>
            </a:r>
            <a:endParaRPr lang="ru-RU" sz="1600" dirty="0"/>
          </a:p>
          <a:p>
            <a:r>
              <a:rPr lang="uk-UA" sz="1600" b="1" dirty="0"/>
              <a:t>Розрахунок окупності проекту «Реконструкція з </a:t>
            </a:r>
            <a:r>
              <a:rPr lang="uk-UA" sz="1600" b="1" dirty="0" err="1"/>
              <a:t>термосанацією</a:t>
            </a:r>
            <a:r>
              <a:rPr lang="uk-UA" sz="1600" b="1" dirty="0"/>
              <a:t>, у </a:t>
            </a:r>
            <a:r>
              <a:rPr lang="uk-UA" sz="1600" b="1" dirty="0" err="1"/>
              <a:t>т.ч</a:t>
            </a:r>
            <a:r>
              <a:rPr lang="uk-UA" sz="1600" b="1" dirty="0"/>
              <a:t>. проектні роботи» по ЗОШ № 60:</a:t>
            </a:r>
            <a:endParaRPr lang="ru-RU" sz="1600" b="1" dirty="0"/>
          </a:p>
          <a:p>
            <a:r>
              <a:rPr lang="uk-UA" sz="1600" dirty="0"/>
              <a:t>Видатки бюджету склали -</a:t>
            </a:r>
            <a:r>
              <a:rPr lang="uk-UA" sz="1600" b="1" dirty="0"/>
              <a:t>11454,02 </a:t>
            </a:r>
            <a:r>
              <a:rPr lang="uk-UA" sz="1600" b="1" dirty="0" err="1"/>
              <a:t>тис.грн</a:t>
            </a:r>
            <a:r>
              <a:rPr lang="uk-UA" sz="1600" b="1" dirty="0"/>
              <a:t>.</a:t>
            </a:r>
            <a:endParaRPr lang="ru-RU" sz="1600" b="1" dirty="0"/>
          </a:p>
          <a:p>
            <a:r>
              <a:rPr lang="uk-UA" sz="1600" dirty="0"/>
              <a:t>Річна економія бюджетних коштів при існуючих тарифах </a:t>
            </a:r>
            <a:r>
              <a:rPr lang="uk-UA" sz="1600" b="1" dirty="0"/>
              <a:t>– 88,333 тис. грн</a:t>
            </a:r>
            <a:r>
              <a:rPr lang="uk-UA" sz="1600" b="1" dirty="0" smtClean="0"/>
              <a:t>.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095383"/>
            <a:ext cx="82444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/>
              <a:t>Окупність </a:t>
            </a:r>
            <a:r>
              <a:rPr lang="uk-UA" sz="1600" dirty="0"/>
              <a:t>проекту для бюджету місця </a:t>
            </a:r>
            <a:endParaRPr lang="ru-RU" sz="1600" dirty="0"/>
          </a:p>
          <a:p>
            <a:r>
              <a:rPr lang="uk-UA" sz="1600" b="1" dirty="0"/>
              <a:t>11454,02 </a:t>
            </a:r>
            <a:r>
              <a:rPr lang="uk-UA" sz="1600" b="1" dirty="0" err="1"/>
              <a:t>тис.грн</a:t>
            </a:r>
            <a:r>
              <a:rPr lang="uk-UA" sz="1600" b="1" dirty="0"/>
              <a:t>./ 88,333 тис. грн.</a:t>
            </a:r>
            <a:r>
              <a:rPr lang="uk-UA" sz="1600" dirty="0"/>
              <a:t>= </a:t>
            </a:r>
            <a:r>
              <a:rPr lang="uk-UA" sz="1600" b="1" dirty="0"/>
              <a:t>129,7 </a:t>
            </a:r>
            <a:r>
              <a:rPr lang="uk-UA" sz="1600" b="1" dirty="0" smtClean="0"/>
              <a:t>років</a:t>
            </a:r>
          </a:p>
          <a:p>
            <a:endParaRPr lang="ru-RU" sz="1600" b="1" dirty="0"/>
          </a:p>
          <a:p>
            <a:r>
              <a:rPr lang="uk-UA" sz="1600" dirty="0" smtClean="0"/>
              <a:t>Звичайно</a:t>
            </a:r>
            <a:r>
              <a:rPr lang="uk-UA" sz="1600" dirty="0"/>
              <a:t>, динаміка збільшення  вартості енергоносіїв прискорить термін окупності проекту</a:t>
            </a:r>
            <a:r>
              <a:rPr lang="uk-UA" sz="1600" dirty="0" smtClean="0"/>
              <a:t>.</a:t>
            </a:r>
          </a:p>
          <a:p>
            <a:r>
              <a:rPr lang="uk-UA" sz="1600" dirty="0" smtClean="0"/>
              <a:t> </a:t>
            </a:r>
            <a:r>
              <a:rPr lang="uk-UA" sz="1600" dirty="0"/>
              <a:t>Але розрахункова окупність проекту – </a:t>
            </a:r>
            <a:r>
              <a:rPr lang="uk-UA" sz="1600" b="1" dirty="0" smtClean="0"/>
              <a:t>129,7 </a:t>
            </a:r>
            <a:r>
              <a:rPr lang="uk-UA" sz="1600" b="1" dirty="0"/>
              <a:t>років </a:t>
            </a:r>
            <a:r>
              <a:rPr lang="uk-UA" sz="1600" dirty="0"/>
              <a:t>– це навіть не довгостроковий проект. Це нескінченний проект.</a:t>
            </a:r>
            <a:endParaRPr lang="ru-RU" sz="1600" dirty="0"/>
          </a:p>
          <a:p>
            <a:r>
              <a:rPr lang="uk-UA" sz="1600" dirty="0"/>
              <a:t>Інші </a:t>
            </a:r>
            <a:r>
              <a:rPr lang="uk-UA" sz="1600" dirty="0" smtClean="0"/>
              <a:t>28 аналогічних  </a:t>
            </a:r>
            <a:r>
              <a:rPr lang="uk-UA" sz="1600" dirty="0"/>
              <a:t>проектів </a:t>
            </a:r>
            <a:r>
              <a:rPr lang="uk-UA" sz="1600" dirty="0" smtClean="0"/>
              <a:t>знаходяться </a:t>
            </a:r>
            <a:r>
              <a:rPr lang="uk-UA" sz="1600" dirty="0"/>
              <a:t>зараз </a:t>
            </a:r>
            <a:r>
              <a:rPr lang="uk-UA" sz="1600" dirty="0" smtClean="0"/>
              <a:t>на </a:t>
            </a:r>
            <a:r>
              <a:rPr lang="uk-UA" sz="1600" dirty="0"/>
              <a:t>різних </a:t>
            </a:r>
            <a:r>
              <a:rPr lang="uk-UA" sz="1600" dirty="0" smtClean="0"/>
              <a:t>етапах виконання</a:t>
            </a:r>
            <a:r>
              <a:rPr lang="uk-UA" sz="1600" dirty="0"/>
              <a:t>. Але якщо у них аналогічний термін окупності, чи необхідні вони нашому місту</a:t>
            </a:r>
            <a:r>
              <a:rPr lang="uk-UA" sz="1600" dirty="0" smtClean="0"/>
              <a:t>? Чи витримує наш бюджет таку «</a:t>
            </a:r>
            <a:r>
              <a:rPr lang="uk-UA" sz="1600" dirty="0"/>
              <a:t>е</a:t>
            </a:r>
            <a:r>
              <a:rPr lang="uk-UA" sz="1600" dirty="0" smtClean="0"/>
              <a:t>кономію» ????</a:t>
            </a:r>
            <a:endParaRPr lang="ru-RU" sz="16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 fontScale="90000"/>
          </a:bodyPr>
          <a:lstStyle/>
          <a:p>
            <a:r>
              <a:rPr lang="ru-RU" dirty="0"/>
              <a:t>2. </a:t>
            </a:r>
            <a:r>
              <a:rPr lang="ru-RU" sz="4000" dirty="0" err="1" smtClean="0"/>
              <a:t>Щорічна</a:t>
            </a:r>
            <a:r>
              <a:rPr lang="ru-RU" sz="4000" dirty="0" smtClean="0"/>
              <a:t> </a:t>
            </a:r>
            <a:r>
              <a:rPr lang="ru-RU" sz="4000" dirty="0" err="1"/>
              <a:t>економія</a:t>
            </a:r>
            <a:r>
              <a:rPr lang="ru-RU" sz="4000" dirty="0"/>
              <a:t> </a:t>
            </a:r>
            <a:r>
              <a:rPr lang="ru-RU" sz="4000" dirty="0" err="1"/>
              <a:t>від</a:t>
            </a:r>
            <a:r>
              <a:rPr lang="ru-RU" sz="4000" dirty="0"/>
              <a:t> </a:t>
            </a:r>
            <a:r>
              <a:rPr lang="ru-RU" sz="4000" dirty="0" err="1"/>
              <a:t>впровадження</a:t>
            </a:r>
            <a:r>
              <a:rPr lang="ru-RU" sz="4000" dirty="0"/>
              <a:t> заходу </a:t>
            </a:r>
            <a:r>
              <a:rPr lang="ru-RU" sz="3600" dirty="0"/>
              <a:t>«Комплексна </a:t>
            </a:r>
            <a:r>
              <a:rPr lang="ru-RU" sz="3600" dirty="0" err="1"/>
              <a:t>термосанація</a:t>
            </a:r>
            <a:r>
              <a:rPr lang="ru-RU" sz="3600" dirty="0"/>
              <a:t> ЗОШ № 60» </a:t>
            </a:r>
          </a:p>
        </p:txBody>
      </p:sp>
    </p:spTree>
    <p:extLst>
      <p:ext uri="{BB962C8B-B14F-4D97-AF65-F5344CB8AC3E}">
        <p14:creationId xmlns:p14="http://schemas.microsoft.com/office/powerpoint/2010/main" val="49961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Заходи з </a:t>
            </a:r>
            <a:r>
              <a:rPr lang="uk-UA" dirty="0"/>
              <a:t>е</a:t>
            </a:r>
            <a:r>
              <a:rPr lang="uk-UA" dirty="0" smtClean="0"/>
              <a:t>нергозбереження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ru-RU" dirty="0"/>
              <a:t>За бюджетною </a:t>
            </a:r>
            <a:r>
              <a:rPr lang="ru-RU" dirty="0" err="1"/>
              <a:t>програмою</a:t>
            </a:r>
            <a:r>
              <a:rPr lang="ru-RU" dirty="0"/>
              <a:t> "Заходи з </a:t>
            </a:r>
            <a:r>
              <a:rPr lang="ru-RU" dirty="0" err="1"/>
              <a:t>енергозбереження</a:t>
            </a:r>
            <a:r>
              <a:rPr lang="ru-RU" dirty="0"/>
              <a:t>" в 2019: </a:t>
            </a:r>
            <a:endParaRPr lang="ru-RU" dirty="0" smtClean="0"/>
          </a:p>
          <a:p>
            <a:pPr marL="118872" indent="0">
              <a:buNone/>
            </a:pPr>
            <a:r>
              <a:rPr lang="ru-RU" dirty="0"/>
              <a:t> </a:t>
            </a:r>
            <a:r>
              <a:rPr lang="ru-RU" dirty="0" smtClean="0"/>
              <a:t>  З  </a:t>
            </a:r>
            <a:r>
              <a:rPr lang="ru-RU" dirty="0"/>
              <a:t>44 млн. 125 тис. 796 грн.</a:t>
            </a:r>
          </a:p>
          <a:p>
            <a:pPr marL="118872" indent="0">
              <a:buNone/>
            </a:pPr>
            <a:r>
              <a:rPr lang="ru-RU" dirty="0"/>
              <a:t>       </a:t>
            </a:r>
            <a:r>
              <a:rPr lang="ru-RU" dirty="0" smtClean="0"/>
              <a:t> 39млн</a:t>
            </a:r>
            <a:r>
              <a:rPr lang="ru-RU" dirty="0"/>
              <a:t>. 289 тис. 867 грн. </a:t>
            </a:r>
            <a:endParaRPr lang="ru-RU" dirty="0" smtClean="0"/>
          </a:p>
          <a:p>
            <a:pPr marL="118872" indent="0">
              <a:buNone/>
            </a:pPr>
            <a:r>
              <a:rPr lang="ru-RU" dirty="0" err="1" smtClean="0"/>
              <a:t>потраченно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такі</a:t>
            </a:r>
            <a:r>
              <a:rPr lang="ru-RU" dirty="0"/>
              <a:t> заходи як: </a:t>
            </a:r>
            <a:endParaRPr lang="ru-RU" dirty="0" smtClean="0"/>
          </a:p>
          <a:p>
            <a:pPr marL="118872" indent="0">
              <a:buNone/>
            </a:pPr>
            <a:r>
              <a:rPr lang="ru-RU" dirty="0" smtClean="0"/>
              <a:t>"</a:t>
            </a:r>
            <a:r>
              <a:rPr lang="ru-RU" dirty="0" err="1"/>
              <a:t>Капітальний</a:t>
            </a:r>
            <a:r>
              <a:rPr lang="ru-RU" dirty="0"/>
              <a:t> ремонт в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заміни</a:t>
            </a:r>
            <a:r>
              <a:rPr lang="ru-RU" dirty="0"/>
              <a:t> </a:t>
            </a:r>
            <a:r>
              <a:rPr lang="ru-RU" dirty="0" err="1"/>
              <a:t>вікон</a:t>
            </a:r>
            <a:r>
              <a:rPr lang="ru-RU" dirty="0"/>
              <a:t> і </a:t>
            </a:r>
            <a:r>
              <a:rPr lang="ru-RU" dirty="0" err="1"/>
              <a:t>вхідних</a:t>
            </a:r>
            <a:r>
              <a:rPr lang="ru-RU" dirty="0"/>
              <a:t> дверей в </a:t>
            </a:r>
            <a:r>
              <a:rPr lang="ru-RU" dirty="0" err="1"/>
              <a:t>під'їздах</a:t>
            </a:r>
            <a:r>
              <a:rPr lang="ru-RU" dirty="0"/>
              <a:t> </a:t>
            </a:r>
            <a:r>
              <a:rPr lang="ru-RU" dirty="0" err="1"/>
              <a:t>житлового</a:t>
            </a:r>
            <a:r>
              <a:rPr lang="ru-RU" dirty="0"/>
              <a:t> </a:t>
            </a:r>
            <a:r>
              <a:rPr lang="ru-RU" dirty="0" err="1"/>
              <a:t>будинку</a:t>
            </a:r>
            <a:r>
              <a:rPr lang="ru-RU" dirty="0"/>
              <a:t>" на 216 </a:t>
            </a:r>
            <a:r>
              <a:rPr lang="ru-RU" dirty="0" err="1"/>
              <a:t>об'єктах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8989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441368"/>
          </a:xfrm>
        </p:spPr>
        <p:txBody>
          <a:bodyPr>
            <a:normAutofit fontScale="90000"/>
          </a:bodyPr>
          <a:lstStyle/>
          <a:p>
            <a:r>
              <a:rPr lang="ru-RU" sz="4000" dirty="0" err="1"/>
              <a:t>Рекомендації</a:t>
            </a:r>
            <a:r>
              <a:rPr lang="ru-RU" dirty="0"/>
              <a:t>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err="1" smtClean="0"/>
              <a:t>щодо</a:t>
            </a:r>
            <a:r>
              <a:rPr lang="ru-RU" sz="2000" dirty="0" smtClean="0"/>
              <a:t> </a:t>
            </a:r>
            <a:r>
              <a:rPr lang="ru-RU" sz="2000" dirty="0" err="1"/>
              <a:t>підвищення</a:t>
            </a:r>
            <a:r>
              <a:rPr lang="ru-RU" sz="2000" dirty="0"/>
              <a:t> </a:t>
            </a:r>
            <a:r>
              <a:rPr lang="ru-RU" sz="2000" dirty="0" err="1"/>
              <a:t>ефективності</a:t>
            </a:r>
            <a:r>
              <a:rPr lang="ru-RU" sz="2000" dirty="0"/>
              <a:t> </a:t>
            </a:r>
            <a:r>
              <a:rPr lang="ru-RU" sz="2000" dirty="0" err="1"/>
              <a:t>використання</a:t>
            </a:r>
            <a:r>
              <a:rPr lang="ru-RU" sz="2000" dirty="0"/>
              <a:t> </a:t>
            </a:r>
            <a:r>
              <a:rPr lang="ru-RU" sz="2000" dirty="0" err="1"/>
              <a:t>бюджетних</a:t>
            </a:r>
            <a:r>
              <a:rPr lang="ru-RU" sz="2000" dirty="0"/>
              <a:t> </a:t>
            </a:r>
            <a:r>
              <a:rPr lang="ru-RU" sz="2000" dirty="0" err="1"/>
              <a:t>коштів</a:t>
            </a:r>
            <a:r>
              <a:rPr lang="ru-RU" sz="2000" dirty="0"/>
              <a:t> шляхом </a:t>
            </a:r>
            <a:r>
              <a:rPr lang="ru-RU" sz="2000" dirty="0" err="1"/>
              <a:t>запобігання</a:t>
            </a:r>
            <a:r>
              <a:rPr lang="ru-RU" sz="2000" dirty="0"/>
              <a:t> </a:t>
            </a:r>
            <a:r>
              <a:rPr lang="ru-RU" sz="2000" dirty="0" err="1"/>
              <a:t>недоцільного</a:t>
            </a:r>
            <a:r>
              <a:rPr lang="ru-RU" sz="2000" dirty="0"/>
              <a:t> </a:t>
            </a:r>
            <a:r>
              <a:rPr lang="ru-RU" sz="2000" dirty="0" err="1"/>
              <a:t>затвердження</a:t>
            </a:r>
            <a:r>
              <a:rPr lang="ru-RU" sz="2000" dirty="0"/>
              <a:t> </a:t>
            </a:r>
            <a:r>
              <a:rPr lang="ru-RU" sz="2000" dirty="0" err="1"/>
              <a:t>бюджетних</a:t>
            </a:r>
            <a:r>
              <a:rPr lang="ru-RU" sz="2000" dirty="0"/>
              <a:t> </a:t>
            </a:r>
            <a:r>
              <a:rPr lang="ru-RU" sz="2000" dirty="0" err="1"/>
              <a:t>асигнувань</a:t>
            </a:r>
            <a:r>
              <a:rPr lang="ru-RU" sz="2000" dirty="0"/>
              <a:t> на </a:t>
            </a:r>
            <a:r>
              <a:rPr lang="ru-RU" sz="2000" dirty="0" err="1"/>
              <a:t>енергозберігаючі</a:t>
            </a:r>
            <a:r>
              <a:rPr lang="ru-RU" sz="2000" dirty="0"/>
              <a:t> </a:t>
            </a:r>
            <a:r>
              <a:rPr lang="ru-RU" sz="2000" dirty="0" err="1"/>
              <a:t>програми</a:t>
            </a:r>
            <a:r>
              <a:rPr lang="ru-RU" sz="2000" dirty="0"/>
              <a:t> та заходи :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18872" indent="0">
              <a:buNone/>
            </a:pPr>
            <a:r>
              <a:rPr lang="ru-RU" dirty="0" smtClean="0"/>
              <a:t>1. </a:t>
            </a:r>
            <a:r>
              <a:rPr lang="ru-RU" dirty="0" err="1" smtClean="0"/>
              <a:t>Забезпечити</a:t>
            </a:r>
            <a:r>
              <a:rPr lang="ru-RU" dirty="0" smtClean="0"/>
              <a:t> </a:t>
            </a:r>
            <a:r>
              <a:rPr lang="ru-RU" dirty="0"/>
              <a:t>причинно-</a:t>
            </a:r>
            <a:r>
              <a:rPr lang="ru-RU" dirty="0" err="1"/>
              <a:t>наслідковий</a:t>
            </a:r>
            <a:r>
              <a:rPr lang="ru-RU" dirty="0"/>
              <a:t>  </a:t>
            </a:r>
            <a:r>
              <a:rPr lang="ru-RU" dirty="0" err="1"/>
              <a:t>зв'язок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 </a:t>
            </a:r>
            <a:r>
              <a:rPr lang="ru-RU" dirty="0" err="1"/>
              <a:t>плануванням</a:t>
            </a:r>
            <a:r>
              <a:rPr lang="ru-RU" dirty="0"/>
              <a:t>, </a:t>
            </a:r>
            <a:r>
              <a:rPr lang="ru-RU" dirty="0" err="1"/>
              <a:t>виконанням</a:t>
            </a:r>
            <a:r>
              <a:rPr lang="ru-RU" dirty="0"/>
              <a:t> та  </a:t>
            </a:r>
            <a:r>
              <a:rPr lang="ru-RU" dirty="0" err="1"/>
              <a:t>моніторингом</a:t>
            </a:r>
            <a:r>
              <a:rPr lang="ru-RU" dirty="0"/>
              <a:t>  </a:t>
            </a:r>
            <a:r>
              <a:rPr lang="ru-RU" dirty="0" err="1"/>
              <a:t>результативності</a:t>
            </a:r>
            <a:r>
              <a:rPr lang="ru-RU" dirty="0"/>
              <a:t> </a:t>
            </a:r>
            <a:r>
              <a:rPr lang="ru-RU" dirty="0" err="1"/>
              <a:t>впровадження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в рамках 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енергозбереження</a:t>
            </a:r>
            <a:r>
              <a:rPr lang="ru-RU" dirty="0" smtClean="0"/>
              <a:t>:</a:t>
            </a:r>
          </a:p>
          <a:p>
            <a:pPr marL="118872" indent="0">
              <a:buNone/>
            </a:pPr>
            <a:endParaRPr lang="ru-RU" dirty="0"/>
          </a:p>
          <a:p>
            <a:pPr marL="118872" indent="0">
              <a:buNone/>
            </a:pPr>
            <a:r>
              <a:rPr lang="ru-RU" dirty="0" smtClean="0"/>
              <a:t>- </a:t>
            </a:r>
            <a:r>
              <a:rPr lang="ru-RU" dirty="0" err="1" smtClean="0"/>
              <a:t>розробити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/>
              <a:t>затвердити</a:t>
            </a:r>
            <a:r>
              <a:rPr lang="ru-RU" dirty="0"/>
              <a:t> </a:t>
            </a:r>
            <a:r>
              <a:rPr lang="ru-RU" dirty="0" err="1"/>
              <a:t>стратегічний</a:t>
            </a:r>
            <a:r>
              <a:rPr lang="ru-RU" dirty="0"/>
              <a:t>  план </a:t>
            </a:r>
            <a:r>
              <a:rPr lang="ru-RU" dirty="0" err="1"/>
              <a:t>впровадження</a:t>
            </a:r>
            <a:r>
              <a:rPr lang="ru-RU" dirty="0"/>
              <a:t> </a:t>
            </a:r>
            <a:r>
              <a:rPr lang="ru-RU" dirty="0" err="1"/>
              <a:t>енергозберігаючих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, </a:t>
            </a:r>
            <a:r>
              <a:rPr lang="ru-RU" dirty="0" err="1"/>
              <a:t>заснований</a:t>
            </a:r>
            <a:r>
              <a:rPr lang="ru-RU" dirty="0"/>
              <a:t>  на </a:t>
            </a:r>
            <a:r>
              <a:rPr lang="ru-RU" dirty="0" err="1"/>
              <a:t>пріоритетності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, з точки </a:t>
            </a:r>
            <a:r>
              <a:rPr lang="ru-RU" dirty="0" err="1"/>
              <a:t>зору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економії</a:t>
            </a:r>
            <a:r>
              <a:rPr lang="ru-RU" dirty="0"/>
              <a:t>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в </a:t>
            </a:r>
            <a:r>
              <a:rPr lang="ru-RU" dirty="0" err="1"/>
              <a:t>наслідок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реалізації</a:t>
            </a:r>
            <a:r>
              <a:rPr lang="ru-RU" dirty="0"/>
              <a:t>;</a:t>
            </a:r>
          </a:p>
          <a:p>
            <a:pPr marL="118872" indent="0">
              <a:buNone/>
            </a:pPr>
            <a:r>
              <a:rPr lang="ru-RU" dirty="0"/>
              <a:t> </a:t>
            </a:r>
          </a:p>
          <a:p>
            <a:pPr marL="118872" indent="0">
              <a:buNone/>
            </a:pPr>
            <a:r>
              <a:rPr lang="ru-RU" dirty="0" smtClean="0"/>
              <a:t>- </a:t>
            </a:r>
            <a:r>
              <a:rPr lang="ru-RU" dirty="0" err="1" smtClean="0"/>
              <a:t>Забезпечити</a:t>
            </a:r>
            <a:r>
              <a:rPr lang="ru-RU" dirty="0" smtClean="0"/>
              <a:t> </a:t>
            </a:r>
            <a:r>
              <a:rPr lang="ru-RU" dirty="0" err="1"/>
              <a:t>послідовне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шляхом </a:t>
            </a:r>
            <a:r>
              <a:rPr lang="ru-RU" dirty="0" err="1"/>
              <a:t>включення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в </a:t>
            </a:r>
            <a:r>
              <a:rPr lang="ru-RU" dirty="0" err="1"/>
              <a:t>бюджетні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</a:t>
            </a:r>
            <a:r>
              <a:rPr lang="ru-RU" dirty="0" err="1"/>
              <a:t>наступних</a:t>
            </a:r>
            <a:r>
              <a:rPr lang="ru-RU" dirty="0"/>
              <a:t>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періодах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</a:t>
            </a:r>
            <a:r>
              <a:rPr lang="ru-RU" dirty="0" err="1"/>
              <a:t>стратегічного</a:t>
            </a:r>
            <a:r>
              <a:rPr lang="ru-RU" dirty="0"/>
              <a:t> плану ;</a:t>
            </a:r>
          </a:p>
          <a:p>
            <a:pPr marL="118872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59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 fontScale="90000"/>
          </a:bodyPr>
          <a:lstStyle/>
          <a:p>
            <a:r>
              <a:rPr lang="ru-RU" sz="4000" dirty="0" err="1"/>
              <a:t>Рекомендації</a:t>
            </a:r>
            <a:r>
              <a:rPr lang="ru-RU" sz="3600" dirty="0"/>
              <a:t> 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2000" dirty="0" err="1"/>
              <a:t>щодо</a:t>
            </a:r>
            <a:r>
              <a:rPr lang="ru-RU" sz="2000" dirty="0"/>
              <a:t> </a:t>
            </a:r>
            <a:r>
              <a:rPr lang="ru-RU" sz="2000" dirty="0" err="1"/>
              <a:t>підвищення</a:t>
            </a:r>
            <a:r>
              <a:rPr lang="ru-RU" sz="2000" dirty="0"/>
              <a:t> </a:t>
            </a:r>
            <a:r>
              <a:rPr lang="ru-RU" sz="2000" dirty="0" err="1"/>
              <a:t>ефективності</a:t>
            </a:r>
            <a:r>
              <a:rPr lang="ru-RU" sz="2000" dirty="0"/>
              <a:t> </a:t>
            </a:r>
            <a:r>
              <a:rPr lang="ru-RU" sz="2000" dirty="0" err="1"/>
              <a:t>використання</a:t>
            </a:r>
            <a:r>
              <a:rPr lang="ru-RU" sz="2000" dirty="0"/>
              <a:t> </a:t>
            </a:r>
            <a:r>
              <a:rPr lang="ru-RU" sz="2000" dirty="0" err="1"/>
              <a:t>бюджетних</a:t>
            </a:r>
            <a:r>
              <a:rPr lang="ru-RU" sz="2000" dirty="0"/>
              <a:t> </a:t>
            </a:r>
            <a:r>
              <a:rPr lang="ru-RU" sz="2000" dirty="0" err="1"/>
              <a:t>коштів</a:t>
            </a:r>
            <a:r>
              <a:rPr lang="ru-RU" sz="2000" dirty="0"/>
              <a:t> шляхом </a:t>
            </a:r>
            <a:r>
              <a:rPr lang="ru-RU" sz="2000" dirty="0" err="1"/>
              <a:t>запобігання</a:t>
            </a:r>
            <a:r>
              <a:rPr lang="ru-RU" sz="2000" dirty="0"/>
              <a:t> </a:t>
            </a:r>
            <a:r>
              <a:rPr lang="ru-RU" sz="2000" dirty="0" err="1"/>
              <a:t>недоцільного</a:t>
            </a:r>
            <a:r>
              <a:rPr lang="ru-RU" sz="2000" dirty="0"/>
              <a:t> </a:t>
            </a:r>
            <a:r>
              <a:rPr lang="ru-RU" sz="2000" dirty="0" err="1"/>
              <a:t>затвердження</a:t>
            </a:r>
            <a:r>
              <a:rPr lang="ru-RU" sz="2000" dirty="0"/>
              <a:t> </a:t>
            </a:r>
            <a:r>
              <a:rPr lang="ru-RU" sz="2000" dirty="0" err="1"/>
              <a:t>бюджетних</a:t>
            </a:r>
            <a:r>
              <a:rPr lang="ru-RU" sz="2000" dirty="0"/>
              <a:t> </a:t>
            </a:r>
            <a:r>
              <a:rPr lang="ru-RU" sz="2000" dirty="0" err="1"/>
              <a:t>асигнувань</a:t>
            </a:r>
            <a:r>
              <a:rPr lang="ru-RU" sz="2000" dirty="0"/>
              <a:t> на </a:t>
            </a:r>
            <a:r>
              <a:rPr lang="ru-RU" sz="2000" dirty="0" err="1"/>
              <a:t>енергозберігаючі</a:t>
            </a:r>
            <a:r>
              <a:rPr lang="ru-RU" sz="2000" dirty="0"/>
              <a:t> </a:t>
            </a:r>
            <a:r>
              <a:rPr lang="ru-RU" sz="2000" dirty="0" err="1"/>
              <a:t>програми</a:t>
            </a:r>
            <a:r>
              <a:rPr lang="ru-RU" sz="2000" dirty="0"/>
              <a:t> та заходи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18872" indent="0">
              <a:buNone/>
            </a:pPr>
            <a:r>
              <a:rPr lang="ru-RU" dirty="0" smtClean="0"/>
              <a:t>2. </a:t>
            </a:r>
            <a:r>
              <a:rPr lang="ru-RU" dirty="0" err="1" smtClean="0"/>
              <a:t>Забезпечити</a:t>
            </a:r>
            <a:r>
              <a:rPr lang="ru-RU" dirty="0" smtClean="0"/>
              <a:t> </a:t>
            </a:r>
            <a:r>
              <a:rPr lang="ru-RU" dirty="0" err="1"/>
              <a:t>прозорість</a:t>
            </a:r>
            <a:r>
              <a:rPr lang="ru-RU" dirty="0"/>
              <a:t> </a:t>
            </a:r>
            <a:r>
              <a:rPr lang="ru-RU" dirty="0" err="1"/>
              <a:t>бюджетної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енергоефективності</a:t>
            </a:r>
            <a:r>
              <a:rPr lang="ru-RU" dirty="0"/>
              <a:t> шляхом </a:t>
            </a:r>
            <a:r>
              <a:rPr lang="ru-RU" dirty="0" err="1"/>
              <a:t>демонстрації</a:t>
            </a:r>
            <a:r>
              <a:rPr lang="ru-RU" dirty="0"/>
              <a:t> </a:t>
            </a:r>
            <a:r>
              <a:rPr lang="ru-RU" dirty="0" err="1"/>
              <a:t>фактичної</a:t>
            </a:r>
            <a:r>
              <a:rPr lang="ru-RU" dirty="0"/>
              <a:t> </a:t>
            </a:r>
            <a:r>
              <a:rPr lang="ru-RU" dirty="0" err="1"/>
              <a:t>економії</a:t>
            </a:r>
            <a:r>
              <a:rPr lang="ru-RU" dirty="0"/>
              <a:t> </a:t>
            </a:r>
            <a:r>
              <a:rPr lang="ru-RU" dirty="0" err="1"/>
              <a:t>енергоресурсів</a:t>
            </a:r>
            <a:r>
              <a:rPr lang="ru-RU" dirty="0"/>
              <a:t> та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у </a:t>
            </a:r>
            <a:r>
              <a:rPr lang="ru-RU" dirty="0" err="1"/>
              <a:t>розрізі</a:t>
            </a:r>
            <a:r>
              <a:rPr lang="ru-RU" dirty="0"/>
              <a:t> </a:t>
            </a:r>
            <a:r>
              <a:rPr lang="ru-RU" dirty="0" err="1"/>
              <a:t>програм</a:t>
            </a:r>
            <a:r>
              <a:rPr lang="ru-RU" dirty="0"/>
              <a:t> та </a:t>
            </a:r>
            <a:r>
              <a:rPr lang="ru-RU" dirty="0" err="1"/>
              <a:t>заходів</a:t>
            </a:r>
            <a:r>
              <a:rPr lang="ru-RU" dirty="0"/>
              <a:t> з </a:t>
            </a:r>
            <a:r>
              <a:rPr lang="ru-RU" dirty="0" err="1"/>
              <a:t>енергозбереження</a:t>
            </a:r>
            <a:r>
              <a:rPr lang="ru-RU" dirty="0"/>
              <a:t>, шляхом </a:t>
            </a:r>
            <a:r>
              <a:rPr lang="ru-RU" dirty="0" err="1"/>
              <a:t>включення</a:t>
            </a:r>
            <a:r>
              <a:rPr lang="ru-RU" dirty="0"/>
              <a:t> в </a:t>
            </a:r>
            <a:r>
              <a:rPr lang="ru-RU" dirty="0" err="1"/>
              <a:t>паспорти</a:t>
            </a:r>
            <a:r>
              <a:rPr lang="ru-RU" dirty="0"/>
              <a:t>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програм</a:t>
            </a:r>
            <a:r>
              <a:rPr lang="ru-RU" dirty="0"/>
              <a:t> </a:t>
            </a:r>
            <a:r>
              <a:rPr lang="ru-RU" dirty="0" err="1"/>
              <a:t>результативних</a:t>
            </a:r>
            <a:r>
              <a:rPr lang="ru-RU" dirty="0"/>
              <a:t> </a:t>
            </a:r>
            <a:r>
              <a:rPr lang="ru-RU" dirty="0" err="1"/>
              <a:t>показників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демонструють</a:t>
            </a:r>
            <a:endParaRPr lang="ru-RU" dirty="0"/>
          </a:p>
          <a:p>
            <a:pPr marL="118872" indent="0">
              <a:buNone/>
            </a:pPr>
            <a:r>
              <a:rPr lang="ru-RU" dirty="0"/>
              <a:t> - </a:t>
            </a:r>
            <a:r>
              <a:rPr lang="ru-RU" dirty="0" err="1"/>
              <a:t>річну</a:t>
            </a:r>
            <a:r>
              <a:rPr lang="ru-RU" dirty="0"/>
              <a:t> </a:t>
            </a:r>
            <a:r>
              <a:rPr lang="ru-RU" dirty="0" err="1"/>
              <a:t>економію</a:t>
            </a:r>
            <a:r>
              <a:rPr lang="ru-RU" dirty="0"/>
              <a:t> </a:t>
            </a:r>
            <a:r>
              <a:rPr lang="ru-RU" dirty="0" err="1"/>
              <a:t>споживання</a:t>
            </a:r>
            <a:r>
              <a:rPr lang="ru-RU" dirty="0"/>
              <a:t> </a:t>
            </a:r>
            <a:r>
              <a:rPr lang="ru-RU" dirty="0" err="1"/>
              <a:t>енергоресурсів</a:t>
            </a:r>
            <a:r>
              <a:rPr lang="ru-RU" dirty="0"/>
              <a:t> у натуральному та грошовому </a:t>
            </a:r>
            <a:r>
              <a:rPr lang="ru-RU" dirty="0" err="1"/>
              <a:t>виразі</a:t>
            </a:r>
            <a:r>
              <a:rPr lang="ru-RU" dirty="0"/>
              <a:t>:</a:t>
            </a:r>
          </a:p>
          <a:p>
            <a:pPr marL="118872" indent="0">
              <a:buNone/>
            </a:pPr>
            <a:r>
              <a:rPr lang="ru-RU" dirty="0"/>
              <a:t>- </a:t>
            </a:r>
            <a:r>
              <a:rPr lang="ru-RU" dirty="0" err="1"/>
              <a:t>теплопостачання</a:t>
            </a:r>
            <a:r>
              <a:rPr lang="ru-RU" dirty="0"/>
              <a:t>, тис. Гкал/</a:t>
            </a:r>
            <a:r>
              <a:rPr lang="ru-RU" dirty="0" err="1"/>
              <a:t>рік</a:t>
            </a:r>
            <a:r>
              <a:rPr lang="ru-RU" dirty="0"/>
              <a:t> (%), грн.</a:t>
            </a:r>
          </a:p>
          <a:p>
            <a:pPr marL="118872" indent="0">
              <a:buNone/>
            </a:pPr>
            <a:r>
              <a:rPr lang="ru-RU" dirty="0"/>
              <a:t>- </a:t>
            </a:r>
            <a:r>
              <a:rPr lang="ru-RU" dirty="0" err="1"/>
              <a:t>водопостачання</a:t>
            </a:r>
            <a:r>
              <a:rPr lang="ru-RU" dirty="0"/>
              <a:t>, тис. куб. м/</a:t>
            </a:r>
            <a:r>
              <a:rPr lang="ru-RU" dirty="0" err="1"/>
              <a:t>рік</a:t>
            </a:r>
            <a:r>
              <a:rPr lang="ru-RU" dirty="0"/>
              <a:t> (%), грн.</a:t>
            </a:r>
          </a:p>
          <a:p>
            <a:pPr marL="118872" indent="0">
              <a:buNone/>
            </a:pPr>
            <a:r>
              <a:rPr lang="ru-RU" dirty="0"/>
              <a:t>- </a:t>
            </a:r>
            <a:r>
              <a:rPr lang="ru-RU" dirty="0" err="1"/>
              <a:t>електроенергії</a:t>
            </a:r>
            <a:r>
              <a:rPr lang="ru-RU" dirty="0"/>
              <a:t>, тис. кВт/</a:t>
            </a:r>
            <a:r>
              <a:rPr lang="ru-RU" dirty="0" err="1"/>
              <a:t>рік</a:t>
            </a:r>
            <a:r>
              <a:rPr lang="ru-RU" dirty="0"/>
              <a:t> (%), грн.</a:t>
            </a:r>
          </a:p>
          <a:p>
            <a:pPr marL="118872" indent="0">
              <a:buNone/>
            </a:pPr>
            <a:r>
              <a:rPr lang="ru-RU" dirty="0"/>
              <a:t>- природного газу, тис. куб. м/</a:t>
            </a:r>
            <a:r>
              <a:rPr lang="ru-RU" dirty="0" err="1"/>
              <a:t>рік</a:t>
            </a:r>
            <a:r>
              <a:rPr lang="ru-RU" dirty="0"/>
              <a:t> (%), грн.</a:t>
            </a:r>
          </a:p>
          <a:p>
            <a:pPr marL="118872" indent="0">
              <a:buNone/>
            </a:pPr>
            <a:r>
              <a:rPr lang="ru-RU" dirty="0"/>
              <a:t> </a:t>
            </a:r>
          </a:p>
          <a:p>
            <a:pPr marL="118872" indent="0">
              <a:buNone/>
            </a:pPr>
            <a:r>
              <a:rPr lang="ru-RU" dirty="0" err="1"/>
              <a:t>Згідно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Наказу МФУ </a:t>
            </a:r>
            <a:r>
              <a:rPr lang="en-US" dirty="0"/>
              <a:t>No 1536 « </a:t>
            </a:r>
            <a:r>
              <a:rPr lang="ru-RU" dirty="0" err="1"/>
              <a:t>Загальні</a:t>
            </a:r>
            <a:r>
              <a:rPr lang="ru-RU" dirty="0"/>
              <a:t> </a:t>
            </a:r>
            <a:r>
              <a:rPr lang="ru-RU" dirty="0" err="1"/>
              <a:t>вимоги</a:t>
            </a:r>
            <a:r>
              <a:rPr lang="ru-RU" dirty="0"/>
              <a:t> до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результативних</a:t>
            </a:r>
            <a:r>
              <a:rPr lang="ru-RU" dirty="0"/>
              <a:t> </a:t>
            </a:r>
            <a:r>
              <a:rPr lang="ru-RU" dirty="0" err="1"/>
              <a:t>показників</a:t>
            </a:r>
            <a:r>
              <a:rPr lang="ru-RU" dirty="0"/>
              <a:t>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програм</a:t>
            </a:r>
            <a:r>
              <a:rPr lang="ru-RU" dirty="0"/>
              <a:t> з ГРБК» </a:t>
            </a:r>
            <a:r>
              <a:rPr lang="ru-RU" dirty="0" err="1"/>
              <a:t>результативні</a:t>
            </a:r>
            <a:r>
              <a:rPr lang="ru-RU" dirty="0"/>
              <a:t> </a:t>
            </a:r>
            <a:r>
              <a:rPr lang="ru-RU" dirty="0" err="1"/>
              <a:t>показники</a:t>
            </a:r>
            <a:r>
              <a:rPr lang="ru-RU" dirty="0"/>
              <a:t>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програм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</a:t>
            </a:r>
            <a:r>
              <a:rPr lang="ru-RU" dirty="0" err="1"/>
              <a:t>вказаного</a:t>
            </a:r>
            <a:r>
              <a:rPr lang="ru-RU" dirty="0"/>
              <a:t> </a:t>
            </a:r>
            <a:r>
              <a:rPr lang="ru-RU" dirty="0" err="1"/>
              <a:t>відповідати</a:t>
            </a:r>
            <a:r>
              <a:rPr lang="ru-RU" dirty="0"/>
              <a:t> таким </a:t>
            </a:r>
            <a:r>
              <a:rPr lang="ru-RU" dirty="0" err="1"/>
              <a:t>критеріям</a:t>
            </a:r>
            <a:r>
              <a:rPr lang="ru-RU" dirty="0"/>
              <a:t>: </a:t>
            </a:r>
            <a:r>
              <a:rPr lang="ru-RU" dirty="0" err="1"/>
              <a:t>реалістичність</a:t>
            </a:r>
            <a:r>
              <a:rPr lang="ru-RU" dirty="0"/>
              <a:t>, </a:t>
            </a:r>
            <a:r>
              <a:rPr lang="ru-RU" dirty="0" err="1"/>
              <a:t>актуальність</a:t>
            </a:r>
            <a:r>
              <a:rPr lang="ru-RU" dirty="0"/>
              <a:t>, </a:t>
            </a:r>
            <a:r>
              <a:rPr lang="ru-RU" dirty="0" err="1"/>
              <a:t>суспільна</a:t>
            </a:r>
            <a:r>
              <a:rPr lang="ru-RU" dirty="0"/>
              <a:t> </a:t>
            </a:r>
            <a:r>
              <a:rPr lang="ru-RU" dirty="0" err="1"/>
              <a:t>значимість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43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252728"/>
          </a:xfrm>
        </p:spPr>
        <p:txBody>
          <a:bodyPr>
            <a:normAutofit fontScale="90000"/>
          </a:bodyPr>
          <a:lstStyle/>
          <a:p>
            <a:r>
              <a:rPr lang="ru-RU" sz="4000" dirty="0" err="1"/>
              <a:t>Рекомендації</a:t>
            </a:r>
            <a:r>
              <a:rPr lang="ru-RU" sz="3600" dirty="0"/>
              <a:t> 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2000" dirty="0" err="1"/>
              <a:t>щодо</a:t>
            </a:r>
            <a:r>
              <a:rPr lang="ru-RU" sz="2000" dirty="0"/>
              <a:t> </a:t>
            </a:r>
            <a:r>
              <a:rPr lang="ru-RU" sz="2000" dirty="0" err="1"/>
              <a:t>підвищення</a:t>
            </a:r>
            <a:r>
              <a:rPr lang="ru-RU" sz="2000" dirty="0"/>
              <a:t> </a:t>
            </a:r>
            <a:r>
              <a:rPr lang="ru-RU" sz="2000" dirty="0" err="1"/>
              <a:t>ефективності</a:t>
            </a:r>
            <a:r>
              <a:rPr lang="ru-RU" sz="2000" dirty="0"/>
              <a:t> </a:t>
            </a:r>
            <a:r>
              <a:rPr lang="ru-RU" sz="2000" dirty="0" err="1"/>
              <a:t>використання</a:t>
            </a:r>
            <a:r>
              <a:rPr lang="ru-RU" sz="2000" dirty="0"/>
              <a:t> </a:t>
            </a:r>
            <a:r>
              <a:rPr lang="ru-RU" sz="2000" dirty="0" err="1"/>
              <a:t>бюджетних</a:t>
            </a:r>
            <a:r>
              <a:rPr lang="ru-RU" sz="2000" dirty="0"/>
              <a:t> </a:t>
            </a:r>
            <a:r>
              <a:rPr lang="ru-RU" sz="2000" dirty="0" err="1"/>
              <a:t>коштів</a:t>
            </a:r>
            <a:r>
              <a:rPr lang="ru-RU" sz="2000" dirty="0"/>
              <a:t> шляхом </a:t>
            </a:r>
            <a:r>
              <a:rPr lang="ru-RU" sz="2000" dirty="0" err="1"/>
              <a:t>запобігання</a:t>
            </a:r>
            <a:r>
              <a:rPr lang="ru-RU" sz="2000" dirty="0"/>
              <a:t> </a:t>
            </a:r>
            <a:r>
              <a:rPr lang="ru-RU" sz="2000" dirty="0" err="1"/>
              <a:t>недоцільного</a:t>
            </a:r>
            <a:r>
              <a:rPr lang="ru-RU" sz="2000" dirty="0"/>
              <a:t> </a:t>
            </a:r>
            <a:r>
              <a:rPr lang="ru-RU" sz="2000" dirty="0" err="1"/>
              <a:t>затвердження</a:t>
            </a:r>
            <a:r>
              <a:rPr lang="ru-RU" sz="2000" dirty="0"/>
              <a:t> </a:t>
            </a:r>
            <a:r>
              <a:rPr lang="ru-RU" sz="2000" dirty="0" err="1"/>
              <a:t>бюджетних</a:t>
            </a:r>
            <a:r>
              <a:rPr lang="ru-RU" sz="2000" dirty="0"/>
              <a:t> </a:t>
            </a:r>
            <a:r>
              <a:rPr lang="ru-RU" sz="2000" dirty="0" err="1"/>
              <a:t>асигнувань</a:t>
            </a:r>
            <a:r>
              <a:rPr lang="ru-RU" sz="2000" dirty="0"/>
              <a:t> на </a:t>
            </a:r>
            <a:r>
              <a:rPr lang="ru-RU" sz="2000" dirty="0" err="1"/>
              <a:t>енергозберігаючі</a:t>
            </a:r>
            <a:r>
              <a:rPr lang="ru-RU" sz="2000" dirty="0"/>
              <a:t> </a:t>
            </a:r>
            <a:r>
              <a:rPr lang="ru-RU" sz="2000" dirty="0" err="1"/>
              <a:t>програми</a:t>
            </a:r>
            <a:r>
              <a:rPr lang="ru-RU" sz="2000" dirty="0"/>
              <a:t> та заходи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625609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buFont typeface="+mj-lt"/>
              <a:buAutoNum type="arabicPeriod"/>
              <a:tabLst>
                <a:tab pos="-90170" algn="l"/>
              </a:tabLst>
            </a:pPr>
            <a:endParaRPr lang="uk-UA" b="1" dirty="0" smtClean="0">
              <a:latin typeface="Times New Roman"/>
              <a:ea typeface="Times New Roman"/>
              <a:cs typeface="Times New Roman"/>
            </a:endParaRPr>
          </a:p>
          <a:p>
            <a:pPr marL="118872" lvl="0" indent="0" algn="just">
              <a:lnSpc>
                <a:spcPct val="115000"/>
              </a:lnSpc>
              <a:buNone/>
              <a:tabLst>
                <a:tab pos="-90170" algn="l"/>
              </a:tabLst>
            </a:pPr>
            <a:r>
              <a:rPr lang="uk-UA" sz="3800" b="1" dirty="0">
                <a:solidFill>
                  <a:schemeClr val="accent1"/>
                </a:solidFill>
                <a:ea typeface="Times New Roman"/>
                <a:cs typeface="Times New Roman"/>
              </a:rPr>
              <a:t>3</a:t>
            </a:r>
            <a:r>
              <a:rPr lang="uk-UA" sz="3800" b="1" dirty="0" smtClean="0">
                <a:solidFill>
                  <a:schemeClr val="accent1"/>
                </a:solidFill>
                <a:ea typeface="Times New Roman"/>
                <a:cs typeface="Times New Roman"/>
              </a:rPr>
              <a:t>. </a:t>
            </a:r>
            <a:r>
              <a:rPr lang="uk-UA" dirty="0" smtClean="0">
                <a:ea typeface="Times New Roman"/>
                <a:cs typeface="Times New Roman"/>
              </a:rPr>
              <a:t>Поступово </a:t>
            </a:r>
            <a:r>
              <a:rPr lang="uk-UA" dirty="0">
                <a:ea typeface="Times New Roman"/>
                <a:cs typeface="Times New Roman"/>
              </a:rPr>
              <a:t>замінити економічно неефективні заходи, виконувані  в рамках бюджетних програм, на ті, які здатні дійсно забезпечити скорочення споживання ресурсів і економію бюджетних коштів.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0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 fontScale="90000"/>
          </a:bodyPr>
          <a:lstStyle/>
          <a:p>
            <a:r>
              <a:rPr lang="ru-RU" sz="4000" dirty="0" err="1"/>
              <a:t>Рекомендації</a:t>
            </a:r>
            <a:r>
              <a:rPr lang="ru-RU" sz="4000" dirty="0"/>
              <a:t> 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2000" dirty="0" err="1"/>
              <a:t>щодо</a:t>
            </a:r>
            <a:r>
              <a:rPr lang="ru-RU" sz="2000" dirty="0"/>
              <a:t> </a:t>
            </a:r>
            <a:r>
              <a:rPr lang="ru-RU" sz="2000" dirty="0" err="1"/>
              <a:t>підвищення</a:t>
            </a:r>
            <a:r>
              <a:rPr lang="ru-RU" sz="2000" dirty="0"/>
              <a:t> </a:t>
            </a:r>
            <a:r>
              <a:rPr lang="ru-RU" sz="2000" dirty="0" err="1"/>
              <a:t>ефективності</a:t>
            </a:r>
            <a:r>
              <a:rPr lang="ru-RU" sz="2000" dirty="0"/>
              <a:t> </a:t>
            </a:r>
            <a:r>
              <a:rPr lang="ru-RU" sz="2000" dirty="0" err="1"/>
              <a:t>використання</a:t>
            </a:r>
            <a:r>
              <a:rPr lang="ru-RU" sz="2000" dirty="0"/>
              <a:t> </a:t>
            </a:r>
            <a:r>
              <a:rPr lang="ru-RU" sz="2000" dirty="0" err="1"/>
              <a:t>бюджетних</a:t>
            </a:r>
            <a:r>
              <a:rPr lang="ru-RU" sz="2000" dirty="0"/>
              <a:t> </a:t>
            </a:r>
            <a:r>
              <a:rPr lang="ru-RU" sz="2000" dirty="0" err="1"/>
              <a:t>коштів</a:t>
            </a:r>
            <a:r>
              <a:rPr lang="ru-RU" sz="2000" dirty="0"/>
              <a:t> шляхом </a:t>
            </a:r>
            <a:r>
              <a:rPr lang="ru-RU" sz="2000" dirty="0" err="1"/>
              <a:t>запобігання</a:t>
            </a:r>
            <a:r>
              <a:rPr lang="ru-RU" sz="2000" dirty="0"/>
              <a:t> </a:t>
            </a:r>
            <a:r>
              <a:rPr lang="ru-RU" sz="2000" dirty="0" err="1"/>
              <a:t>недоцільного</a:t>
            </a:r>
            <a:r>
              <a:rPr lang="ru-RU" sz="2000" dirty="0"/>
              <a:t> </a:t>
            </a:r>
            <a:r>
              <a:rPr lang="ru-RU" sz="2000" dirty="0" err="1"/>
              <a:t>затвердження</a:t>
            </a:r>
            <a:r>
              <a:rPr lang="ru-RU" sz="2000" dirty="0"/>
              <a:t> </a:t>
            </a:r>
            <a:r>
              <a:rPr lang="ru-RU" sz="2000" dirty="0" err="1"/>
              <a:t>бюджетних</a:t>
            </a:r>
            <a:r>
              <a:rPr lang="ru-RU" sz="2000" dirty="0"/>
              <a:t> </a:t>
            </a:r>
            <a:r>
              <a:rPr lang="ru-RU" sz="2000" dirty="0" err="1"/>
              <a:t>асигнувань</a:t>
            </a:r>
            <a:r>
              <a:rPr lang="ru-RU" sz="2000" dirty="0"/>
              <a:t> на </a:t>
            </a:r>
            <a:r>
              <a:rPr lang="ru-RU" sz="2000" dirty="0" err="1"/>
              <a:t>енергозберігаючі</a:t>
            </a:r>
            <a:r>
              <a:rPr lang="ru-RU" sz="2000" dirty="0"/>
              <a:t> </a:t>
            </a:r>
            <a:r>
              <a:rPr lang="ru-RU" sz="2000" dirty="0" err="1"/>
              <a:t>програми</a:t>
            </a:r>
            <a:r>
              <a:rPr lang="ru-RU" sz="2000" dirty="0"/>
              <a:t> та заходи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lvl="0" indent="0" algn="just">
              <a:lnSpc>
                <a:spcPct val="115000"/>
              </a:lnSpc>
              <a:buNone/>
              <a:tabLst>
                <a:tab pos="-90170" algn="l"/>
              </a:tabLst>
            </a:pPr>
            <a:r>
              <a:rPr lang="uk-UA" sz="5100" b="1" dirty="0">
                <a:solidFill>
                  <a:schemeClr val="accent1"/>
                </a:solidFill>
                <a:ea typeface="Times New Roman"/>
                <a:cs typeface="Times New Roman"/>
              </a:rPr>
              <a:t>4</a:t>
            </a:r>
            <a:r>
              <a:rPr lang="uk-UA" sz="5100" b="1" dirty="0" smtClean="0">
                <a:solidFill>
                  <a:schemeClr val="accent1"/>
                </a:solidFill>
                <a:ea typeface="Times New Roman"/>
                <a:cs typeface="Times New Roman"/>
              </a:rPr>
              <a:t>. </a:t>
            </a:r>
            <a:r>
              <a:rPr lang="uk-UA" dirty="0" smtClean="0">
                <a:ea typeface="Times New Roman"/>
                <a:cs typeface="Times New Roman"/>
              </a:rPr>
              <a:t>Змінити   </a:t>
            </a:r>
            <a:r>
              <a:rPr lang="uk-UA" dirty="0">
                <a:ea typeface="Times New Roman"/>
                <a:cs typeface="Times New Roman"/>
              </a:rPr>
              <a:t>співвідношення бюджетних видатків на проведення політики енергозбереження та економії бюджетних коштів внаслідок проведення цієї політики у напрямок зменшення видатків та збільшення економії бюджетних коштів шляхом: </a:t>
            </a:r>
            <a:endParaRPr lang="ru-RU" sz="2400" dirty="0">
              <a:ea typeface="Times New Roman"/>
              <a:cs typeface="Times New Roman"/>
            </a:endParaRPr>
          </a:p>
          <a:p>
            <a:pPr marL="118872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-90170" algn="l"/>
                <a:tab pos="630555" algn="l"/>
              </a:tabLst>
            </a:pPr>
            <a:r>
              <a:rPr lang="uk-UA" dirty="0">
                <a:ea typeface="Times New Roman"/>
                <a:cs typeface="Times New Roman"/>
              </a:rPr>
              <a:t>- Забезпечення  причинно-наслідковий  зв'язок між  плануванням, виконанням та  моніторингом  результативності впровадження заходів в рамках  політики енергозбереження;</a:t>
            </a:r>
            <a:endParaRPr lang="ru-RU" sz="2400" dirty="0">
              <a:ea typeface="Times New Roman"/>
              <a:cs typeface="Times New Roman"/>
            </a:endParaRPr>
          </a:p>
          <a:p>
            <a:pPr marL="118872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-90170" algn="l"/>
                <a:tab pos="630555" algn="l"/>
              </a:tabLst>
            </a:pPr>
            <a:r>
              <a:rPr lang="uk-UA" dirty="0">
                <a:ea typeface="Times New Roman"/>
                <a:cs typeface="Times New Roman"/>
              </a:rPr>
              <a:t>- Поступової замінити економічно неефективних заходів, виконаних в рамках бюджетних програм, на ті, які здатні дійсно забезпечити скорочення споживання ресурсів і економію бюджетних коштів</a:t>
            </a:r>
            <a:r>
              <a:rPr lang="uk-UA" dirty="0" smtClean="0">
                <a:ea typeface="Times New Roman"/>
                <a:cs typeface="Times New Roman"/>
              </a:rPr>
              <a:t>.</a:t>
            </a:r>
            <a:endParaRPr lang="ru-RU" sz="2400" dirty="0" smtClean="0">
              <a:ea typeface="Times New Roman"/>
              <a:cs typeface="Times New Roman"/>
            </a:endParaRPr>
          </a:p>
          <a:p>
            <a:pPr marL="118872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-90170" algn="l"/>
                <a:tab pos="630555" algn="l"/>
              </a:tabLst>
            </a:pPr>
            <a:r>
              <a:rPr lang="uk-UA" dirty="0" smtClean="0">
                <a:ea typeface="Times New Roman"/>
                <a:cs typeface="Times New Roman"/>
              </a:rPr>
              <a:t> - Забезпечити дієвий процес оцінки ефективності енергозберігаючих заходів щодо  доцільності використання бюджетних коштів на ці заходи у наступних бюджетних періодах.</a:t>
            </a:r>
            <a:endParaRPr lang="ru-RU" sz="2400" dirty="0" smtClean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34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252728"/>
          </a:xfrm>
        </p:spPr>
        <p:txBody>
          <a:bodyPr>
            <a:normAutofit fontScale="90000"/>
          </a:bodyPr>
          <a:lstStyle/>
          <a:p>
            <a:r>
              <a:rPr lang="ru-RU" sz="4000" dirty="0" err="1"/>
              <a:t>Рекомендації</a:t>
            </a:r>
            <a:r>
              <a:rPr lang="ru-RU" sz="4000" dirty="0"/>
              <a:t> 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2000" dirty="0" err="1"/>
              <a:t>Пропозиції</a:t>
            </a:r>
            <a:r>
              <a:rPr lang="ru-RU" sz="2000" dirty="0"/>
              <a:t> #</a:t>
            </a:r>
            <a:r>
              <a:rPr lang="ru-RU" sz="2000" dirty="0" err="1"/>
              <a:t>ГромадськаПрефектура</a:t>
            </a:r>
            <a:r>
              <a:rPr lang="ru-RU" sz="2000" dirty="0"/>
              <a:t>, </a:t>
            </a:r>
            <a:r>
              <a:rPr lang="ru-RU" sz="2000" dirty="0" err="1"/>
              <a:t>що</a:t>
            </a:r>
            <a:r>
              <a:rPr lang="ru-RU" sz="2000" dirty="0"/>
              <a:t> </a:t>
            </a:r>
            <a:r>
              <a:rPr lang="ru-RU" sz="2000" dirty="0" err="1"/>
              <a:t>погоджені</a:t>
            </a:r>
            <a:r>
              <a:rPr lang="ru-RU" sz="2000" dirty="0"/>
              <a:t> </a:t>
            </a:r>
            <a:r>
              <a:rPr lang="ru-RU" sz="2000" dirty="0" err="1"/>
              <a:t>робочою</a:t>
            </a:r>
            <a:r>
              <a:rPr lang="ru-RU" sz="2000" dirty="0"/>
              <a:t> </a:t>
            </a:r>
            <a:r>
              <a:rPr lang="ru-RU" sz="2000" dirty="0" err="1"/>
              <a:t>нарадою</a:t>
            </a:r>
            <a:r>
              <a:rPr lang="ru-RU" sz="2000" dirty="0"/>
              <a:t> </a:t>
            </a:r>
            <a:r>
              <a:rPr lang="ru-RU" sz="2000" dirty="0" err="1"/>
              <a:t>Експертно</a:t>
            </a:r>
            <a:r>
              <a:rPr lang="ru-RU" sz="2000" dirty="0"/>
              <a:t>- </a:t>
            </a:r>
            <a:r>
              <a:rPr lang="ru-RU" sz="2000" dirty="0" err="1"/>
              <a:t>громадської</a:t>
            </a:r>
            <a:r>
              <a:rPr lang="ru-RU" sz="2000" dirty="0"/>
              <a:t> ради </a:t>
            </a:r>
            <a:r>
              <a:rPr lang="ru-RU" sz="2000" dirty="0">
                <a:hlinkClick r:id="rId2"/>
              </a:rPr>
              <a:t>http://frgn.mk.ua/?</a:t>
            </a:r>
            <a:r>
              <a:rPr lang="ru-RU" sz="2000" dirty="0" smtClean="0">
                <a:hlinkClick r:id="rId2"/>
              </a:rPr>
              <a:t>p=11446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686800" cy="5184575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-90170" algn="l"/>
                <a:tab pos="630555" algn="l"/>
              </a:tabLst>
            </a:pPr>
            <a:r>
              <a:rPr lang="ru-RU" sz="6200" b="1" dirty="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6200" b="1" dirty="0">
                <a:solidFill>
                  <a:schemeClr val="accent1"/>
                </a:solidFill>
                <a:ea typeface="Times New Roman"/>
                <a:cs typeface="Times New Roman"/>
              </a:rPr>
              <a:t>5</a:t>
            </a:r>
            <a:r>
              <a:rPr lang="ru-RU" sz="6200" dirty="0" smtClean="0">
                <a:solidFill>
                  <a:schemeClr val="accent1"/>
                </a:solidFill>
                <a:ea typeface="Times New Roman"/>
                <a:cs typeface="Times New Roman"/>
              </a:rPr>
              <a:t>.  </a:t>
            </a:r>
            <a:r>
              <a:rPr lang="uk-UA" sz="5500" dirty="0" smtClean="0">
                <a:ea typeface="Times New Roman"/>
                <a:cs typeface="Times New Roman"/>
              </a:rPr>
              <a:t>На </a:t>
            </a:r>
            <a:r>
              <a:rPr lang="uk-UA" sz="5500" dirty="0">
                <a:ea typeface="Times New Roman"/>
                <a:cs typeface="Times New Roman"/>
              </a:rPr>
              <a:t>виконання Ст. 20, 26, 28  Бюджетного кодексу України та відповідних пакетів НПА  центральних органів виконавчої влади забезпечити </a:t>
            </a:r>
            <a:r>
              <a:rPr lang="uk-UA" sz="5500" dirty="0" smtClean="0">
                <a:ea typeface="Times New Roman"/>
                <a:cs typeface="Times New Roman"/>
              </a:rPr>
              <a:t>прозорість </a:t>
            </a:r>
            <a:r>
              <a:rPr lang="uk-UA" sz="5500" dirty="0">
                <a:ea typeface="Times New Roman"/>
                <a:cs typeface="Times New Roman"/>
              </a:rPr>
              <a:t>і підзвітність бюджетного процесу та запуск системи управління внутрішнього контролю та внутрішнього аудиту у міськвиконкомі у сферах відповідальності 3-х міських департаментів (Енергетики, енергозбереження та впровадження інноваційних технологій м. Миколаєва; Економічного розвитку, внутрішнього контролю, Фінансів), що  відповідають за:</a:t>
            </a:r>
            <a:endParaRPr lang="ru-RU" sz="55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-90170" algn="l"/>
                <a:tab pos="630555" algn="l"/>
              </a:tabLst>
            </a:pPr>
            <a:r>
              <a:rPr lang="uk-UA" sz="5500" dirty="0">
                <a:ea typeface="Times New Roman"/>
                <a:cs typeface="Times New Roman"/>
              </a:rPr>
              <a:t>-	Публічне представлення на бюджетних слуханнях і офіційних ресурсах виконавчих органів місцевого самоврядування фактичної економії енергоресурсів та бюджетних коштів у розрізі програм та заходів «людською мовою»;</a:t>
            </a:r>
            <a:endParaRPr lang="ru-RU" sz="55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-90170" algn="l"/>
                <a:tab pos="630555" algn="l"/>
              </a:tabLst>
            </a:pPr>
            <a:r>
              <a:rPr lang="uk-UA" sz="5500" dirty="0">
                <a:ea typeface="Times New Roman"/>
                <a:cs typeface="Times New Roman"/>
              </a:rPr>
              <a:t>-	Налагодження механізму впливу системи щорічної оцінки ефективності бюджетних програм на пріоритети прогнозу місцевого </a:t>
            </a:r>
            <a:r>
              <a:rPr lang="uk-UA" sz="5500" dirty="0" smtClean="0">
                <a:ea typeface="Times New Roman"/>
                <a:cs typeface="Times New Roman"/>
              </a:rPr>
              <a:t>бюджету </a:t>
            </a:r>
            <a:r>
              <a:rPr lang="uk-UA" sz="5500" dirty="0">
                <a:ea typeface="Times New Roman"/>
                <a:cs typeface="Times New Roman"/>
              </a:rPr>
              <a:t>2021- 2023р.; цільових і бюджетних програм і заходи бюджетних програм в у наступних бюджетних періодах та атестацію місцевих посадовців з наступними відповідними висновкам  керівництва щодо оплати праці посадовцям.</a:t>
            </a:r>
            <a:endParaRPr lang="ru-RU" sz="55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-90170" algn="l"/>
                <a:tab pos="630555" algn="l"/>
              </a:tabLst>
            </a:pPr>
            <a:r>
              <a:rPr lang="uk-UA" sz="5500" b="1" dirty="0">
                <a:solidFill>
                  <a:schemeClr val="accent1"/>
                </a:solidFill>
                <a:ea typeface="Times New Roman"/>
                <a:cs typeface="Times New Roman"/>
              </a:rPr>
              <a:t>6</a:t>
            </a:r>
            <a:r>
              <a:rPr lang="uk-UA" sz="5500" b="1" dirty="0" smtClean="0">
                <a:solidFill>
                  <a:schemeClr val="accent1"/>
                </a:solidFill>
                <a:ea typeface="Times New Roman"/>
                <a:cs typeface="Times New Roman"/>
              </a:rPr>
              <a:t>. </a:t>
            </a:r>
            <a:r>
              <a:rPr lang="uk-UA" sz="5500" dirty="0" smtClean="0">
                <a:ea typeface="Times New Roman"/>
                <a:cs typeface="Times New Roman"/>
              </a:rPr>
              <a:t>Департаменту </a:t>
            </a:r>
            <a:r>
              <a:rPr lang="uk-UA" sz="5500" dirty="0">
                <a:ea typeface="Times New Roman"/>
                <a:cs typeface="Times New Roman"/>
              </a:rPr>
              <a:t>розробити механізм включення завдань та заходів енергозбереження  у цільові та бюджетні програми з точки зору показників їх економічної доцільності</a:t>
            </a:r>
            <a:r>
              <a:rPr lang="uk-UA" dirty="0">
                <a:ea typeface="Times New Roman"/>
                <a:cs typeface="Times New Roman"/>
              </a:rPr>
              <a:t>. </a:t>
            </a:r>
            <a:endParaRPr lang="ru-RU" sz="24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349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 fontScale="90000"/>
          </a:bodyPr>
          <a:lstStyle/>
          <a:p>
            <a:r>
              <a:rPr lang="ru-RU" sz="4000" dirty="0" err="1"/>
              <a:t>Рекомендації</a:t>
            </a:r>
            <a:r>
              <a:rPr lang="ru-RU" sz="4000" dirty="0"/>
              <a:t> 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2000" dirty="0" err="1"/>
              <a:t>щодо</a:t>
            </a:r>
            <a:r>
              <a:rPr lang="ru-RU" sz="2000" dirty="0"/>
              <a:t> </a:t>
            </a:r>
            <a:r>
              <a:rPr lang="ru-RU" sz="2000" dirty="0" err="1"/>
              <a:t>підвищення</a:t>
            </a:r>
            <a:r>
              <a:rPr lang="ru-RU" sz="2000" dirty="0"/>
              <a:t> </a:t>
            </a:r>
            <a:r>
              <a:rPr lang="ru-RU" sz="2000" dirty="0" err="1"/>
              <a:t>ефективності</a:t>
            </a:r>
            <a:r>
              <a:rPr lang="ru-RU" sz="2000" dirty="0"/>
              <a:t> </a:t>
            </a:r>
            <a:r>
              <a:rPr lang="ru-RU" sz="2000" dirty="0" err="1"/>
              <a:t>використання</a:t>
            </a:r>
            <a:r>
              <a:rPr lang="ru-RU" sz="2000" dirty="0"/>
              <a:t> </a:t>
            </a:r>
            <a:r>
              <a:rPr lang="ru-RU" sz="2000" dirty="0" err="1"/>
              <a:t>бюджетних</a:t>
            </a:r>
            <a:r>
              <a:rPr lang="ru-RU" sz="2000" dirty="0"/>
              <a:t> </a:t>
            </a:r>
            <a:r>
              <a:rPr lang="ru-RU" sz="2000" dirty="0" err="1"/>
              <a:t>коштів</a:t>
            </a:r>
            <a:r>
              <a:rPr lang="ru-RU" sz="2000" dirty="0"/>
              <a:t> шляхом </a:t>
            </a:r>
            <a:r>
              <a:rPr lang="ru-RU" sz="2000" dirty="0" err="1"/>
              <a:t>запобігання</a:t>
            </a:r>
            <a:r>
              <a:rPr lang="ru-RU" sz="2000" dirty="0"/>
              <a:t> </a:t>
            </a:r>
            <a:r>
              <a:rPr lang="ru-RU" sz="2000" dirty="0" err="1"/>
              <a:t>недоцільного</a:t>
            </a:r>
            <a:r>
              <a:rPr lang="ru-RU" sz="2000" dirty="0"/>
              <a:t> </a:t>
            </a:r>
            <a:r>
              <a:rPr lang="ru-RU" sz="2000" dirty="0" err="1"/>
              <a:t>затвердження</a:t>
            </a:r>
            <a:r>
              <a:rPr lang="ru-RU" sz="2000" dirty="0"/>
              <a:t> </a:t>
            </a:r>
            <a:r>
              <a:rPr lang="ru-RU" sz="2000" dirty="0" err="1"/>
              <a:t>бюджетних</a:t>
            </a:r>
            <a:r>
              <a:rPr lang="ru-RU" sz="2000" dirty="0"/>
              <a:t> </a:t>
            </a:r>
            <a:r>
              <a:rPr lang="ru-RU" sz="2000" dirty="0" err="1"/>
              <a:t>асигнувань</a:t>
            </a:r>
            <a:r>
              <a:rPr lang="ru-RU" sz="2000" dirty="0"/>
              <a:t> на </a:t>
            </a:r>
            <a:r>
              <a:rPr lang="ru-RU" sz="2000" dirty="0" err="1"/>
              <a:t>енергозберігаючі</a:t>
            </a:r>
            <a:r>
              <a:rPr lang="ru-RU" sz="2000" dirty="0"/>
              <a:t> </a:t>
            </a:r>
            <a:r>
              <a:rPr lang="ru-RU" sz="2000" dirty="0" err="1"/>
              <a:t>програми</a:t>
            </a:r>
            <a:r>
              <a:rPr lang="ru-RU" sz="2000" dirty="0"/>
              <a:t> та заходи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625609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-90170" algn="l"/>
                <a:tab pos="630555" algn="l"/>
              </a:tabLst>
            </a:pPr>
            <a:r>
              <a:rPr lang="uk-UA" sz="2400" b="1" dirty="0">
                <a:solidFill>
                  <a:schemeClr val="accent1"/>
                </a:solidFill>
                <a:ea typeface="Times New Roman"/>
                <a:cs typeface="Times New Roman"/>
              </a:rPr>
              <a:t>7</a:t>
            </a:r>
            <a:r>
              <a:rPr lang="uk-UA" sz="2400" b="1" dirty="0" smtClean="0">
                <a:solidFill>
                  <a:schemeClr val="accent1"/>
                </a:solidFill>
                <a:ea typeface="Times New Roman"/>
                <a:cs typeface="Times New Roman"/>
              </a:rPr>
              <a:t>. </a:t>
            </a:r>
            <a:r>
              <a:rPr lang="uk-UA" sz="2000" b="1" dirty="0">
                <a:ea typeface="Times New Roman"/>
                <a:cs typeface="Times New Roman"/>
              </a:rPr>
              <a:t>На виконання вимог Статуту міста забезпечити дієвість таких механізмів місцевої демократії участі як громадські слухання, громадські дорадчі органи:</a:t>
            </a:r>
            <a:endParaRPr lang="ru-RU" sz="2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-90170" algn="l"/>
                <a:tab pos="630555" algn="l"/>
              </a:tabLst>
            </a:pPr>
            <a:r>
              <a:rPr lang="uk-UA" sz="2000" dirty="0">
                <a:ea typeface="Times New Roman"/>
                <a:cs typeface="Times New Roman"/>
              </a:rPr>
              <a:t>-  Ініціювати проведення громадських слухань з питань ефективності реалізації політики енергозбереження у м. Миколаєві за період 2017-2020 р енергетики, енергозбереження та впровадження інноваційних технологій м. Миколаєва зокрема, з використанням інформаційно-комунікативних е- технологій;</a:t>
            </a:r>
            <a:endParaRPr lang="ru-RU" sz="2000" dirty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-90170" algn="l"/>
                <a:tab pos="630555" algn="l"/>
              </a:tabLst>
            </a:pPr>
            <a:r>
              <a:rPr lang="uk-UA" sz="2000" dirty="0">
                <a:ea typeface="Times New Roman"/>
                <a:cs typeface="Times New Roman"/>
              </a:rPr>
              <a:t> - Створити при Департаменті енергетики, енергозбереження та впровадження інноваційних технологій </a:t>
            </a:r>
            <a:r>
              <a:rPr lang="uk-UA" sz="2000" dirty="0" smtClean="0">
                <a:ea typeface="Times New Roman"/>
                <a:cs typeface="Times New Roman"/>
              </a:rPr>
              <a:t>експертно - </a:t>
            </a:r>
            <a:r>
              <a:rPr lang="uk-UA" sz="2000" dirty="0">
                <a:ea typeface="Times New Roman"/>
                <a:cs typeface="Times New Roman"/>
              </a:rPr>
              <a:t>громадську раду. </a:t>
            </a:r>
            <a:endParaRPr lang="ru-RU" sz="2000" dirty="0" smtClean="0">
              <a:ea typeface="Times New Roman"/>
              <a:cs typeface="Times New Roman"/>
            </a:endParaRPr>
          </a:p>
          <a:p>
            <a:pPr marL="11430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-90170" algn="l"/>
                <a:tab pos="630555" algn="l"/>
              </a:tabLst>
            </a:pPr>
            <a:r>
              <a:rPr lang="uk-UA" sz="2000" dirty="0" smtClean="0">
                <a:ea typeface="Times New Roman"/>
                <a:cs typeface="Times New Roman"/>
              </a:rPr>
              <a:t>-    Рекомендація для представників громадськості: </a:t>
            </a:r>
            <a:endParaRPr lang="ru-RU" sz="2000" dirty="0" smtClean="0"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-90170" algn="l"/>
                <a:tab pos="630555" algn="l"/>
              </a:tabLst>
            </a:pPr>
            <a:r>
              <a:rPr lang="uk-UA" sz="2000" dirty="0" smtClean="0">
                <a:ea typeface="Times New Roman"/>
                <a:cs typeface="Times New Roman"/>
              </a:rPr>
              <a:t>сформувати </a:t>
            </a:r>
            <a:r>
              <a:rPr lang="uk-UA" sz="2000" dirty="0">
                <a:ea typeface="Times New Roman"/>
                <a:cs typeface="Times New Roman"/>
              </a:rPr>
              <a:t>ініціативну групу зі створення експертно-громадської ради при Департаменті енергетики, енергозбереження та впровадження інноваційних технологій.</a:t>
            </a:r>
            <a:endParaRPr lang="ru-RU" sz="2000" dirty="0">
              <a:ea typeface="Times New Roman"/>
              <a:cs typeface="Times New Roman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086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55448"/>
            <a:ext cx="8928992" cy="1252728"/>
          </a:xfrm>
        </p:spPr>
        <p:txBody>
          <a:bodyPr>
            <a:noAutofit/>
          </a:bodyPr>
          <a:lstStyle/>
          <a:p>
            <a:r>
              <a:rPr lang="ru-RU" sz="3600" dirty="0"/>
              <a:t>Заходи з </a:t>
            </a:r>
            <a:r>
              <a:rPr lang="ru-RU" sz="3600" dirty="0" err="1"/>
              <a:t>енергозбереження</a:t>
            </a:r>
            <a:r>
              <a:rPr lang="ru-RU" sz="3600" dirty="0"/>
              <a:t>, як </a:t>
            </a:r>
            <a:r>
              <a:rPr lang="ru-RU" sz="3600" dirty="0" err="1"/>
              <a:t>інструмент</a:t>
            </a:r>
            <a:r>
              <a:rPr lang="ru-RU" sz="3600" dirty="0"/>
              <a:t> </a:t>
            </a:r>
            <a:r>
              <a:rPr lang="ru-RU" sz="3600" dirty="0" err="1"/>
              <a:t>скорочення</a:t>
            </a:r>
            <a:r>
              <a:rPr lang="ru-RU" sz="3600" dirty="0"/>
              <a:t> </a:t>
            </a:r>
            <a:r>
              <a:rPr lang="ru-RU" sz="3600" dirty="0" err="1"/>
              <a:t>бюджетних</a:t>
            </a:r>
            <a:r>
              <a:rPr lang="ru-RU" sz="3600" dirty="0"/>
              <a:t> </a:t>
            </a:r>
            <a:r>
              <a:rPr lang="ru-RU" sz="3600" dirty="0" err="1"/>
              <a:t>витрат</a:t>
            </a:r>
            <a:r>
              <a:rPr lang="ru-RU" sz="36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Закон </a:t>
            </a:r>
            <a:r>
              <a:rPr lang="ru-RU" dirty="0" err="1"/>
              <a:t>України</a:t>
            </a:r>
            <a:r>
              <a:rPr lang="ru-RU" dirty="0"/>
              <a:t> "Про </a:t>
            </a:r>
            <a:r>
              <a:rPr lang="ru-RU" dirty="0" err="1"/>
              <a:t>енергозбереження</a:t>
            </a:r>
            <a:r>
              <a:rPr lang="ru-RU" dirty="0"/>
              <a:t>" </a:t>
            </a:r>
            <a:r>
              <a:rPr lang="ru-RU" dirty="0" err="1"/>
              <a:t>трактує</a:t>
            </a:r>
            <a:r>
              <a:rPr lang="ru-RU" dirty="0"/>
              <a:t> </a:t>
            </a:r>
            <a:r>
              <a:rPr lang="ru-RU" dirty="0" err="1"/>
              <a:t>поняття</a:t>
            </a:r>
            <a:r>
              <a:rPr lang="ru-RU" dirty="0"/>
              <a:t> "</a:t>
            </a:r>
            <a:r>
              <a:rPr lang="ru-RU" dirty="0" err="1"/>
              <a:t>Енергоефективний</a:t>
            </a:r>
            <a:r>
              <a:rPr lang="ru-RU" dirty="0"/>
              <a:t> проект" як проект, </a:t>
            </a:r>
            <a:r>
              <a:rPr lang="ru-RU" dirty="0" err="1"/>
              <a:t>спрямований</a:t>
            </a:r>
            <a:r>
              <a:rPr lang="ru-RU" dirty="0"/>
              <a:t> на </a:t>
            </a:r>
            <a:r>
              <a:rPr lang="ru-RU" dirty="0" err="1"/>
              <a:t>скорочення</a:t>
            </a:r>
            <a:r>
              <a:rPr lang="ru-RU" dirty="0"/>
              <a:t> </a:t>
            </a:r>
            <a:r>
              <a:rPr lang="ru-RU" dirty="0" err="1"/>
              <a:t>енергоспоживання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dirty="0"/>
              <a:t>Коли </a:t>
            </a:r>
            <a:r>
              <a:rPr lang="ru-RU" dirty="0" err="1"/>
              <a:t>скорочення</a:t>
            </a:r>
            <a:r>
              <a:rPr lang="ru-RU" dirty="0"/>
              <a:t> </a:t>
            </a:r>
            <a:r>
              <a:rPr lang="ru-RU" dirty="0" err="1"/>
              <a:t>енергоспоживання</a:t>
            </a:r>
            <a:r>
              <a:rPr lang="ru-RU" dirty="0"/>
              <a:t> </a:t>
            </a:r>
            <a:r>
              <a:rPr lang="ru-RU" dirty="0" err="1"/>
              <a:t>розглядається</a:t>
            </a:r>
            <a:r>
              <a:rPr lang="ru-RU" dirty="0"/>
              <a:t> в </a:t>
            </a:r>
            <a:r>
              <a:rPr lang="ru-RU" dirty="0" err="1"/>
              <a:t>контексті</a:t>
            </a:r>
            <a:r>
              <a:rPr lang="ru-RU" dirty="0"/>
              <a:t>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питань</a:t>
            </a:r>
            <a:r>
              <a:rPr lang="ru-RU" dirty="0"/>
              <a:t>, </a:t>
            </a:r>
            <a:r>
              <a:rPr lang="ru-RU" dirty="0" err="1"/>
              <a:t>потрібно</a:t>
            </a:r>
            <a:r>
              <a:rPr lang="ru-RU" dirty="0"/>
              <a:t> </a:t>
            </a:r>
            <a:r>
              <a:rPr lang="ru-RU" dirty="0" err="1"/>
              <a:t>розуміти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endParaRPr lang="ru-RU" dirty="0" smtClean="0"/>
          </a:p>
          <a:p>
            <a:pPr marL="118872" indent="0">
              <a:buNone/>
            </a:pPr>
            <a:endParaRPr lang="ru-RU" dirty="0" smtClean="0"/>
          </a:p>
          <a:p>
            <a:pPr marL="118872" indent="0">
              <a:buNone/>
            </a:pPr>
            <a:r>
              <a:rPr lang="ru-RU" b="1" dirty="0" err="1" smtClean="0"/>
              <a:t>саме</a:t>
            </a:r>
            <a:r>
              <a:rPr lang="ru-RU" b="1" dirty="0" smtClean="0"/>
              <a:t> ОКУПНІСТЬ </a:t>
            </a:r>
            <a:r>
              <a:rPr lang="ru-RU" b="1" dirty="0" err="1"/>
              <a:t>програм</a:t>
            </a:r>
            <a:r>
              <a:rPr lang="ru-RU" b="1" dirty="0"/>
              <a:t>, </a:t>
            </a:r>
            <a:r>
              <a:rPr lang="ru-RU" b="1" dirty="0" err="1"/>
              <a:t>підпрограм</a:t>
            </a:r>
            <a:r>
              <a:rPr lang="ru-RU" b="1" dirty="0"/>
              <a:t> і </a:t>
            </a:r>
            <a:r>
              <a:rPr lang="ru-RU" b="1" dirty="0" err="1"/>
              <a:t>заходів</a:t>
            </a:r>
            <a:r>
              <a:rPr lang="ru-RU" b="1" dirty="0"/>
              <a:t> з </a:t>
            </a:r>
            <a:r>
              <a:rPr lang="ru-RU" b="1" dirty="0" err="1"/>
              <a:t>енергозбереження</a:t>
            </a:r>
            <a:r>
              <a:rPr lang="ru-RU" b="1" dirty="0"/>
              <a:t> </a:t>
            </a:r>
            <a:r>
              <a:rPr lang="ru-RU" b="1" dirty="0" err="1"/>
              <a:t>вигідно</a:t>
            </a:r>
            <a:r>
              <a:rPr lang="ru-RU" b="1" dirty="0"/>
              <a:t> </a:t>
            </a:r>
            <a:r>
              <a:rPr lang="ru-RU" b="1" dirty="0" err="1"/>
              <a:t>відрізняє</a:t>
            </a:r>
            <a:r>
              <a:rPr lang="ru-RU" b="1" dirty="0"/>
              <a:t> </a:t>
            </a:r>
            <a:r>
              <a:rPr lang="ru-RU" b="1" dirty="0" err="1"/>
              <a:t>їх</a:t>
            </a:r>
            <a:r>
              <a:rPr lang="ru-RU" b="1" dirty="0"/>
              <a:t> з точки </a:t>
            </a:r>
            <a:r>
              <a:rPr lang="ru-RU" b="1" dirty="0" err="1"/>
              <a:t>зору</a:t>
            </a:r>
            <a:r>
              <a:rPr lang="ru-RU" b="1" dirty="0"/>
              <a:t> </a:t>
            </a:r>
            <a:r>
              <a:rPr lang="ru-RU" b="1" dirty="0" err="1"/>
              <a:t>пріоритетності</a:t>
            </a:r>
            <a:r>
              <a:rPr lang="ru-RU" b="1" dirty="0"/>
              <a:t> </a:t>
            </a:r>
            <a:r>
              <a:rPr lang="ru-RU" b="1" dirty="0" err="1"/>
              <a:t>інвестування</a:t>
            </a:r>
            <a:r>
              <a:rPr lang="ru-RU" b="1" dirty="0"/>
              <a:t> </a:t>
            </a:r>
            <a:r>
              <a:rPr lang="ru-RU" b="1" dirty="0" err="1"/>
              <a:t>коштів</a:t>
            </a:r>
            <a:r>
              <a:rPr lang="ru-RU" b="1" dirty="0"/>
              <a:t> </a:t>
            </a:r>
            <a:r>
              <a:rPr lang="ru-RU" b="1" dirty="0" err="1"/>
              <a:t>місцевих</a:t>
            </a:r>
            <a:r>
              <a:rPr lang="ru-RU" b="1" dirty="0"/>
              <a:t> </a:t>
            </a:r>
            <a:r>
              <a:rPr lang="ru-RU" b="1" dirty="0" err="1" smtClean="0"/>
              <a:t>бюджетів</a:t>
            </a:r>
            <a:r>
              <a:rPr lang="ru-RU" b="1" dirty="0" smtClean="0"/>
              <a:t>!!!!!!!!</a:t>
            </a:r>
            <a:endParaRPr lang="ru-RU" b="1" dirty="0"/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dirty="0" err="1"/>
              <a:t>Реалізація</a:t>
            </a:r>
            <a:r>
              <a:rPr lang="ru-RU" dirty="0"/>
              <a:t> </a:t>
            </a:r>
            <a:r>
              <a:rPr lang="ru-RU" dirty="0" err="1"/>
              <a:t>програм</a:t>
            </a:r>
            <a:r>
              <a:rPr lang="ru-RU" dirty="0"/>
              <a:t> з </a:t>
            </a:r>
            <a:r>
              <a:rPr lang="ru-RU" dirty="0" err="1"/>
              <a:t>енергозбереження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забезпечити</a:t>
            </a:r>
            <a:r>
              <a:rPr lang="ru-RU" dirty="0"/>
              <a:t> </a:t>
            </a:r>
            <a:r>
              <a:rPr lang="ru-RU" dirty="0" err="1"/>
              <a:t>щорічну</a:t>
            </a:r>
            <a:r>
              <a:rPr lang="ru-RU" dirty="0"/>
              <a:t> </a:t>
            </a:r>
            <a:r>
              <a:rPr lang="ru-RU" dirty="0" err="1"/>
              <a:t>економію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 на оплату </a:t>
            </a:r>
            <a:r>
              <a:rPr lang="ru-RU" dirty="0" err="1"/>
              <a:t>енергоносіїв</a:t>
            </a:r>
            <a:r>
              <a:rPr lang="ru-RU" dirty="0"/>
              <a:t>, </a:t>
            </a:r>
            <a:r>
              <a:rPr lang="ru-RU" dirty="0" err="1"/>
              <a:t>достатню</a:t>
            </a:r>
            <a:r>
              <a:rPr lang="ru-RU" dirty="0"/>
              <a:t> для </a:t>
            </a:r>
            <a:r>
              <a:rPr lang="ru-RU" dirty="0" err="1"/>
              <a:t>повернення</a:t>
            </a:r>
            <a:r>
              <a:rPr lang="ru-RU" dirty="0"/>
              <a:t> </a:t>
            </a:r>
            <a:r>
              <a:rPr lang="ru-RU" dirty="0" err="1"/>
              <a:t>інвестицій</a:t>
            </a:r>
            <a:r>
              <a:rPr lang="ru-RU" dirty="0"/>
              <a:t> і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доходів</a:t>
            </a:r>
            <a:r>
              <a:rPr lang="ru-RU" dirty="0"/>
              <a:t> у бюджет.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564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61" y="0"/>
            <a:ext cx="9144000" cy="1252728"/>
          </a:xfrm>
        </p:spPr>
        <p:txBody>
          <a:bodyPr/>
          <a:lstStyle/>
          <a:p>
            <a:pPr algn="ctr"/>
            <a:r>
              <a:rPr lang="uk-UA" dirty="0" smtClean="0"/>
              <a:t>Збережемо ресурси разом!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43" y="1628800"/>
            <a:ext cx="6735700" cy="419443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021288"/>
            <a:ext cx="9144000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600" b="1" dirty="0" smtClean="0"/>
              <a:t>Дякуємо за увагу!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40385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Головна  </a:t>
            </a:r>
            <a:r>
              <a:rPr lang="ru-RU" dirty="0" err="1"/>
              <a:t>г</a:t>
            </a:r>
            <a:r>
              <a:rPr lang="ru-RU" dirty="0" err="1" smtClean="0"/>
              <a:t>іпотеза</a:t>
            </a:r>
            <a:r>
              <a:rPr lang="ru-RU" dirty="0" smtClean="0"/>
              <a:t> </a:t>
            </a:r>
            <a:r>
              <a:rPr lang="ru-RU" dirty="0" err="1"/>
              <a:t>дослідження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3816424" cy="52565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На </a:t>
            </a:r>
            <a:r>
              <a:rPr lang="ru-RU" sz="2000" b="1" dirty="0" err="1" smtClean="0"/>
              <a:t>скільки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єфективна</a:t>
            </a:r>
            <a:r>
              <a:rPr lang="ru-RU" sz="2000" b="1" dirty="0" smtClean="0"/>
              <a:t> </a:t>
            </a:r>
            <a:r>
              <a:rPr lang="ru-RU" sz="2000" b="1" dirty="0" err="1"/>
              <a:t>п</a:t>
            </a:r>
            <a:r>
              <a:rPr lang="ru-RU" sz="2000" b="1" dirty="0" err="1" smtClean="0"/>
              <a:t>олітика</a:t>
            </a:r>
            <a:r>
              <a:rPr lang="ru-RU" sz="2000" b="1" dirty="0" smtClean="0"/>
              <a:t> </a:t>
            </a:r>
            <a:r>
              <a:rPr lang="ru-RU" sz="2000" b="1" dirty="0" err="1"/>
              <a:t>енергозбереження</a:t>
            </a:r>
            <a:r>
              <a:rPr lang="ru-RU" sz="2000" b="1" dirty="0"/>
              <a:t> та </a:t>
            </a:r>
            <a:r>
              <a:rPr lang="ru-RU" sz="2000" b="1" dirty="0" err="1"/>
              <a:t>енергоефективності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реалізується</a:t>
            </a:r>
            <a:r>
              <a:rPr lang="ru-RU" sz="2000" b="1" dirty="0"/>
              <a:t> Департаментом </a:t>
            </a:r>
            <a:r>
              <a:rPr lang="ru-RU" sz="2000" b="1" dirty="0" err="1"/>
              <a:t>енергетики</a:t>
            </a:r>
            <a:r>
              <a:rPr lang="ru-RU" sz="2000" b="1" dirty="0"/>
              <a:t>, </a:t>
            </a:r>
            <a:r>
              <a:rPr lang="ru-RU" sz="2000" b="1" dirty="0" err="1"/>
              <a:t>енергозбереження</a:t>
            </a:r>
            <a:r>
              <a:rPr lang="ru-RU" sz="2000" b="1" dirty="0"/>
              <a:t> та </a:t>
            </a:r>
            <a:r>
              <a:rPr lang="ru-RU" sz="2000" b="1" dirty="0" err="1"/>
              <a:t>впровадження</a:t>
            </a:r>
            <a:r>
              <a:rPr lang="ru-RU" sz="2000" b="1" dirty="0"/>
              <a:t> </a:t>
            </a:r>
            <a:r>
              <a:rPr lang="ru-RU" sz="2000" b="1" dirty="0" err="1"/>
              <a:t>інноваційних</a:t>
            </a:r>
            <a:r>
              <a:rPr lang="ru-RU" sz="2000" b="1" dirty="0"/>
              <a:t> </a:t>
            </a:r>
            <a:r>
              <a:rPr lang="ru-RU" sz="2000" b="1" dirty="0" err="1"/>
              <a:t>технологій</a:t>
            </a:r>
            <a:r>
              <a:rPr lang="ru-RU" sz="2000" b="1" dirty="0"/>
              <a:t> ММР, </a:t>
            </a:r>
            <a:r>
              <a:rPr lang="ru-RU" sz="2000" b="1" dirty="0" smtClean="0"/>
              <a:t>з точки </a:t>
            </a:r>
            <a:r>
              <a:rPr lang="ru-RU" sz="2000" b="1" dirty="0" err="1" smtClean="0"/>
              <a:t>зору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економічної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доцільності</a:t>
            </a:r>
            <a:r>
              <a:rPr lang="ru-RU" sz="2000" b="1" dirty="0" smtClean="0"/>
              <a:t> для бюджету </a:t>
            </a:r>
            <a:r>
              <a:rPr lang="ru-RU" sz="2000" b="1" dirty="0" err="1" smtClean="0"/>
              <a:t>місця</a:t>
            </a:r>
            <a:r>
              <a:rPr lang="ru-RU" sz="2000" b="1" dirty="0" smtClean="0"/>
              <a:t>. </a:t>
            </a:r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err="1" smtClean="0"/>
              <a:t>Було</a:t>
            </a:r>
            <a:r>
              <a:rPr lang="ru-RU" sz="2000" b="1" dirty="0" smtClean="0"/>
              <a:t> припущено,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обсяг</a:t>
            </a:r>
            <a:r>
              <a:rPr lang="ru-RU" sz="2000" b="1" dirty="0"/>
              <a:t> </a:t>
            </a:r>
            <a:r>
              <a:rPr lang="ru-RU" sz="2000" b="1" dirty="0" err="1"/>
              <a:t>бюджетних</a:t>
            </a:r>
            <a:r>
              <a:rPr lang="ru-RU" sz="2000" b="1" dirty="0"/>
              <a:t> </a:t>
            </a:r>
            <a:r>
              <a:rPr lang="ru-RU" sz="2000" b="1" dirty="0" err="1"/>
              <a:t>витрат</a:t>
            </a:r>
            <a:r>
              <a:rPr lang="ru-RU" sz="2000" b="1" dirty="0"/>
              <a:t> на </a:t>
            </a:r>
            <a:r>
              <a:rPr lang="ru-RU" sz="2000" b="1" dirty="0" err="1"/>
              <a:t>проведення</a:t>
            </a:r>
            <a:r>
              <a:rPr lang="ru-RU" sz="2000" b="1" dirty="0"/>
              <a:t> </a:t>
            </a:r>
            <a:r>
              <a:rPr lang="ru-RU" sz="2000" b="1" dirty="0" err="1" smtClean="0"/>
              <a:t>політики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енергозбереження</a:t>
            </a:r>
            <a:r>
              <a:rPr lang="ru-RU" sz="2000" b="1" dirty="0"/>
              <a:t>,   </a:t>
            </a:r>
            <a:r>
              <a:rPr lang="ru-RU" sz="2000" b="1" dirty="0" err="1"/>
              <a:t>значно</a:t>
            </a:r>
            <a:r>
              <a:rPr lang="ru-RU" sz="2000" b="1" dirty="0"/>
              <a:t> </a:t>
            </a:r>
            <a:r>
              <a:rPr lang="ru-RU" sz="2000" b="1" dirty="0" err="1"/>
              <a:t>перевищує</a:t>
            </a:r>
            <a:r>
              <a:rPr lang="ru-RU" sz="2000" b="1" dirty="0"/>
              <a:t> </a:t>
            </a:r>
            <a:r>
              <a:rPr lang="ru-RU" sz="2000" b="1" dirty="0" err="1"/>
              <a:t>обсяг</a:t>
            </a:r>
            <a:r>
              <a:rPr lang="ru-RU" sz="2000" b="1" dirty="0"/>
              <a:t> </a:t>
            </a:r>
            <a:r>
              <a:rPr lang="ru-RU" sz="2000" b="1" dirty="0" err="1"/>
              <a:t>економії</a:t>
            </a:r>
            <a:r>
              <a:rPr lang="ru-RU" sz="2000" b="1" dirty="0"/>
              <a:t> </a:t>
            </a:r>
            <a:r>
              <a:rPr lang="ru-RU" sz="2000" b="1" dirty="0" err="1"/>
              <a:t>бюджетних</a:t>
            </a:r>
            <a:r>
              <a:rPr lang="ru-RU" sz="2000" b="1" dirty="0"/>
              <a:t> </a:t>
            </a:r>
            <a:r>
              <a:rPr lang="ru-RU" sz="2000" b="1" dirty="0" err="1"/>
              <a:t>коштів</a:t>
            </a:r>
            <a:r>
              <a:rPr lang="ru-RU" sz="2000" b="1" dirty="0"/>
              <a:t> </a:t>
            </a:r>
            <a:r>
              <a:rPr lang="ru-RU" sz="2000" b="1" dirty="0" err="1"/>
              <a:t>внаслідок</a:t>
            </a:r>
            <a:r>
              <a:rPr lang="ru-RU" sz="2000" b="1" dirty="0"/>
              <a:t> </a:t>
            </a:r>
            <a:r>
              <a:rPr lang="ru-RU" sz="2000" b="1" dirty="0" err="1"/>
              <a:t>проведення</a:t>
            </a:r>
            <a:r>
              <a:rPr lang="ru-RU" sz="2000" b="1" dirty="0"/>
              <a:t> </a:t>
            </a:r>
            <a:r>
              <a:rPr lang="ru-RU" sz="2000" b="1" dirty="0" err="1"/>
              <a:t>цієї</a:t>
            </a:r>
            <a:r>
              <a:rPr lang="ru-RU" sz="2000" b="1" dirty="0"/>
              <a:t> </a:t>
            </a:r>
            <a:r>
              <a:rPr lang="ru-RU" sz="2000" b="1" dirty="0" err="1"/>
              <a:t>політики</a:t>
            </a:r>
            <a:r>
              <a:rPr lang="ru-RU" sz="2000" b="1" dirty="0"/>
              <a:t>. </a:t>
            </a:r>
            <a:endParaRPr lang="ru-RU" sz="2000" b="1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290" y="1628800"/>
            <a:ext cx="4785709" cy="50919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6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385"/>
            <a:ext cx="8229600" cy="1252728"/>
          </a:xfrm>
        </p:spPr>
        <p:txBody>
          <a:bodyPr>
            <a:normAutofit/>
          </a:bodyPr>
          <a:lstStyle/>
          <a:p>
            <a:r>
              <a:rPr lang="uk-UA" dirty="0" smtClean="0"/>
              <a:t>Висновки дослідження: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5191"/>
            <a:ext cx="8640960" cy="46256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b="1" dirty="0" smtClean="0"/>
              <a:t>          Головна </a:t>
            </a:r>
            <a:r>
              <a:rPr lang="ru-RU" sz="3000" b="1" dirty="0" err="1" smtClean="0"/>
              <a:t>гіпотеза</a:t>
            </a:r>
            <a:r>
              <a:rPr lang="ru-RU" sz="3000" b="1" dirty="0" smtClean="0"/>
              <a:t> </a:t>
            </a:r>
            <a:r>
              <a:rPr lang="ru-RU" sz="3000" b="1" dirty="0" err="1" smtClean="0"/>
              <a:t>дослідження</a:t>
            </a:r>
            <a:r>
              <a:rPr lang="ru-RU" sz="3000" b="1" dirty="0"/>
              <a:t> </a:t>
            </a:r>
            <a:r>
              <a:rPr lang="ru-RU" sz="3000" b="1" dirty="0" err="1" smtClean="0"/>
              <a:t>підтверджено</a:t>
            </a:r>
            <a:r>
              <a:rPr lang="ru-RU" sz="3000" b="1" dirty="0" smtClean="0"/>
              <a:t>:  </a:t>
            </a:r>
            <a:r>
              <a:rPr lang="ru-RU" sz="3000" b="1" dirty="0" err="1" smtClean="0"/>
              <a:t>політика</a:t>
            </a:r>
            <a:r>
              <a:rPr lang="ru-RU" sz="3000" b="1" dirty="0" smtClean="0"/>
              <a:t> </a:t>
            </a:r>
            <a:r>
              <a:rPr lang="ru-RU" sz="3000" b="1" dirty="0" err="1" smtClean="0"/>
              <a:t>енергозбереження</a:t>
            </a:r>
            <a:r>
              <a:rPr lang="ru-RU" sz="3000" b="1" dirty="0" smtClean="0"/>
              <a:t>, проведена у </a:t>
            </a:r>
            <a:r>
              <a:rPr lang="ru-RU" sz="3000" b="1" dirty="0" err="1" smtClean="0"/>
              <a:t>період</a:t>
            </a:r>
            <a:r>
              <a:rPr lang="ru-RU" sz="3000" b="1" dirty="0" smtClean="0"/>
              <a:t> 2017-2019р  </a:t>
            </a:r>
            <a:r>
              <a:rPr lang="ru-RU" sz="3000" b="1" dirty="0" err="1" smtClean="0"/>
              <a:t>неефективна</a:t>
            </a:r>
            <a:r>
              <a:rPr lang="ru-RU" sz="3000" b="1" dirty="0" smtClean="0"/>
              <a:t> </a:t>
            </a:r>
            <a:r>
              <a:rPr lang="ru-RU" sz="3000" b="1" dirty="0"/>
              <a:t>з точки </a:t>
            </a:r>
            <a:r>
              <a:rPr lang="ru-RU" sz="3000" b="1" dirty="0" err="1"/>
              <a:t>зору</a:t>
            </a:r>
            <a:r>
              <a:rPr lang="ru-RU" sz="3000" b="1" dirty="0"/>
              <a:t> </a:t>
            </a:r>
            <a:r>
              <a:rPr lang="ru-RU" sz="3000" b="1" dirty="0" err="1"/>
              <a:t>економічної</a:t>
            </a:r>
            <a:r>
              <a:rPr lang="ru-RU" sz="3000" b="1" dirty="0"/>
              <a:t> </a:t>
            </a:r>
            <a:r>
              <a:rPr lang="ru-RU" sz="3000" b="1" dirty="0" err="1" smtClean="0"/>
              <a:t>доцільності</a:t>
            </a:r>
            <a:r>
              <a:rPr lang="ru-RU" sz="3000" b="1" dirty="0" smtClean="0"/>
              <a:t> для бюджету </a:t>
            </a:r>
            <a:r>
              <a:rPr lang="ru-RU" sz="3000" b="1" dirty="0" err="1" smtClean="0"/>
              <a:t>місця</a:t>
            </a:r>
            <a:r>
              <a:rPr lang="ru-RU" sz="3000" b="1" dirty="0" smtClean="0"/>
              <a:t>. </a:t>
            </a:r>
          </a:p>
          <a:p>
            <a:pPr marL="0" indent="0">
              <a:buNone/>
            </a:pPr>
            <a:endParaRPr lang="ru-RU" sz="3000" dirty="0" smtClean="0"/>
          </a:p>
          <a:p>
            <a:pPr marL="0" indent="0">
              <a:buNone/>
            </a:pPr>
            <a:r>
              <a:rPr lang="ru-RU" sz="3000" dirty="0" smtClean="0"/>
              <a:t>          </a:t>
            </a:r>
            <a:r>
              <a:rPr lang="ru-RU" sz="3000" b="1" dirty="0" err="1" smtClean="0"/>
              <a:t>Обсяг</a:t>
            </a:r>
            <a:r>
              <a:rPr lang="ru-RU" sz="3000" b="1" dirty="0" smtClean="0"/>
              <a:t> </a:t>
            </a:r>
            <a:r>
              <a:rPr lang="ru-RU" sz="3000" b="1" dirty="0" err="1"/>
              <a:t>бюджетних</a:t>
            </a:r>
            <a:r>
              <a:rPr lang="ru-RU" sz="3000" b="1" dirty="0"/>
              <a:t> </a:t>
            </a:r>
            <a:r>
              <a:rPr lang="ru-RU" sz="3000" b="1" dirty="0" err="1"/>
              <a:t>витрат</a:t>
            </a:r>
            <a:r>
              <a:rPr lang="ru-RU" sz="3000" b="1" dirty="0"/>
              <a:t> на </a:t>
            </a:r>
            <a:r>
              <a:rPr lang="ru-RU" sz="3000" b="1" dirty="0" err="1"/>
              <a:t>впровадження</a:t>
            </a:r>
            <a:r>
              <a:rPr lang="ru-RU" sz="3000" b="1" dirty="0"/>
              <a:t> </a:t>
            </a:r>
            <a:r>
              <a:rPr lang="ru-RU" sz="3000" b="1" dirty="0" err="1"/>
              <a:t>енергозберігаючих</a:t>
            </a:r>
            <a:r>
              <a:rPr lang="ru-RU" sz="3000" b="1" dirty="0"/>
              <a:t> </a:t>
            </a:r>
            <a:r>
              <a:rPr lang="ru-RU" sz="3000" b="1" dirty="0" err="1"/>
              <a:t>заходів</a:t>
            </a:r>
            <a:r>
              <a:rPr lang="ru-RU" sz="3000" b="1" dirty="0"/>
              <a:t>, </a:t>
            </a:r>
            <a:r>
              <a:rPr lang="ru-RU" sz="3000" b="1" dirty="0" err="1"/>
              <a:t>значно</a:t>
            </a:r>
            <a:r>
              <a:rPr lang="ru-RU" sz="3000" b="1" dirty="0"/>
              <a:t> </a:t>
            </a:r>
            <a:r>
              <a:rPr lang="ru-RU" sz="3000" b="1" dirty="0" err="1"/>
              <a:t>перевищує</a:t>
            </a:r>
            <a:r>
              <a:rPr lang="ru-RU" sz="3000" b="1" dirty="0"/>
              <a:t> </a:t>
            </a:r>
            <a:r>
              <a:rPr lang="ru-RU" sz="3000" b="1" dirty="0" err="1"/>
              <a:t>обсяг</a:t>
            </a:r>
            <a:r>
              <a:rPr lang="ru-RU" sz="3000" b="1" dirty="0"/>
              <a:t> </a:t>
            </a:r>
            <a:r>
              <a:rPr lang="ru-RU" sz="3000" b="1" dirty="0" err="1"/>
              <a:t>зекономлених</a:t>
            </a:r>
            <a:r>
              <a:rPr lang="ru-RU" sz="3000" b="1" dirty="0"/>
              <a:t> </a:t>
            </a:r>
            <a:r>
              <a:rPr lang="ru-RU" sz="3000" b="1" dirty="0" err="1"/>
              <a:t>фінансових</a:t>
            </a:r>
            <a:r>
              <a:rPr lang="ru-RU" sz="3000" b="1" dirty="0"/>
              <a:t> </a:t>
            </a:r>
            <a:r>
              <a:rPr lang="ru-RU" sz="3000" b="1" dirty="0" err="1"/>
              <a:t>ресурсів</a:t>
            </a:r>
            <a:r>
              <a:rPr lang="ru-RU" sz="3000" b="1" dirty="0"/>
              <a:t>, </a:t>
            </a:r>
            <a:r>
              <a:rPr lang="ru-RU" sz="3000" b="1" dirty="0" err="1"/>
              <a:t>отриманих</a:t>
            </a:r>
            <a:r>
              <a:rPr lang="ru-RU" sz="3000" b="1" dirty="0"/>
              <a:t> </a:t>
            </a:r>
            <a:r>
              <a:rPr lang="ru-RU" sz="3000" b="1" dirty="0" err="1"/>
              <a:t>внаслідок</a:t>
            </a:r>
            <a:r>
              <a:rPr lang="ru-RU" sz="3000" b="1" dirty="0"/>
              <a:t> </a:t>
            </a:r>
            <a:r>
              <a:rPr lang="ru-RU" sz="3000" b="1" dirty="0" err="1"/>
              <a:t>впровадження</a:t>
            </a:r>
            <a:r>
              <a:rPr lang="ru-RU" sz="3000" b="1" dirty="0"/>
              <a:t> </a:t>
            </a:r>
            <a:r>
              <a:rPr lang="ru-RU" sz="3000" b="1" dirty="0" err="1"/>
              <a:t>цих</a:t>
            </a:r>
            <a:r>
              <a:rPr lang="ru-RU" sz="3000" b="1" dirty="0"/>
              <a:t> </a:t>
            </a:r>
            <a:r>
              <a:rPr lang="ru-RU" sz="3000" b="1" dirty="0" err="1" smtClean="0"/>
              <a:t>заходів</a:t>
            </a:r>
            <a:r>
              <a:rPr lang="ru-RU" sz="3000" b="1" dirty="0" smtClean="0"/>
              <a:t>. </a:t>
            </a:r>
          </a:p>
          <a:p>
            <a:pPr marL="118872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650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252728"/>
          </a:xfrm>
        </p:spPr>
        <p:txBody>
          <a:bodyPr>
            <a:noAutofit/>
          </a:bodyPr>
          <a:lstStyle/>
          <a:p>
            <a:r>
              <a:rPr lang="ru-RU" sz="3200" dirty="0" err="1"/>
              <a:t>Таблиця</a:t>
            </a:r>
            <a:r>
              <a:rPr lang="ru-RU" sz="3200" dirty="0"/>
              <a:t> «</a:t>
            </a:r>
            <a:r>
              <a:rPr lang="ru-RU" sz="3200" dirty="0" err="1"/>
              <a:t>Співвідношення</a:t>
            </a:r>
            <a:r>
              <a:rPr lang="ru-RU" sz="3200" dirty="0"/>
              <a:t> </a:t>
            </a:r>
            <a:r>
              <a:rPr lang="ru-RU" sz="3200" dirty="0" err="1"/>
              <a:t>бюджетних</a:t>
            </a:r>
            <a:r>
              <a:rPr lang="ru-RU" sz="3200" dirty="0"/>
              <a:t> </a:t>
            </a:r>
            <a:r>
              <a:rPr lang="ru-RU" sz="3200" dirty="0" err="1" smtClean="0"/>
              <a:t>видатків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та </a:t>
            </a:r>
            <a:r>
              <a:rPr lang="ru-RU" sz="3200" dirty="0" err="1"/>
              <a:t>економії</a:t>
            </a:r>
            <a:r>
              <a:rPr lang="ru-RU" sz="3200" dirty="0"/>
              <a:t> </a:t>
            </a:r>
            <a:r>
              <a:rPr lang="ru-RU" sz="3200" dirty="0" err="1"/>
              <a:t>бюджетних</a:t>
            </a:r>
            <a:r>
              <a:rPr lang="ru-RU" sz="3200" dirty="0"/>
              <a:t> </a:t>
            </a:r>
            <a:r>
              <a:rPr lang="ru-RU" sz="3200" dirty="0" err="1"/>
              <a:t>коштів</a:t>
            </a:r>
            <a:r>
              <a:rPr lang="ru-RU" sz="3200" dirty="0"/>
              <a:t>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err="1" smtClean="0"/>
              <a:t>внаслідок</a:t>
            </a:r>
            <a:r>
              <a:rPr lang="ru-RU" sz="1800" dirty="0" smtClean="0"/>
              <a:t> </a:t>
            </a:r>
            <a:r>
              <a:rPr lang="ru-RU" sz="1800" dirty="0" err="1"/>
              <a:t>проведення</a:t>
            </a:r>
            <a:r>
              <a:rPr lang="ru-RU" sz="1800" dirty="0"/>
              <a:t> </a:t>
            </a:r>
            <a:r>
              <a:rPr lang="ru-RU" sz="1800" dirty="0" err="1" smtClean="0"/>
              <a:t>енергозберігаюї</a:t>
            </a:r>
            <a:r>
              <a:rPr lang="ru-RU" sz="1800" dirty="0" smtClean="0"/>
              <a:t> </a:t>
            </a:r>
            <a:r>
              <a:rPr lang="ru-RU" sz="1800" dirty="0" err="1" smtClean="0"/>
              <a:t>політики</a:t>
            </a:r>
            <a:r>
              <a:rPr lang="ru-RU" sz="3200" dirty="0"/>
              <a:t>»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7992888" cy="5127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781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 </a:t>
            </a:r>
            <a:r>
              <a:rPr lang="ru-RU" sz="2400" dirty="0" err="1"/>
              <a:t>чому</a:t>
            </a:r>
            <a:r>
              <a:rPr lang="ru-RU" sz="2400" dirty="0"/>
              <a:t> причина </a:t>
            </a:r>
            <a:r>
              <a:rPr lang="ru-RU" sz="2400" dirty="0" err="1"/>
              <a:t>неефективного</a:t>
            </a:r>
            <a:r>
              <a:rPr lang="ru-RU" sz="2400" dirty="0"/>
              <a:t> </a:t>
            </a:r>
            <a:r>
              <a:rPr lang="ru-RU" sz="2400" dirty="0" err="1" smtClean="0"/>
              <a:t>використання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бюджетних</a:t>
            </a:r>
            <a:r>
              <a:rPr lang="ru-RU" sz="2400" dirty="0" smtClean="0"/>
              <a:t> </a:t>
            </a:r>
            <a:r>
              <a:rPr lang="ru-RU" sz="2400" dirty="0" err="1"/>
              <a:t>фінансів</a:t>
            </a:r>
            <a:r>
              <a:rPr lang="ru-RU" sz="2400" dirty="0"/>
              <a:t> </a:t>
            </a:r>
            <a:r>
              <a:rPr lang="ru-RU" sz="2400" dirty="0" smtClean="0"/>
              <a:t>у </a:t>
            </a:r>
            <a:r>
              <a:rPr lang="ru-RU" sz="2400" dirty="0" err="1" smtClean="0"/>
              <a:t>напрямку</a:t>
            </a:r>
            <a:r>
              <a:rPr lang="ru-RU" sz="2400" dirty="0" smtClean="0"/>
              <a:t> </a:t>
            </a:r>
            <a:r>
              <a:rPr lang="ru-RU" sz="2400" dirty="0" err="1" smtClean="0"/>
              <a:t>енергозбереження</a:t>
            </a:r>
            <a:r>
              <a:rPr lang="ru-RU" sz="2400" dirty="0" smtClean="0"/>
              <a:t> ??????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18872" indent="0">
              <a:buNone/>
            </a:pPr>
            <a:endParaRPr lang="ru-RU" dirty="0"/>
          </a:p>
          <a:p>
            <a:r>
              <a:rPr lang="ru-RU" b="1" dirty="0" err="1"/>
              <a:t>Гіпотеза</a:t>
            </a:r>
            <a:r>
              <a:rPr lang="ru-RU" b="1" dirty="0"/>
              <a:t> 1</a:t>
            </a:r>
            <a:r>
              <a:rPr lang="ru-RU" b="1" dirty="0" smtClean="0"/>
              <a:t>:</a:t>
            </a:r>
          </a:p>
          <a:p>
            <a:pPr marL="118872" indent="0">
              <a:buNone/>
            </a:pPr>
            <a:r>
              <a:rPr lang="ru-RU" b="1" dirty="0" smtClean="0"/>
              <a:t>  </a:t>
            </a:r>
            <a:r>
              <a:rPr lang="ru-RU" b="1" dirty="0" err="1" smtClean="0"/>
              <a:t>Чи</a:t>
            </a:r>
            <a:r>
              <a:rPr lang="ru-RU" b="1" dirty="0" smtClean="0"/>
              <a:t> </a:t>
            </a:r>
            <a:r>
              <a:rPr lang="ru-RU" b="1" dirty="0" err="1"/>
              <a:t>існує</a:t>
            </a:r>
            <a:r>
              <a:rPr lang="ru-RU" b="1" dirty="0"/>
              <a:t> </a:t>
            </a:r>
            <a:r>
              <a:rPr lang="ru-RU" b="1" dirty="0" smtClean="0"/>
              <a:t>причинно-</a:t>
            </a:r>
            <a:r>
              <a:rPr lang="ru-RU" b="1" dirty="0" err="1" smtClean="0"/>
              <a:t>наслідковий</a:t>
            </a:r>
            <a:r>
              <a:rPr lang="ru-RU" b="1" dirty="0" smtClean="0"/>
              <a:t>  </a:t>
            </a:r>
            <a:r>
              <a:rPr lang="ru-RU" b="1" dirty="0" err="1" smtClean="0"/>
              <a:t>зв'язок</a:t>
            </a:r>
            <a:endParaRPr lang="ru-RU" b="1" dirty="0" smtClean="0"/>
          </a:p>
          <a:p>
            <a:pPr marL="118872" indent="0">
              <a:buNone/>
            </a:pPr>
            <a:r>
              <a:rPr lang="ru-RU" b="1" dirty="0" err="1" smtClean="0"/>
              <a:t>між</a:t>
            </a:r>
            <a:r>
              <a:rPr lang="ru-RU" b="1" dirty="0" smtClean="0"/>
              <a:t> </a:t>
            </a:r>
            <a:r>
              <a:rPr lang="ru-RU" b="1" dirty="0" err="1"/>
              <a:t>плануванням</a:t>
            </a:r>
            <a:r>
              <a:rPr lang="ru-RU" b="1" dirty="0"/>
              <a:t>, </a:t>
            </a:r>
            <a:r>
              <a:rPr lang="ru-RU" b="1" dirty="0" err="1"/>
              <a:t>виконанням</a:t>
            </a:r>
            <a:r>
              <a:rPr lang="ru-RU" b="1" dirty="0"/>
              <a:t> та  </a:t>
            </a:r>
            <a:r>
              <a:rPr lang="ru-RU" b="1" dirty="0" err="1"/>
              <a:t>моніторингом</a:t>
            </a:r>
            <a:r>
              <a:rPr lang="ru-RU" b="1" dirty="0"/>
              <a:t>  </a:t>
            </a:r>
            <a:r>
              <a:rPr lang="ru-RU" b="1" dirty="0" smtClean="0"/>
              <a:t>  </a:t>
            </a:r>
            <a:r>
              <a:rPr lang="ru-RU" b="1" dirty="0" err="1" smtClean="0"/>
              <a:t>результативності</a:t>
            </a:r>
            <a:r>
              <a:rPr lang="ru-RU" b="1" dirty="0" smtClean="0"/>
              <a:t>  </a:t>
            </a:r>
            <a:r>
              <a:rPr lang="ru-RU" b="1" dirty="0" err="1"/>
              <a:t>політики</a:t>
            </a:r>
            <a:r>
              <a:rPr lang="ru-RU" b="1" dirty="0"/>
              <a:t> </a:t>
            </a:r>
            <a:r>
              <a:rPr lang="ru-RU" b="1" dirty="0" err="1"/>
              <a:t>енергозбереження</a:t>
            </a:r>
            <a:r>
              <a:rPr lang="ru-RU" b="1" dirty="0"/>
              <a:t> у м. </a:t>
            </a:r>
            <a:r>
              <a:rPr lang="ru-RU" b="1" dirty="0" err="1"/>
              <a:t>Миколаєві</a:t>
            </a:r>
            <a:r>
              <a:rPr lang="ru-RU" b="1" dirty="0"/>
              <a:t>  у </a:t>
            </a:r>
            <a:r>
              <a:rPr lang="ru-RU" b="1" dirty="0" err="1"/>
              <a:t>період</a:t>
            </a:r>
            <a:r>
              <a:rPr lang="ru-RU" b="1" dirty="0"/>
              <a:t> 2017-2019</a:t>
            </a:r>
            <a:r>
              <a:rPr lang="ru-RU" b="1" dirty="0" smtClean="0"/>
              <a:t>.</a:t>
            </a:r>
          </a:p>
          <a:p>
            <a:pPr marL="118872" indent="0">
              <a:buNone/>
            </a:pPr>
            <a:endParaRPr lang="ru-RU" b="1" dirty="0"/>
          </a:p>
          <a:p>
            <a:r>
              <a:rPr lang="ru-RU" b="1" dirty="0" err="1" smtClean="0"/>
              <a:t>Гіпотеза</a:t>
            </a:r>
            <a:r>
              <a:rPr lang="ru-RU" b="1" dirty="0" smtClean="0"/>
              <a:t>   </a:t>
            </a:r>
            <a:r>
              <a:rPr lang="ru-RU" b="1" dirty="0"/>
              <a:t>2: </a:t>
            </a:r>
            <a:endParaRPr lang="ru-RU" b="1" dirty="0" smtClean="0"/>
          </a:p>
          <a:p>
            <a:pPr marL="118872" indent="0">
              <a:buNone/>
            </a:pPr>
            <a:r>
              <a:rPr lang="ru-RU" b="1" dirty="0" smtClean="0"/>
              <a:t> </a:t>
            </a:r>
            <a:r>
              <a:rPr lang="ru-RU" b="1" dirty="0" err="1" smtClean="0"/>
              <a:t>Чи</a:t>
            </a:r>
            <a:r>
              <a:rPr lang="ru-RU" b="1" dirty="0" smtClean="0"/>
              <a:t> </a:t>
            </a:r>
            <a:r>
              <a:rPr lang="ru-RU" b="1" dirty="0" err="1" smtClean="0"/>
              <a:t>здатні</a:t>
            </a:r>
            <a:r>
              <a:rPr lang="ru-RU" b="1" dirty="0" smtClean="0"/>
              <a:t> заходи</a:t>
            </a:r>
            <a:r>
              <a:rPr lang="ru-RU" b="1" dirty="0"/>
              <a:t>, </a:t>
            </a:r>
            <a:r>
              <a:rPr lang="ru-RU" b="1" dirty="0" err="1" smtClean="0"/>
              <a:t>що</a:t>
            </a:r>
            <a:r>
              <a:rPr lang="ru-RU" b="1" dirty="0" smtClean="0"/>
              <a:t> </a:t>
            </a:r>
            <a:r>
              <a:rPr lang="ru-RU" b="1" dirty="0" err="1" smtClean="0"/>
              <a:t>впроваджуються</a:t>
            </a:r>
            <a:r>
              <a:rPr lang="ru-RU" b="1" dirty="0" smtClean="0"/>
              <a:t> у </a:t>
            </a:r>
            <a:r>
              <a:rPr lang="ru-RU" b="1" dirty="0"/>
              <a:t>рамках </a:t>
            </a:r>
            <a:r>
              <a:rPr lang="ru-RU" b="1" dirty="0" err="1"/>
              <a:t>бюджетних</a:t>
            </a:r>
            <a:r>
              <a:rPr lang="ru-RU" b="1" dirty="0"/>
              <a:t> </a:t>
            </a:r>
            <a:r>
              <a:rPr lang="ru-RU" b="1" dirty="0" err="1" smtClean="0"/>
              <a:t>програм</a:t>
            </a:r>
            <a:r>
              <a:rPr lang="ru-RU" b="1" dirty="0"/>
              <a:t> </a:t>
            </a:r>
            <a:r>
              <a:rPr lang="ru-RU" b="1" dirty="0" smtClean="0"/>
              <a:t>Департаментом </a:t>
            </a:r>
            <a:r>
              <a:rPr lang="ru-RU" b="1" dirty="0" err="1" smtClean="0"/>
              <a:t>енергетики</a:t>
            </a:r>
            <a:r>
              <a:rPr lang="ru-RU" b="1" dirty="0" smtClean="0"/>
              <a:t> </a:t>
            </a:r>
            <a:r>
              <a:rPr lang="ru-RU" b="1" dirty="0" err="1" smtClean="0"/>
              <a:t>забезпечити</a:t>
            </a:r>
            <a:r>
              <a:rPr lang="ru-RU" b="1" dirty="0"/>
              <a:t> </a:t>
            </a:r>
            <a:r>
              <a:rPr lang="ru-RU" b="1" dirty="0" err="1" smtClean="0"/>
              <a:t>скорочення</a:t>
            </a:r>
            <a:r>
              <a:rPr lang="ru-RU" b="1" dirty="0" smtClean="0"/>
              <a:t> </a:t>
            </a:r>
            <a:r>
              <a:rPr lang="ru-RU" b="1" dirty="0" err="1"/>
              <a:t>споживання</a:t>
            </a:r>
            <a:r>
              <a:rPr lang="ru-RU" b="1" dirty="0"/>
              <a:t> </a:t>
            </a:r>
            <a:r>
              <a:rPr lang="ru-RU" b="1" dirty="0" err="1" smtClean="0"/>
              <a:t>енергоресурсів</a:t>
            </a:r>
            <a:r>
              <a:rPr lang="ru-RU" b="1" dirty="0" smtClean="0"/>
              <a:t>  </a:t>
            </a:r>
            <a:r>
              <a:rPr lang="ru-RU" b="1" dirty="0"/>
              <a:t>та </a:t>
            </a:r>
            <a:r>
              <a:rPr lang="ru-RU" b="1" dirty="0" err="1"/>
              <a:t>економію</a:t>
            </a:r>
            <a:r>
              <a:rPr lang="ru-RU" b="1" dirty="0"/>
              <a:t> </a:t>
            </a:r>
            <a:r>
              <a:rPr lang="ru-RU" b="1" dirty="0" err="1"/>
              <a:t>бюджетних</a:t>
            </a:r>
            <a:r>
              <a:rPr lang="ru-RU" b="1" dirty="0"/>
              <a:t> </a:t>
            </a:r>
            <a:r>
              <a:rPr lang="ru-RU" b="1" dirty="0" err="1"/>
              <a:t>коштів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35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08504" cy="1412776"/>
          </a:xfrm>
        </p:spPr>
        <p:txBody>
          <a:bodyPr>
            <a:noAutofit/>
          </a:bodyPr>
          <a:lstStyle/>
          <a:p>
            <a:r>
              <a:rPr lang="ru-RU" sz="3600" dirty="0" err="1"/>
              <a:t>Висновки</a:t>
            </a:r>
            <a:r>
              <a:rPr lang="ru-RU" sz="3600" dirty="0"/>
              <a:t> по </a:t>
            </a:r>
            <a:r>
              <a:rPr lang="ru-RU" sz="3600" dirty="0" err="1"/>
              <a:t>гіпотезі</a:t>
            </a:r>
            <a:r>
              <a:rPr lang="ru-RU" sz="3600" dirty="0"/>
              <a:t> 1: </a:t>
            </a:r>
            <a:br>
              <a:rPr lang="ru-RU" sz="3600" dirty="0"/>
            </a:br>
            <a:r>
              <a:rPr lang="ru-RU" sz="1600" dirty="0" err="1" smtClean="0"/>
              <a:t>Чи</a:t>
            </a:r>
            <a:r>
              <a:rPr lang="ru-RU" sz="1600" dirty="0" smtClean="0"/>
              <a:t> </a:t>
            </a:r>
            <a:r>
              <a:rPr lang="ru-RU" sz="1600" dirty="0" err="1" smtClean="0"/>
              <a:t>існує</a:t>
            </a:r>
            <a:r>
              <a:rPr lang="ru-RU" sz="1600" dirty="0" smtClean="0"/>
              <a:t> </a:t>
            </a:r>
            <a:r>
              <a:rPr lang="ru-RU" sz="1600" dirty="0" err="1" smtClean="0"/>
              <a:t>наявність</a:t>
            </a:r>
            <a:r>
              <a:rPr lang="ru-RU" sz="1600" dirty="0" smtClean="0"/>
              <a:t>  причинно-</a:t>
            </a:r>
            <a:r>
              <a:rPr lang="ru-RU" sz="1600" dirty="0" err="1" smtClean="0"/>
              <a:t>наслідкового</a:t>
            </a:r>
            <a:r>
              <a:rPr lang="ru-RU" sz="1600" dirty="0" smtClean="0"/>
              <a:t> </a:t>
            </a:r>
            <a:r>
              <a:rPr lang="ru-RU" sz="1600" dirty="0" err="1" smtClean="0"/>
              <a:t>зв'язку</a:t>
            </a:r>
            <a:r>
              <a:rPr lang="ru-RU" sz="1600" dirty="0" smtClean="0"/>
              <a:t> </a:t>
            </a:r>
            <a:r>
              <a:rPr lang="ru-RU" sz="1600" dirty="0" err="1" smtClean="0"/>
              <a:t>між</a:t>
            </a:r>
            <a:r>
              <a:rPr lang="ru-RU" sz="1600" dirty="0" smtClean="0"/>
              <a:t> </a:t>
            </a:r>
            <a:r>
              <a:rPr lang="ru-RU" sz="1600" dirty="0" err="1" smtClean="0"/>
              <a:t>плануванням</a:t>
            </a:r>
            <a:r>
              <a:rPr lang="ru-RU" sz="1600" dirty="0" smtClean="0"/>
              <a:t>, </a:t>
            </a:r>
            <a:r>
              <a:rPr lang="ru-RU" sz="1600" dirty="0" err="1" smtClean="0"/>
              <a:t>виконанням</a:t>
            </a:r>
            <a:r>
              <a:rPr lang="ru-RU" sz="1600" dirty="0" smtClean="0"/>
              <a:t> та </a:t>
            </a:r>
            <a:r>
              <a:rPr lang="ru-RU" sz="1600" dirty="0" err="1" smtClean="0"/>
              <a:t>моніторингом</a:t>
            </a:r>
            <a:r>
              <a:rPr lang="ru-RU" sz="1600" dirty="0" smtClean="0"/>
              <a:t>  </a:t>
            </a:r>
            <a:r>
              <a:rPr lang="ru-RU" sz="1600" dirty="0" err="1" smtClean="0"/>
              <a:t>результативності</a:t>
            </a:r>
            <a:r>
              <a:rPr lang="ru-RU" sz="1600" dirty="0" smtClean="0"/>
              <a:t>  </a:t>
            </a:r>
            <a:r>
              <a:rPr lang="ru-RU" sz="1600" dirty="0" err="1" smtClean="0"/>
              <a:t>політики</a:t>
            </a:r>
            <a:r>
              <a:rPr lang="ru-RU" sz="1600" dirty="0" smtClean="0"/>
              <a:t> </a:t>
            </a:r>
            <a:r>
              <a:rPr lang="ru-RU" sz="1600" dirty="0" err="1" smtClean="0"/>
              <a:t>енергозбереження</a:t>
            </a:r>
            <a:r>
              <a:rPr lang="ru-RU" sz="1600" dirty="0" smtClean="0"/>
              <a:t> у м. </a:t>
            </a:r>
            <a:r>
              <a:rPr lang="ru-RU" sz="1600" dirty="0" err="1" smtClean="0"/>
              <a:t>Миколаєві</a:t>
            </a:r>
            <a:r>
              <a:rPr lang="ru-RU" sz="1600" dirty="0" smtClean="0"/>
              <a:t>  у </a:t>
            </a:r>
            <a:r>
              <a:rPr lang="ru-RU" sz="1600" dirty="0" err="1" smtClean="0"/>
              <a:t>період</a:t>
            </a:r>
            <a:r>
              <a:rPr lang="ru-RU" sz="1600" dirty="0" smtClean="0"/>
              <a:t> 2017-2019.</a:t>
            </a:r>
            <a:br>
              <a:rPr lang="ru-RU" sz="1600" dirty="0" smtClean="0"/>
            </a:br>
            <a:r>
              <a:rPr lang="ru-RU" sz="1600" dirty="0" smtClean="0"/>
              <a:t> (</a:t>
            </a:r>
            <a:r>
              <a:rPr lang="ru-RU" sz="1600" dirty="0" err="1" smtClean="0"/>
              <a:t>Гіпотеза</a:t>
            </a:r>
            <a:r>
              <a:rPr lang="ru-RU" sz="1600" dirty="0" smtClean="0"/>
              <a:t> 1 </a:t>
            </a:r>
            <a:r>
              <a:rPr lang="ru-RU" sz="1600" dirty="0" err="1" smtClean="0"/>
              <a:t>підтверджено</a:t>
            </a:r>
            <a:r>
              <a:rPr lang="ru-RU" sz="1600" dirty="0" smtClean="0"/>
              <a:t>)</a:t>
            </a:r>
            <a:endParaRPr lang="ru-RU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356" y="1556792"/>
            <a:ext cx="5704097" cy="401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8928992" cy="53285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400" b="1" dirty="0" err="1" smtClean="0"/>
              <a:t>Логічний</a:t>
            </a:r>
            <a:r>
              <a:rPr lang="ru-RU" sz="2400" b="1" dirty="0" smtClean="0"/>
              <a:t> </a:t>
            </a:r>
            <a:r>
              <a:rPr lang="ru-RU" sz="2400" b="1" dirty="0"/>
              <a:t>алгоритм </a:t>
            </a:r>
            <a:r>
              <a:rPr lang="ru-RU" sz="2400" b="1" dirty="0" err="1"/>
              <a:t>впровадження</a:t>
            </a:r>
            <a:r>
              <a:rPr lang="ru-RU" sz="2400" b="1" dirty="0"/>
              <a:t> </a:t>
            </a:r>
            <a:r>
              <a:rPr lang="ru-RU" sz="2400" b="1" dirty="0" err="1"/>
              <a:t>енергозберігаючих</a:t>
            </a:r>
            <a:r>
              <a:rPr lang="ru-RU" sz="2400" b="1" dirty="0"/>
              <a:t> </a:t>
            </a:r>
            <a:r>
              <a:rPr lang="ru-RU" sz="2400" b="1" dirty="0" err="1"/>
              <a:t>заходів</a:t>
            </a:r>
            <a:r>
              <a:rPr lang="ru-RU" sz="2400" b="1" dirty="0"/>
              <a:t> </a:t>
            </a:r>
            <a:r>
              <a:rPr lang="ru-RU" sz="2400" b="1" dirty="0" err="1"/>
              <a:t>виглядає</a:t>
            </a:r>
            <a:r>
              <a:rPr lang="ru-RU" sz="2400" b="1" dirty="0"/>
              <a:t> </a:t>
            </a:r>
            <a:r>
              <a:rPr lang="ru-RU" sz="2400" b="1" dirty="0" err="1"/>
              <a:t>наступним</a:t>
            </a:r>
            <a:r>
              <a:rPr lang="ru-RU" sz="2400" b="1" dirty="0"/>
              <a:t> чином</a:t>
            </a:r>
            <a:r>
              <a:rPr lang="ru-RU" sz="2400" b="1" dirty="0" smtClean="0"/>
              <a:t>:</a:t>
            </a:r>
          </a:p>
          <a:p>
            <a:pPr marL="0" indent="0">
              <a:buNone/>
            </a:pPr>
            <a:endParaRPr lang="uk-UA" sz="1800" dirty="0"/>
          </a:p>
          <a:p>
            <a:pPr marL="0" indent="0">
              <a:buNone/>
            </a:pPr>
            <a:endParaRPr lang="uk-UA" sz="1800" dirty="0" smtClean="0"/>
          </a:p>
          <a:p>
            <a:pPr marL="0" indent="0">
              <a:buNone/>
            </a:pPr>
            <a:endParaRPr lang="uk-UA" sz="1800" dirty="0"/>
          </a:p>
          <a:p>
            <a:pPr marL="0" indent="0">
              <a:buNone/>
            </a:pPr>
            <a:endParaRPr lang="uk-UA" sz="1800" dirty="0" smtClean="0"/>
          </a:p>
          <a:p>
            <a:pPr marL="0" indent="0">
              <a:buNone/>
            </a:pPr>
            <a:endParaRPr lang="uk-UA" sz="1800" dirty="0"/>
          </a:p>
          <a:p>
            <a:pPr marL="0" indent="0">
              <a:buNone/>
            </a:pPr>
            <a:endParaRPr lang="uk-UA" sz="1800" dirty="0" smtClean="0"/>
          </a:p>
          <a:p>
            <a:pPr marL="0" indent="0">
              <a:buNone/>
            </a:pPr>
            <a:endParaRPr lang="uk-UA" sz="1800" dirty="0"/>
          </a:p>
          <a:p>
            <a:pPr marL="0" indent="0">
              <a:buNone/>
            </a:pPr>
            <a:endParaRPr lang="uk-UA" sz="1800" dirty="0" smtClean="0"/>
          </a:p>
          <a:p>
            <a:pPr marL="0" indent="0">
              <a:buNone/>
            </a:pPr>
            <a:endParaRPr lang="uk-UA" sz="18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700" dirty="0" smtClean="0"/>
          </a:p>
          <a:p>
            <a:pPr marL="0" indent="0">
              <a:buNone/>
            </a:pPr>
            <a:endParaRPr lang="ru-RU" sz="1700" dirty="0"/>
          </a:p>
          <a:p>
            <a:pPr marL="0" indent="0">
              <a:buNone/>
            </a:pPr>
            <a:endParaRPr lang="uk-UA" sz="1700" dirty="0" smtClean="0"/>
          </a:p>
          <a:p>
            <a:pPr marL="0" indent="0">
              <a:buNone/>
            </a:pPr>
            <a:endParaRPr lang="uk-UA" sz="1700" dirty="0"/>
          </a:p>
          <a:p>
            <a:pPr marL="0" indent="0">
              <a:buNone/>
            </a:pPr>
            <a:endParaRPr lang="uk-UA" sz="1700" dirty="0" smtClean="0"/>
          </a:p>
          <a:p>
            <a:pPr marL="0" indent="0">
              <a:buNone/>
            </a:pPr>
            <a:endParaRPr lang="ru-RU" sz="1700" dirty="0" smtClean="0"/>
          </a:p>
          <a:p>
            <a:pPr marL="0" indent="0">
              <a:buNone/>
            </a:pPr>
            <a:endParaRPr lang="uk-UA" sz="17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lvl="0" indent="0">
              <a:buClr>
                <a:srgbClr val="F0AD00"/>
              </a:buClr>
              <a:buNone/>
            </a:pPr>
            <a:endParaRPr lang="ru-RU" sz="21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F0AD00"/>
              </a:buClr>
              <a:buNone/>
            </a:pPr>
            <a:endParaRPr lang="ru-RU" sz="2100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F0AD00"/>
              </a:buClr>
              <a:buNone/>
            </a:pPr>
            <a:endParaRPr lang="ru-RU" sz="2100" dirty="0">
              <a:solidFill>
                <a:prstClr val="black"/>
              </a:solidFill>
            </a:endParaRPr>
          </a:p>
          <a:p>
            <a:pPr marL="0" lvl="0" indent="0">
              <a:buClr>
                <a:srgbClr val="F0AD00"/>
              </a:buClr>
              <a:buNone/>
            </a:pPr>
            <a:r>
              <a:rPr lang="ru-RU" sz="2100" dirty="0" err="1" smtClean="0">
                <a:solidFill>
                  <a:prstClr val="black"/>
                </a:solidFill>
              </a:rPr>
              <a:t>Аналіз</a:t>
            </a:r>
            <a:r>
              <a:rPr lang="ru-RU" sz="2100" dirty="0" smtClean="0">
                <a:solidFill>
                  <a:prstClr val="black"/>
                </a:solidFill>
              </a:rPr>
              <a:t> </a:t>
            </a:r>
            <a:r>
              <a:rPr lang="ru-RU" sz="2100" dirty="0" err="1" smtClean="0">
                <a:solidFill>
                  <a:prstClr val="black"/>
                </a:solidFill>
              </a:rPr>
              <a:t>етапів</a:t>
            </a:r>
            <a:r>
              <a:rPr lang="ru-RU" sz="2100" dirty="0" smtClean="0">
                <a:solidFill>
                  <a:prstClr val="black"/>
                </a:solidFill>
              </a:rPr>
              <a:t> </a:t>
            </a:r>
            <a:r>
              <a:rPr lang="ru-RU" sz="2100" dirty="0" err="1" smtClean="0">
                <a:solidFill>
                  <a:prstClr val="black"/>
                </a:solidFill>
              </a:rPr>
              <a:t>впровадження</a:t>
            </a:r>
            <a:r>
              <a:rPr lang="ru-RU" sz="2100" dirty="0" smtClean="0">
                <a:solidFill>
                  <a:prstClr val="black"/>
                </a:solidFill>
              </a:rPr>
              <a:t> </a:t>
            </a:r>
            <a:r>
              <a:rPr lang="ru-RU" sz="2100" dirty="0" err="1" smtClean="0">
                <a:solidFill>
                  <a:prstClr val="black"/>
                </a:solidFill>
              </a:rPr>
              <a:t>заходів</a:t>
            </a:r>
            <a:r>
              <a:rPr lang="ru-RU" sz="2100" dirty="0" smtClean="0">
                <a:solidFill>
                  <a:prstClr val="black"/>
                </a:solidFill>
              </a:rPr>
              <a:t> </a:t>
            </a:r>
            <a:r>
              <a:rPr lang="ru-RU" sz="2100" dirty="0" err="1" smtClean="0">
                <a:solidFill>
                  <a:prstClr val="black"/>
                </a:solidFill>
              </a:rPr>
              <a:t>Миколаєві</a:t>
            </a:r>
            <a:r>
              <a:rPr lang="ru-RU" sz="2100" dirty="0" smtClean="0">
                <a:solidFill>
                  <a:prstClr val="black"/>
                </a:solidFill>
              </a:rPr>
              <a:t>  </a:t>
            </a:r>
            <a:r>
              <a:rPr lang="ru-RU" sz="2100" dirty="0">
                <a:solidFill>
                  <a:prstClr val="black"/>
                </a:solidFill>
              </a:rPr>
              <a:t>у </a:t>
            </a:r>
            <a:r>
              <a:rPr lang="ru-RU" sz="2100" dirty="0" err="1">
                <a:solidFill>
                  <a:prstClr val="black"/>
                </a:solidFill>
              </a:rPr>
              <a:t>період</a:t>
            </a:r>
            <a:r>
              <a:rPr lang="ru-RU" sz="2100" dirty="0">
                <a:solidFill>
                  <a:prstClr val="black"/>
                </a:solidFill>
              </a:rPr>
              <a:t> 2017-2019 </a:t>
            </a:r>
            <a:r>
              <a:rPr lang="ru-RU" sz="2100" dirty="0" err="1">
                <a:solidFill>
                  <a:prstClr val="black"/>
                </a:solidFill>
              </a:rPr>
              <a:t>продемонстрував</a:t>
            </a:r>
            <a:r>
              <a:rPr lang="ru-RU" sz="2100" dirty="0">
                <a:solidFill>
                  <a:prstClr val="black"/>
                </a:solidFill>
              </a:rPr>
              <a:t> </a:t>
            </a:r>
            <a:r>
              <a:rPr lang="ru-RU" sz="2100" dirty="0" err="1">
                <a:solidFill>
                  <a:prstClr val="black"/>
                </a:solidFill>
              </a:rPr>
              <a:t>практичну</a:t>
            </a:r>
            <a:r>
              <a:rPr lang="ru-RU" sz="2100" dirty="0">
                <a:solidFill>
                  <a:prstClr val="black"/>
                </a:solidFill>
              </a:rPr>
              <a:t> </a:t>
            </a:r>
          </a:p>
          <a:p>
            <a:pPr marL="0" lvl="0" indent="0">
              <a:buClr>
                <a:srgbClr val="F0AD00"/>
              </a:buClr>
              <a:buNone/>
            </a:pPr>
            <a:r>
              <a:rPr lang="ru-RU" sz="2100" dirty="0" err="1">
                <a:solidFill>
                  <a:prstClr val="black"/>
                </a:solidFill>
              </a:rPr>
              <a:t>відсутність</a:t>
            </a:r>
            <a:r>
              <a:rPr lang="ru-RU" sz="2100" dirty="0">
                <a:solidFill>
                  <a:prstClr val="black"/>
                </a:solidFill>
              </a:rPr>
              <a:t> причинно-</a:t>
            </a:r>
            <a:r>
              <a:rPr lang="ru-RU" sz="2100" dirty="0" err="1">
                <a:solidFill>
                  <a:prstClr val="black"/>
                </a:solidFill>
              </a:rPr>
              <a:t>наслідкового</a:t>
            </a:r>
            <a:r>
              <a:rPr lang="ru-RU" sz="2100" dirty="0">
                <a:solidFill>
                  <a:prstClr val="black"/>
                </a:solidFill>
              </a:rPr>
              <a:t>  </a:t>
            </a:r>
            <a:r>
              <a:rPr lang="ru-RU" sz="2100" dirty="0" err="1">
                <a:solidFill>
                  <a:prstClr val="black"/>
                </a:solidFill>
              </a:rPr>
              <a:t>зв’язку</a:t>
            </a:r>
            <a:r>
              <a:rPr lang="ru-RU" sz="2100" dirty="0">
                <a:solidFill>
                  <a:prstClr val="black"/>
                </a:solidFill>
              </a:rPr>
              <a:t>  </a:t>
            </a:r>
            <a:r>
              <a:rPr lang="ru-RU" sz="2100" dirty="0" err="1">
                <a:solidFill>
                  <a:prstClr val="black"/>
                </a:solidFill>
              </a:rPr>
              <a:t>між</a:t>
            </a:r>
            <a:r>
              <a:rPr lang="ru-RU" sz="2100" dirty="0">
                <a:solidFill>
                  <a:prstClr val="black"/>
                </a:solidFill>
              </a:rPr>
              <a:t>:</a:t>
            </a:r>
          </a:p>
          <a:p>
            <a:pPr marL="0" lvl="0" indent="0">
              <a:buClr>
                <a:srgbClr val="F0AD00"/>
              </a:buClr>
              <a:buNone/>
            </a:pPr>
            <a:endParaRPr lang="ru-RU" sz="2100" dirty="0">
              <a:solidFill>
                <a:prstClr val="black"/>
              </a:solidFill>
            </a:endParaRPr>
          </a:p>
          <a:p>
            <a:pPr marL="457200" lvl="0" indent="-457200">
              <a:buClr>
                <a:srgbClr val="F0AD00"/>
              </a:buClr>
            </a:pPr>
            <a:r>
              <a:rPr lang="ru-RU" sz="2100" dirty="0" err="1">
                <a:solidFill>
                  <a:prstClr val="black"/>
                </a:solidFill>
              </a:rPr>
              <a:t>плануванням</a:t>
            </a:r>
            <a:r>
              <a:rPr lang="ru-RU" sz="2100" dirty="0">
                <a:solidFill>
                  <a:prstClr val="black"/>
                </a:solidFill>
              </a:rPr>
              <a:t> </a:t>
            </a:r>
            <a:r>
              <a:rPr lang="ru-RU" sz="2100" dirty="0" err="1">
                <a:solidFill>
                  <a:prstClr val="black"/>
                </a:solidFill>
              </a:rPr>
              <a:t>заходів</a:t>
            </a:r>
            <a:r>
              <a:rPr lang="ru-RU" sz="2100" dirty="0">
                <a:solidFill>
                  <a:prstClr val="black"/>
                </a:solidFill>
              </a:rPr>
              <a:t> (</a:t>
            </a:r>
            <a:r>
              <a:rPr lang="ru-RU" sz="2100" dirty="0" err="1">
                <a:solidFill>
                  <a:prstClr val="black"/>
                </a:solidFill>
              </a:rPr>
              <a:t>енергоаудит</a:t>
            </a:r>
            <a:r>
              <a:rPr lang="ru-RU" sz="2100" dirty="0">
                <a:solidFill>
                  <a:prstClr val="black"/>
                </a:solidFill>
              </a:rPr>
              <a:t>);</a:t>
            </a:r>
          </a:p>
          <a:p>
            <a:pPr marL="457200" lvl="0" indent="-457200">
              <a:buClr>
                <a:srgbClr val="F0AD00"/>
              </a:buClr>
            </a:pPr>
            <a:r>
              <a:rPr lang="ru-RU" sz="2100" dirty="0" err="1">
                <a:solidFill>
                  <a:prstClr val="black"/>
                </a:solidFill>
              </a:rPr>
              <a:t>виконанням</a:t>
            </a:r>
            <a:r>
              <a:rPr lang="ru-RU" sz="2100" dirty="0">
                <a:solidFill>
                  <a:prstClr val="black"/>
                </a:solidFill>
              </a:rPr>
              <a:t> </a:t>
            </a:r>
            <a:r>
              <a:rPr lang="ru-RU" sz="2100" dirty="0" err="1">
                <a:solidFill>
                  <a:prstClr val="black"/>
                </a:solidFill>
              </a:rPr>
              <a:t>заходів</a:t>
            </a:r>
            <a:r>
              <a:rPr lang="ru-RU" sz="2100" dirty="0">
                <a:solidFill>
                  <a:prstClr val="black"/>
                </a:solidFill>
              </a:rPr>
              <a:t> (</a:t>
            </a:r>
            <a:r>
              <a:rPr lang="ru-RU" sz="2100" dirty="0" err="1">
                <a:solidFill>
                  <a:prstClr val="black"/>
                </a:solidFill>
              </a:rPr>
              <a:t>реконструкція</a:t>
            </a:r>
            <a:r>
              <a:rPr lang="ru-RU" sz="2100" dirty="0">
                <a:solidFill>
                  <a:prstClr val="black"/>
                </a:solidFill>
              </a:rPr>
              <a:t> з </a:t>
            </a:r>
            <a:r>
              <a:rPr lang="ru-RU" sz="2100" dirty="0" err="1">
                <a:solidFill>
                  <a:prstClr val="black"/>
                </a:solidFill>
              </a:rPr>
              <a:t>термосанацією</a:t>
            </a:r>
            <a:r>
              <a:rPr lang="ru-RU" sz="2100" dirty="0">
                <a:solidFill>
                  <a:prstClr val="black"/>
                </a:solidFill>
              </a:rPr>
              <a:t>, у </a:t>
            </a:r>
            <a:r>
              <a:rPr lang="ru-RU" sz="2100" dirty="0" err="1">
                <a:solidFill>
                  <a:prstClr val="black"/>
                </a:solidFill>
              </a:rPr>
              <a:t>т.ч</a:t>
            </a:r>
            <a:r>
              <a:rPr lang="ru-RU" sz="2100" dirty="0">
                <a:solidFill>
                  <a:prstClr val="black"/>
                </a:solidFill>
              </a:rPr>
              <a:t>. </a:t>
            </a:r>
            <a:r>
              <a:rPr lang="ru-RU" sz="2100" dirty="0" err="1">
                <a:solidFill>
                  <a:prstClr val="black"/>
                </a:solidFill>
              </a:rPr>
              <a:t>проектні</a:t>
            </a:r>
            <a:r>
              <a:rPr lang="ru-RU" sz="2100" dirty="0">
                <a:solidFill>
                  <a:prstClr val="black"/>
                </a:solidFill>
              </a:rPr>
              <a:t> </a:t>
            </a:r>
            <a:r>
              <a:rPr lang="ru-RU" sz="2100" dirty="0" err="1">
                <a:solidFill>
                  <a:prstClr val="black"/>
                </a:solidFill>
              </a:rPr>
              <a:t>роботи</a:t>
            </a:r>
            <a:r>
              <a:rPr lang="ru-RU" sz="2100" dirty="0">
                <a:solidFill>
                  <a:prstClr val="black"/>
                </a:solidFill>
              </a:rPr>
              <a:t>);</a:t>
            </a:r>
          </a:p>
          <a:p>
            <a:pPr marL="457200" lvl="0" indent="-457200">
              <a:buClr>
                <a:srgbClr val="F0AD00"/>
              </a:buClr>
            </a:pPr>
            <a:r>
              <a:rPr lang="ru-RU" sz="2100" dirty="0">
                <a:solidFill>
                  <a:prstClr val="black"/>
                </a:solidFill>
              </a:rPr>
              <a:t> </a:t>
            </a:r>
            <a:r>
              <a:rPr lang="ru-RU" sz="2100" dirty="0" err="1">
                <a:solidFill>
                  <a:prstClr val="black"/>
                </a:solidFill>
              </a:rPr>
              <a:t>відстеженням</a:t>
            </a:r>
            <a:r>
              <a:rPr lang="ru-RU" sz="2100" dirty="0">
                <a:solidFill>
                  <a:prstClr val="black"/>
                </a:solidFill>
              </a:rPr>
              <a:t> результату (</a:t>
            </a:r>
            <a:r>
              <a:rPr lang="ru-RU" sz="2100" dirty="0" err="1">
                <a:solidFill>
                  <a:prstClr val="black"/>
                </a:solidFill>
              </a:rPr>
              <a:t>моніторинг</a:t>
            </a:r>
            <a:r>
              <a:rPr lang="ru-RU" sz="2100" dirty="0">
                <a:solidFill>
                  <a:prstClr val="black"/>
                </a:solidFill>
              </a:rPr>
              <a:t> </a:t>
            </a:r>
            <a:r>
              <a:rPr lang="ru-RU" sz="2100" dirty="0" err="1">
                <a:solidFill>
                  <a:prstClr val="black"/>
                </a:solidFill>
              </a:rPr>
              <a:t>економії</a:t>
            </a:r>
            <a:r>
              <a:rPr lang="ru-RU" sz="2100" dirty="0">
                <a:solidFill>
                  <a:prstClr val="black"/>
                </a:solidFill>
              </a:rPr>
              <a:t> </a:t>
            </a:r>
            <a:r>
              <a:rPr lang="ru-RU" sz="2100" dirty="0" err="1">
                <a:solidFill>
                  <a:prstClr val="black"/>
                </a:solidFill>
              </a:rPr>
              <a:t>енергоресурсів</a:t>
            </a:r>
            <a:r>
              <a:rPr lang="ru-RU" sz="2100" dirty="0">
                <a:solidFill>
                  <a:prstClr val="black"/>
                </a:solidFill>
              </a:rPr>
              <a:t> та </a:t>
            </a:r>
            <a:r>
              <a:rPr lang="ru-RU" sz="2100" dirty="0" err="1">
                <a:solidFill>
                  <a:prstClr val="black"/>
                </a:solidFill>
              </a:rPr>
              <a:t>бюджетних</a:t>
            </a:r>
            <a:r>
              <a:rPr lang="ru-RU" sz="2100" dirty="0">
                <a:solidFill>
                  <a:prstClr val="black"/>
                </a:solidFill>
              </a:rPr>
              <a:t> </a:t>
            </a:r>
            <a:r>
              <a:rPr lang="ru-RU" sz="2100" dirty="0" err="1">
                <a:solidFill>
                  <a:prstClr val="black"/>
                </a:solidFill>
              </a:rPr>
              <a:t>коштів</a:t>
            </a:r>
            <a:r>
              <a:rPr lang="ru-RU" sz="2100" dirty="0">
                <a:solidFill>
                  <a:prstClr val="black"/>
                </a:solidFill>
              </a:rPr>
              <a:t>).</a:t>
            </a:r>
          </a:p>
          <a:p>
            <a:pPr marL="457200" lvl="0" indent="-457200">
              <a:buClr>
                <a:srgbClr val="F0AD00"/>
              </a:buClr>
            </a:pPr>
            <a:endParaRPr lang="ru-RU" sz="2100" dirty="0">
              <a:solidFill>
                <a:prstClr val="black"/>
              </a:solidFill>
            </a:endParaRPr>
          </a:p>
          <a:p>
            <a:pPr marL="0" lvl="0" indent="0">
              <a:buClr>
                <a:srgbClr val="F0AD00"/>
              </a:buClr>
              <a:buNone/>
            </a:pPr>
            <a:r>
              <a:rPr lang="ru-RU" sz="2100" b="1" dirty="0" err="1">
                <a:solidFill>
                  <a:prstClr val="black"/>
                </a:solidFill>
              </a:rPr>
              <a:t>Тобто</a:t>
            </a:r>
            <a:r>
              <a:rPr lang="ru-RU" sz="2100" b="1" dirty="0">
                <a:solidFill>
                  <a:prstClr val="black"/>
                </a:solidFill>
              </a:rPr>
              <a:t> </a:t>
            </a:r>
            <a:r>
              <a:rPr lang="ru-RU" sz="2100" b="1" dirty="0" err="1">
                <a:solidFill>
                  <a:prstClr val="black"/>
                </a:solidFill>
              </a:rPr>
              <a:t>усі</a:t>
            </a:r>
            <a:r>
              <a:rPr lang="ru-RU" sz="2100" b="1" dirty="0">
                <a:solidFill>
                  <a:prstClr val="black"/>
                </a:solidFill>
              </a:rPr>
              <a:t> заходи </a:t>
            </a:r>
            <a:r>
              <a:rPr lang="ru-RU" sz="2100" b="1" dirty="0" err="1">
                <a:solidFill>
                  <a:prstClr val="black"/>
                </a:solidFill>
              </a:rPr>
              <a:t>проводяться</a:t>
            </a:r>
            <a:r>
              <a:rPr lang="ru-RU" sz="2100" b="1" dirty="0">
                <a:solidFill>
                  <a:prstClr val="black"/>
                </a:solidFill>
              </a:rPr>
              <a:t>, але </a:t>
            </a:r>
            <a:r>
              <a:rPr lang="ru-RU" sz="2100" b="1" dirty="0" err="1">
                <a:solidFill>
                  <a:prstClr val="black"/>
                </a:solidFill>
              </a:rPr>
              <a:t>взаємозв’язок</a:t>
            </a:r>
            <a:r>
              <a:rPr lang="ru-RU" sz="2100" b="1" dirty="0">
                <a:solidFill>
                  <a:prstClr val="black"/>
                </a:solidFill>
              </a:rPr>
              <a:t> </a:t>
            </a:r>
            <a:r>
              <a:rPr lang="ru-RU" sz="2100" b="1" dirty="0" err="1">
                <a:solidFill>
                  <a:prstClr val="black"/>
                </a:solidFill>
              </a:rPr>
              <a:t>між</a:t>
            </a:r>
            <a:r>
              <a:rPr lang="ru-RU" sz="2100" b="1" dirty="0">
                <a:solidFill>
                  <a:prstClr val="black"/>
                </a:solidFill>
              </a:rPr>
              <a:t> ними </a:t>
            </a:r>
            <a:r>
              <a:rPr lang="ru-RU" sz="2100" b="1" dirty="0" err="1">
                <a:solidFill>
                  <a:prstClr val="black"/>
                </a:solidFill>
              </a:rPr>
              <a:t>незначній</a:t>
            </a:r>
            <a:r>
              <a:rPr lang="ru-RU" sz="2100" b="1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885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252728"/>
          </a:xfrm>
        </p:spPr>
        <p:txBody>
          <a:bodyPr>
            <a:normAutofit/>
          </a:bodyPr>
          <a:lstStyle/>
          <a:p>
            <a:r>
              <a:rPr lang="uk-UA" dirty="0" err="1" smtClean="0"/>
              <a:t>Инфографіка</a:t>
            </a:r>
            <a:r>
              <a:rPr lang="uk-UA" dirty="0" smtClean="0"/>
              <a:t> по гіпотезі 1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150" y="1555971"/>
            <a:ext cx="6624736" cy="51354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46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Заходи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впроваджуються</a:t>
            </a:r>
            <a:r>
              <a:rPr lang="ru-RU" b="1" dirty="0"/>
              <a:t> на </a:t>
            </a:r>
            <a:r>
              <a:rPr lang="ru-RU" b="1" dirty="0" err="1"/>
              <a:t>постійної</a:t>
            </a:r>
            <a:r>
              <a:rPr lang="ru-RU" b="1" dirty="0"/>
              <a:t> </a:t>
            </a:r>
            <a:r>
              <a:rPr lang="ru-RU" b="1" dirty="0" err="1"/>
              <a:t>основі</a:t>
            </a:r>
            <a:r>
              <a:rPr lang="ru-RU" b="1" dirty="0"/>
              <a:t> у рамках </a:t>
            </a:r>
            <a:r>
              <a:rPr lang="ru-RU" b="1" dirty="0" err="1"/>
              <a:t>бюджетних</a:t>
            </a:r>
            <a:r>
              <a:rPr lang="ru-RU" b="1" dirty="0"/>
              <a:t> </a:t>
            </a:r>
            <a:r>
              <a:rPr lang="ru-RU" b="1" dirty="0" err="1" smtClean="0"/>
              <a:t>програм</a:t>
            </a:r>
            <a:r>
              <a:rPr lang="ru-RU" b="1" dirty="0" smtClean="0"/>
              <a:t>  в </a:t>
            </a:r>
            <a:r>
              <a:rPr lang="ru-RU" b="1" dirty="0" err="1" smtClean="0"/>
              <a:t>період</a:t>
            </a:r>
            <a:r>
              <a:rPr lang="ru-RU" b="1" dirty="0" smtClean="0"/>
              <a:t> 2017-2019,  за </a:t>
            </a:r>
            <a:r>
              <a:rPr lang="ru-RU" b="1" dirty="0" err="1" smtClean="0"/>
              <a:t>своєю</a:t>
            </a:r>
            <a:r>
              <a:rPr lang="ru-RU" b="1" dirty="0" smtClean="0"/>
              <a:t> </a:t>
            </a:r>
            <a:r>
              <a:rPr lang="ru-RU" b="1" dirty="0" err="1" smtClean="0"/>
              <a:t>суттю</a:t>
            </a:r>
            <a:r>
              <a:rPr lang="ru-RU" b="1" dirty="0" smtClean="0"/>
              <a:t>, не </a:t>
            </a:r>
            <a:r>
              <a:rPr lang="ru-RU" b="1" dirty="0" err="1"/>
              <a:t>здатні</a:t>
            </a:r>
            <a:r>
              <a:rPr lang="ru-RU" b="1" dirty="0"/>
              <a:t> </a:t>
            </a:r>
            <a:r>
              <a:rPr lang="ru-RU" b="1" dirty="0" err="1"/>
              <a:t>забезпечити</a:t>
            </a:r>
            <a:r>
              <a:rPr lang="ru-RU" b="1" dirty="0"/>
              <a:t> </a:t>
            </a:r>
            <a:r>
              <a:rPr lang="ru-RU" b="1" dirty="0" err="1"/>
              <a:t>скорочення</a:t>
            </a:r>
            <a:r>
              <a:rPr lang="ru-RU" b="1" dirty="0"/>
              <a:t> </a:t>
            </a:r>
            <a:r>
              <a:rPr lang="ru-RU" b="1" dirty="0" err="1"/>
              <a:t>споживання</a:t>
            </a:r>
            <a:r>
              <a:rPr lang="ru-RU" b="1" dirty="0"/>
              <a:t> </a:t>
            </a:r>
            <a:r>
              <a:rPr lang="ru-RU" b="1" dirty="0" err="1"/>
              <a:t>енергоресурсів</a:t>
            </a:r>
            <a:r>
              <a:rPr lang="ru-RU" b="1" dirty="0"/>
              <a:t> та </a:t>
            </a:r>
            <a:r>
              <a:rPr lang="ru-RU" b="1" dirty="0" err="1"/>
              <a:t>економію</a:t>
            </a:r>
            <a:r>
              <a:rPr lang="ru-RU" b="1" dirty="0"/>
              <a:t> </a:t>
            </a:r>
            <a:r>
              <a:rPr lang="ru-RU" b="1" dirty="0" err="1"/>
              <a:t>бюджетних</a:t>
            </a:r>
            <a:r>
              <a:rPr lang="ru-RU" b="1" dirty="0"/>
              <a:t> </a:t>
            </a:r>
            <a:r>
              <a:rPr lang="ru-RU" b="1" dirty="0" err="1"/>
              <a:t>коштів</a:t>
            </a:r>
            <a:r>
              <a:rPr lang="ru-RU" b="1" dirty="0"/>
              <a:t> за </a:t>
            </a:r>
            <a:r>
              <a:rPr lang="ru-RU" b="1" dirty="0" err="1"/>
              <a:t>виключенням</a:t>
            </a:r>
            <a:r>
              <a:rPr lang="ru-RU" b="1" dirty="0"/>
              <a:t> </a:t>
            </a:r>
            <a:r>
              <a:rPr lang="ru-RU" b="1" dirty="0" err="1"/>
              <a:t>двох</a:t>
            </a:r>
            <a:r>
              <a:rPr lang="ru-RU" b="1" dirty="0"/>
              <a:t> з </a:t>
            </a:r>
            <a:r>
              <a:rPr lang="ru-RU" b="1" dirty="0" err="1"/>
              <a:t>семі</a:t>
            </a:r>
            <a:r>
              <a:rPr lang="ru-RU" b="1" dirty="0"/>
              <a:t> </a:t>
            </a:r>
            <a:r>
              <a:rPr lang="ru-RU" b="1" dirty="0" err="1"/>
              <a:t>заходів</a:t>
            </a:r>
            <a:r>
              <a:rPr lang="ru-RU" b="1" dirty="0"/>
              <a:t>: </a:t>
            </a:r>
          </a:p>
          <a:p>
            <a:pPr marL="118872" indent="0">
              <a:buNone/>
            </a:pPr>
            <a:r>
              <a:rPr lang="ru-RU" b="1" dirty="0"/>
              <a:t>«Заходи з </a:t>
            </a:r>
            <a:r>
              <a:rPr lang="ru-RU" b="1" dirty="0" err="1"/>
              <a:t>енергозбереження</a:t>
            </a:r>
            <a:r>
              <a:rPr lang="ru-RU" b="1" dirty="0"/>
              <a:t>»</a:t>
            </a:r>
          </a:p>
          <a:p>
            <a:pPr marL="118872" indent="0">
              <a:buNone/>
            </a:pPr>
            <a:r>
              <a:rPr lang="ru-RU" b="1" dirty="0"/>
              <a:t>«</a:t>
            </a:r>
            <a:r>
              <a:rPr lang="ru-RU" b="1" dirty="0" err="1"/>
              <a:t>Реконструкція</a:t>
            </a:r>
            <a:r>
              <a:rPr lang="ru-RU" b="1" dirty="0"/>
              <a:t> з </a:t>
            </a:r>
            <a:r>
              <a:rPr lang="ru-RU" b="1" dirty="0" err="1"/>
              <a:t>термосанацією</a:t>
            </a:r>
            <a:r>
              <a:rPr lang="ru-RU" b="1" dirty="0"/>
              <a:t>, у </a:t>
            </a:r>
            <a:r>
              <a:rPr lang="ru-RU" b="1" dirty="0" err="1"/>
              <a:t>т.ч</a:t>
            </a:r>
            <a:r>
              <a:rPr lang="ru-RU" b="1" dirty="0"/>
              <a:t>. </a:t>
            </a:r>
            <a:r>
              <a:rPr lang="ru-RU" b="1" dirty="0" err="1"/>
              <a:t>проектні</a:t>
            </a:r>
            <a:r>
              <a:rPr lang="ru-RU" b="1" dirty="0"/>
              <a:t> </a:t>
            </a:r>
            <a:r>
              <a:rPr lang="ru-RU" b="1" dirty="0" err="1"/>
              <a:t>роботи</a:t>
            </a:r>
            <a:r>
              <a:rPr lang="ru-RU" b="1" dirty="0"/>
              <a:t>»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08176"/>
          </a:xfrm>
        </p:spPr>
        <p:txBody>
          <a:bodyPr>
            <a:normAutofit fontScale="90000"/>
          </a:bodyPr>
          <a:lstStyle/>
          <a:p>
            <a:r>
              <a:rPr lang="ru-RU" sz="4000" dirty="0" err="1"/>
              <a:t>Висновки</a:t>
            </a:r>
            <a:r>
              <a:rPr lang="ru-RU" sz="4000" dirty="0"/>
              <a:t> по </a:t>
            </a:r>
            <a:r>
              <a:rPr lang="ru-RU" sz="4000" dirty="0" err="1"/>
              <a:t>гіпотезі</a:t>
            </a:r>
            <a:r>
              <a:rPr lang="ru-RU" sz="4000" dirty="0"/>
              <a:t>   2: </a:t>
            </a:r>
            <a:br>
              <a:rPr lang="ru-RU" sz="4000" dirty="0"/>
            </a:br>
            <a:r>
              <a:rPr lang="ru-RU" sz="1600" dirty="0"/>
              <a:t>Заходи,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впроваджуються</a:t>
            </a:r>
            <a:r>
              <a:rPr lang="ru-RU" sz="1600" dirty="0"/>
              <a:t> на </a:t>
            </a:r>
            <a:r>
              <a:rPr lang="ru-RU" sz="1600" dirty="0" err="1"/>
              <a:t>постійної</a:t>
            </a:r>
            <a:r>
              <a:rPr lang="ru-RU" sz="1600" dirty="0"/>
              <a:t> </a:t>
            </a:r>
            <a:r>
              <a:rPr lang="ru-RU" sz="1600" dirty="0" err="1"/>
              <a:t>основі</a:t>
            </a:r>
            <a:r>
              <a:rPr lang="ru-RU" sz="1600" dirty="0"/>
              <a:t> у рамках </a:t>
            </a:r>
            <a:r>
              <a:rPr lang="ru-RU" sz="1600" dirty="0" err="1"/>
              <a:t>бюджетних</a:t>
            </a:r>
            <a:r>
              <a:rPr lang="ru-RU" sz="1600" dirty="0"/>
              <a:t> </a:t>
            </a:r>
            <a:r>
              <a:rPr lang="ru-RU" sz="1600" dirty="0" err="1"/>
              <a:t>програм</a:t>
            </a:r>
            <a:r>
              <a:rPr lang="ru-RU" sz="1600" dirty="0"/>
              <a:t>, Департаментом </a:t>
            </a:r>
            <a:r>
              <a:rPr lang="ru-RU" sz="1600" dirty="0" err="1"/>
              <a:t>енергетики</a:t>
            </a:r>
            <a:r>
              <a:rPr lang="ru-RU" sz="1600" dirty="0"/>
              <a:t>, </a:t>
            </a:r>
            <a:r>
              <a:rPr lang="ru-RU" sz="1600" dirty="0" err="1"/>
              <a:t>енергозбереження</a:t>
            </a:r>
            <a:r>
              <a:rPr lang="ru-RU" sz="1600" dirty="0"/>
              <a:t> </a:t>
            </a:r>
            <a:r>
              <a:rPr lang="ru-RU" sz="1600" dirty="0" err="1"/>
              <a:t>впровадження</a:t>
            </a:r>
            <a:r>
              <a:rPr lang="ru-RU" sz="1600" dirty="0"/>
              <a:t> </a:t>
            </a:r>
            <a:r>
              <a:rPr lang="ru-RU" sz="1600" dirty="0" err="1"/>
              <a:t>інноваційних</a:t>
            </a:r>
            <a:r>
              <a:rPr lang="ru-RU" sz="1600" dirty="0"/>
              <a:t> </a:t>
            </a:r>
            <a:r>
              <a:rPr lang="ru-RU" sz="1600" dirty="0" err="1"/>
              <a:t>технологій</a:t>
            </a:r>
            <a:r>
              <a:rPr lang="ru-RU" sz="1600" dirty="0"/>
              <a:t>  в </a:t>
            </a:r>
            <a:r>
              <a:rPr lang="ru-RU" sz="1600" dirty="0" err="1"/>
              <a:t>період</a:t>
            </a:r>
            <a:r>
              <a:rPr lang="ru-RU" sz="1600" dirty="0"/>
              <a:t> 2017-2019,  не </a:t>
            </a:r>
            <a:r>
              <a:rPr lang="ru-RU" sz="1600" dirty="0" err="1"/>
              <a:t>здатні</a:t>
            </a:r>
            <a:r>
              <a:rPr lang="ru-RU" sz="1600" dirty="0"/>
              <a:t> </a:t>
            </a:r>
            <a:r>
              <a:rPr lang="ru-RU" sz="1600" dirty="0" err="1"/>
              <a:t>забезпечити</a:t>
            </a:r>
            <a:r>
              <a:rPr lang="ru-RU" sz="1600" dirty="0"/>
              <a:t> </a:t>
            </a:r>
            <a:r>
              <a:rPr lang="ru-RU" sz="1600" dirty="0" err="1"/>
              <a:t>скорочення</a:t>
            </a:r>
            <a:r>
              <a:rPr lang="ru-RU" sz="1600" dirty="0"/>
              <a:t> </a:t>
            </a:r>
            <a:r>
              <a:rPr lang="ru-RU" sz="1600" dirty="0" err="1"/>
              <a:t>споживання</a:t>
            </a:r>
            <a:r>
              <a:rPr lang="ru-RU" sz="1600" dirty="0"/>
              <a:t> </a:t>
            </a:r>
            <a:r>
              <a:rPr lang="ru-RU" sz="1600" dirty="0" err="1"/>
              <a:t>енергоресурсів</a:t>
            </a:r>
            <a:r>
              <a:rPr lang="ru-RU" sz="1600" dirty="0"/>
              <a:t> та </a:t>
            </a:r>
            <a:r>
              <a:rPr lang="ru-RU" sz="1600" dirty="0" err="1"/>
              <a:t>економію</a:t>
            </a:r>
            <a:r>
              <a:rPr lang="ru-RU" sz="1600" dirty="0"/>
              <a:t> </a:t>
            </a:r>
            <a:r>
              <a:rPr lang="ru-RU" sz="1600" dirty="0" err="1"/>
              <a:t>бюджетних</a:t>
            </a:r>
            <a:r>
              <a:rPr lang="ru-RU" sz="1600" dirty="0"/>
              <a:t> </a:t>
            </a:r>
            <a:r>
              <a:rPr lang="ru-RU" sz="1600" dirty="0" err="1"/>
              <a:t>коштів</a:t>
            </a:r>
            <a:r>
              <a:rPr lang="ru-RU" sz="1600" dirty="0"/>
              <a:t>.</a:t>
            </a:r>
            <a:br>
              <a:rPr lang="ru-RU" sz="1600" dirty="0"/>
            </a:br>
            <a:r>
              <a:rPr lang="ru-RU" sz="1600" dirty="0"/>
              <a:t> (</a:t>
            </a:r>
            <a:r>
              <a:rPr lang="ru-RU" sz="1600" dirty="0" err="1"/>
              <a:t>Гіпотеза</a:t>
            </a:r>
            <a:r>
              <a:rPr lang="ru-RU" sz="1600" dirty="0"/>
              <a:t> 2 </a:t>
            </a:r>
            <a:r>
              <a:rPr lang="ru-RU" sz="1600" dirty="0" err="1"/>
              <a:t>підтверджено</a:t>
            </a:r>
            <a:r>
              <a:rPr lang="ru-RU" sz="1600" dirty="0"/>
              <a:t> для 5-ти </a:t>
            </a:r>
            <a:r>
              <a:rPr lang="ru-RU" sz="1600" dirty="0" err="1"/>
              <a:t>заходів</a:t>
            </a:r>
            <a:r>
              <a:rPr lang="ru-RU" sz="1600" dirty="0"/>
              <a:t> з 7-мі)</a:t>
            </a:r>
          </a:p>
        </p:txBody>
      </p:sp>
    </p:spTree>
    <p:extLst>
      <p:ext uri="{BB962C8B-B14F-4D97-AF65-F5344CB8AC3E}">
        <p14:creationId xmlns:p14="http://schemas.microsoft.com/office/powerpoint/2010/main" val="137468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2639</TotalTime>
  <Words>1173</Words>
  <Application>Microsoft Office PowerPoint</Application>
  <PresentationFormat>Экран (4:3)</PresentationFormat>
  <Paragraphs>130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Модульная</vt:lpstr>
      <vt:lpstr>Тематика дослідження:</vt:lpstr>
      <vt:lpstr>Заходи з енергозбереження, як інструмент скорочення бюджетних витрат </vt:lpstr>
      <vt:lpstr>Головна  гіпотеза дослідження: </vt:lpstr>
      <vt:lpstr>Висновки дослідження:</vt:lpstr>
      <vt:lpstr>Таблиця «Співвідношення бюджетних видатків та економії бюджетних коштів  внаслідок проведення енергозберігаюї політики» </vt:lpstr>
      <vt:lpstr> У чому причина неефективного використання бюджетних фінансів у напрямку енергозбереження ?????? </vt:lpstr>
      <vt:lpstr>Висновки по гіпотезі 1:  Чи існує наявність  причинно-наслідкового зв'язку між плануванням, виконанням та моніторингом  результативності  політики енергозбереження у м. Миколаєві  у період 2017-2019.  (Гіпотеза 1 підтверджено)</vt:lpstr>
      <vt:lpstr>Инфографіка по гіпотезі 1</vt:lpstr>
      <vt:lpstr>Висновки по гіпотезі   2:  Заходи, які впроваджуються на постійної основі у рамках бюджетних програм, Департаментом енергетики, енергозбереження впровадження інноваційних технологій  в період 2017-2019,  не здатні забезпечити скорочення споживання енергоресурсів та економію бюджетних коштів.  (Гіпотеза 2 підтверджено для 5-ти заходів з 7-мі)</vt:lpstr>
      <vt:lpstr>Висновки по гіпотезі   2:  Заходи, які впроваджуються на постійної основі у рамках бюджетних програм, Департаментом енергетики, енергозбереження впровадження інноваційних технологій  в період 2017-2019,  не здатні забезпечити скорочення споживання енергоресурсів та економію бюджетних коштів.  (Гіпотеза 2 підтверджено для 5-ти заходів з 7-мі)</vt:lpstr>
      <vt:lpstr>Висновки по гіпотезі   2:  Заходи, які впроваджуються на постійної основі у рамках бюджетних програм, Департаментом енергетики, енергозбереження впровадження інноваційних технологій  в період 2017-2019,  не здатні забезпечити скорочення споживання енергоресурсів та економію бюджетних коштів.  (Гіпотеза 2 підтверджено для 5-ти заходів з 7-мі)</vt:lpstr>
      <vt:lpstr>2. Щорічна економія від впровадження заходу «Комплексна термосанація ЗОШ № 60» </vt:lpstr>
      <vt:lpstr>Заходи з енергозбереження </vt:lpstr>
      <vt:lpstr>Рекомендації   щодо підвищення ефективності використання бюджетних коштів шляхом запобігання недоцільного затвердження бюджетних асигнувань на енергозберігаючі програми та заходи :  </vt:lpstr>
      <vt:lpstr>Рекомендації   щодо підвищення ефективності використання бюджетних коштів шляхом запобігання недоцільного затвердження бюджетних асигнувань на енергозберігаючі програми та заходи :</vt:lpstr>
      <vt:lpstr>Рекомендації   щодо підвищення ефективності використання бюджетних коштів шляхом запобігання недоцільного затвердження бюджетних асигнувань на енергозберігаючі програми та заходи :</vt:lpstr>
      <vt:lpstr>Рекомендації   щодо підвищення ефективності використання бюджетних коштів шляхом запобігання недоцільного затвердження бюджетних асигнувань на енергозберігаючі програми та заходи :</vt:lpstr>
      <vt:lpstr>Рекомендації   Пропозиції #ГромадськаПрефектура, що погоджені робочою нарадою Експертно- громадської ради http://frgn.mk.ua/?p=11446 </vt:lpstr>
      <vt:lpstr>Рекомендації   щодо підвищення ефективності використання бюджетних коштів шляхом запобігання недоцільного затвердження бюджетних асигнувань на енергозберігаючі програми та заходи :</vt:lpstr>
      <vt:lpstr>Збережемо ресурси разом!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Тематика дослідження</dc:title>
  <dc:creator>Виталий</dc:creator>
  <cp:lastModifiedBy>Виталий</cp:lastModifiedBy>
  <cp:revision>100</cp:revision>
  <dcterms:created xsi:type="dcterms:W3CDTF">2020-05-10T11:16:20Z</dcterms:created>
  <dcterms:modified xsi:type="dcterms:W3CDTF">2020-06-25T19:10:27Z</dcterms:modified>
</cp:coreProperties>
</file>