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3" r:id="rId4"/>
    <p:sldId id="260" r:id="rId5"/>
    <p:sldId id="262" r:id="rId6"/>
    <p:sldId id="261" r:id="rId7"/>
    <p:sldId id="259" r:id="rId8"/>
    <p:sldId id="264" r:id="rId9"/>
    <p:sldId id="266" r:id="rId10"/>
    <p:sldId id="267" r:id="rId11"/>
    <p:sldId id="268" r:id="rId12"/>
    <p:sldId id="265" r:id="rId13"/>
    <p:sldId id="269" r:id="rId14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озділ за промовчанням" id="{4D3E7A75-7F71-4058-8E96-B2037EBB9CF3}">
          <p14:sldIdLst>
            <p14:sldId id="257"/>
            <p14:sldId id="258"/>
            <p14:sldId id="263"/>
            <p14:sldId id="260"/>
            <p14:sldId id="262"/>
            <p14:sldId id="261"/>
            <p14:sldId id="259"/>
            <p14:sldId id="264"/>
            <p14:sldId id="266"/>
            <p14:sldId id="267"/>
            <p14:sldId id="268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ED8D55-7954-47D5-A2C1-F596E78EA346}" type="datetime1">
              <a:rPr lang="uk-UA" smtClean="0"/>
              <a:pPr rtl="0"/>
              <a:t>24.06.2020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0B2C10-DAED-41BC-8415-827D0FFDA798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4" name="Місце для зображення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слайда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sz="1200" i="1" dirty="0" smtClean="0">
                <a:latin typeface="Arial" pitchFamily="34" charset="0"/>
                <a:cs typeface="Arial" pitchFamily="34" charset="0"/>
              </a:rPr>
              <a:t>Щоб змінити зображення на цьому слайді, виділіть зображення та видаліть його. Потім у покажчику місця заповнення клацніть піктограму "Зображення", щоб вставити власне зображення.</a:t>
            </a:r>
          </a:p>
          <a:p>
            <a:pPr rtl="0"/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5337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4953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0103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987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4696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4561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uk-UA" smtClean="0"/>
              <a:pPr rtl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5752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uk-UA" sz="1800" noProof="0" dirty="0"/>
          </a:p>
        </p:txBody>
      </p:sp>
      <p:sp>
        <p:nvSpPr>
          <p:cNvPr id="7" name="Полілінія 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8" name="Полілінія 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5125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6A23A-0CCA-4A20-840E-BBC18CE41B8C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067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 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 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12" name="Прямокутник 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8" name="Місце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13" name="Місце для тексту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FFB5FB-8BD6-444C-A83C-4604F3DC178B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9440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8E7EB-3416-4CCF-8606-37CD1088D0A3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09294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35AE9-1727-45D6-AE8A-52AB31253230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180411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9E07A-214C-456E-BC1C-08B8E1CF99AC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5961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 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sz="1800" noProof="0" dirty="0"/>
          </a:p>
        </p:txBody>
      </p:sp>
      <p:sp>
        <p:nvSpPr>
          <p:cNvPr id="11" name="Полілінія 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12" name="Полілінія 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4028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sz="1800" noProof="0" dirty="0"/>
          </a:p>
        </p:txBody>
      </p:sp>
      <p:sp>
        <p:nvSpPr>
          <p:cNvPr id="8" name="Полілінія 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9" name="Полілінія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10" name="Полілінія 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uk-UA" sz="1800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xmlns="" val="15196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CC3525-768E-45EB-A208-39FF18F3A3F2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44820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A62FE-B5CE-47C1-9B3B-B60CE3B686E2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60236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4A27F-76A7-46F5-B4D0-5798BCA366ED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33973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B736C-684D-45FE-AD5C-E55742E6DE05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9836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1DCBA0-2C6F-4A7F-8D0B-87E17B364E4E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5476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Клацніть, щоб змінити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CE802B3-9F8E-475A-86FD-4558448022A4}" type="datetime1">
              <a:rPr lang="uk-UA" noProof="0" smtClean="0"/>
              <a:pPr rtl="0"/>
              <a:t>24.06.2020</a:t>
            </a:fld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із зображенням</a:t>
            </a:r>
            <a:endParaRPr lang="uk-UA" dirty="0"/>
          </a:p>
        </p:txBody>
      </p:sp>
      <p:pic>
        <p:nvPicPr>
          <p:cNvPr id="5" name="Місце для зображення 4" descr="Вулиця міста з ефектом розмиття під час руху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962" y="1035353"/>
            <a:ext cx="8716392" cy="541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Рисунок 2" descr="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799" y="33317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788" y="42295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676" y="30095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159" y="31223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34491" y="1611785"/>
            <a:ext cx="8744891" cy="29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 flipV="1">
            <a:off x="3734491" y="1468371"/>
            <a:ext cx="87448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V="1">
            <a:off x="3734491" y="8036244"/>
            <a:ext cx="8744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5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651" y="751447"/>
            <a:ext cx="9601200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РЕКОМЕНДАЦІЇ З ЗАЛУЧЕННЯ ТА ОЦІНКИ ЗАЦІКАВЛЕНИХ СТОРІН ПРИ ВПРОВАДЖЕННІ «ЕЛЕКТРОННОГО КВИТКА»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0126" y="1788297"/>
            <a:ext cx="2722925" cy="2653074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61258" y="1513977"/>
            <a:ext cx="8817428" cy="4531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Здійснити детальне обговорення між різними зацікавленими сторонами: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обраними чиновниками, державними службовцями, приватними зацікавленими сторонами, щоб отримати «повну картину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впровадженні електронного квитка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та щоб визначити необхідні ресурси, слабкі місця та невідповідності поточного стану мобільності в м. Херсоні;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Підвищити обізнаність щодо високого рівня взаємозалежності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між обраними варіантами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впровадженні «електронного квитка»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урахуванням усіх видів транспорту, їх взаємодоповнюваності та узгодження розкладів руху з метою забезпечення вибіркового розвитку видів транспорту, адаптованих до міського середовища, щоб сприяти привабливій системі користувачів громадського транспорту, одночасно зменшуючи використання приватних автомобілів;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узгодженість між галузевою логікою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шляхом сприяння використанню інтегрованого комплексного підходу до послуг, що надаються, з метою узгодження логічних схем, що застосовуються на рівні мереж, а також планування організації та інфраструктури; регулювання та експлуатація; ціноутворення; якість обслуговування; комунікація та планування.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Покращити співпрацю між різними органами влади,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координувати галузеві підходи залежно від кількості власників, особливо у дорожній галузі, та сприяти узгодженості політики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«електронного квитка»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територіальним плануванням (генеральний план, правила землекористування тощо).</a:t>
            </a:r>
            <a:endParaRPr lang="uk-UA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7647C"/>
              </a:buClr>
              <a:buSzPts val="800"/>
              <a:buFont typeface="Symbol" panose="05050102010706020507" pitchFamily="18" charset="2"/>
              <a:buChar char=""/>
              <a:tabLst>
                <a:tab pos="481330" algn="l"/>
              </a:tabLs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Розробити схеми ефективного консультування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 населенням, учасниками </a:t>
            </a:r>
            <a:r>
              <a:rPr lang="uk-UA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дорожнього 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руху, зацікавленими сторонами у сфері пасажирських перевезень.</a:t>
            </a:r>
            <a:endParaRPr lang="uk-UA" sz="1400" u="none" strike="noStrike" spc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56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57851" y="1802061"/>
            <a:ext cx="11007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автоматизованої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оплати </a:t>
            </a:r>
            <a:r>
              <a:rPr lang="ru-RU" dirty="0" err="1"/>
              <a:t>проїзду</a:t>
            </a:r>
            <a:r>
              <a:rPr lang="ru-RU" dirty="0"/>
              <a:t> </a:t>
            </a:r>
            <a:r>
              <a:rPr lang="ru-RU" dirty="0" smtClean="0"/>
              <a:t>дозволить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водія</a:t>
            </a:r>
            <a:r>
              <a:rPr lang="ru-RU" dirty="0"/>
              <a:t> –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 smtClean="0"/>
              <a:t>.</a:t>
            </a:r>
            <a:r>
              <a:rPr lang="uk-UA" dirty="0"/>
              <a:t> </a:t>
            </a:r>
            <a:r>
              <a:rPr lang="uk-UA" dirty="0" smtClean="0"/>
              <a:t>Передбачаємо, </a:t>
            </a:r>
            <a:r>
              <a:rPr lang="uk-UA" dirty="0"/>
              <a:t>що у разі введення електронного квитка, ми нарешті побачимо реальну ситуацію – скільки пасажирів користується послугами того чи іншого виду транспорту.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Пасажири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сплачувати</a:t>
            </a:r>
            <a:r>
              <a:rPr lang="ru-RU" dirty="0"/>
              <a:t> за </a:t>
            </a:r>
            <a:r>
              <a:rPr lang="ru-RU" dirty="0" err="1"/>
              <a:t>проїзд</a:t>
            </a:r>
            <a:r>
              <a:rPr lang="ru-RU" dirty="0"/>
              <a:t> без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водія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не </a:t>
            </a:r>
            <a:r>
              <a:rPr lang="ru-RU" dirty="0" err="1"/>
              <a:t>відволікатимуть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керма. </a:t>
            </a:r>
            <a:r>
              <a:rPr lang="ru-RU" dirty="0" err="1"/>
              <a:t>Крім</a:t>
            </a:r>
            <a:r>
              <a:rPr lang="ru-RU" dirty="0"/>
              <a:t> того, коли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дійдуть</a:t>
            </a:r>
            <a:r>
              <a:rPr lang="ru-RU" dirty="0"/>
              <a:t> до </a:t>
            </a:r>
            <a:r>
              <a:rPr lang="ru-RU" dirty="0" err="1"/>
              <a:t>маршрутних</a:t>
            </a:r>
            <a:r>
              <a:rPr lang="ru-RU" dirty="0"/>
              <a:t> </a:t>
            </a:r>
            <a:r>
              <a:rPr lang="ru-RU" dirty="0" err="1"/>
              <a:t>таксі</a:t>
            </a:r>
            <a:r>
              <a:rPr lang="ru-RU" dirty="0"/>
              <a:t>,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</a:t>
            </a:r>
            <a:r>
              <a:rPr lang="ru-RU" dirty="0" err="1"/>
              <a:t>з’являться</a:t>
            </a:r>
            <a:r>
              <a:rPr lang="ru-RU" dirty="0"/>
              <a:t> квитки.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Планується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пасажири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безкоштовний</a:t>
            </a:r>
            <a:r>
              <a:rPr lang="ru-RU" dirty="0"/>
              <a:t> </a:t>
            </a:r>
            <a:r>
              <a:rPr lang="ru-RU" dirty="0" err="1"/>
              <a:t>проїзд</a:t>
            </a:r>
            <a:r>
              <a:rPr lang="ru-RU" dirty="0"/>
              <a:t>, </a:t>
            </a:r>
            <a:r>
              <a:rPr lang="ru-RU" dirty="0" err="1"/>
              <a:t>матимуть</a:t>
            </a:r>
            <a:r>
              <a:rPr lang="ru-RU" dirty="0"/>
              <a:t> </a:t>
            </a:r>
            <a:r>
              <a:rPr lang="ru-RU" dirty="0" err="1"/>
              <a:t>безкоштовні</a:t>
            </a:r>
            <a:r>
              <a:rPr lang="ru-RU" dirty="0"/>
              <a:t> квитки на транспорт, </a:t>
            </a:r>
            <a:r>
              <a:rPr lang="ru-RU" dirty="0" err="1"/>
              <a:t>які</a:t>
            </a:r>
            <a:r>
              <a:rPr lang="ru-RU" dirty="0"/>
              <a:t> за потреби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пред’явити</a:t>
            </a:r>
            <a:r>
              <a:rPr lang="ru-RU" dirty="0"/>
              <a:t> контролеру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посвідченням</a:t>
            </a:r>
            <a:r>
              <a:rPr lang="ru-RU" dirty="0"/>
              <a:t>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776549" y="571143"/>
            <a:ext cx="836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Які проблеми вирішить впровадження електронного  квитку?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34" y="4810731"/>
            <a:ext cx="2359669" cy="17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86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Запитання ?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65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0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85837"/>
          </a:xfrm>
        </p:spPr>
        <p:txBody>
          <a:bodyPr rtlCol="0">
            <a:normAutofit/>
          </a:bodyPr>
          <a:lstStyle/>
          <a:p>
            <a:pPr algn="ctr" fontAlgn="base"/>
            <a:r>
              <a:rPr lang="uk-UA" dirty="0"/>
              <a:t>РЕЗУЛЬТАТИ </a:t>
            </a:r>
            <a:br>
              <a:rPr lang="uk-UA" dirty="0"/>
            </a:br>
            <a:r>
              <a:rPr lang="uk-UA" i="1" dirty="0"/>
              <a:t>Громадська організація “Імпульс Херсонщини”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727842"/>
              </p:ext>
            </p:extLst>
          </p:nvPr>
        </p:nvGraphicFramePr>
        <p:xfrm>
          <a:off x="914399" y="1711234"/>
          <a:ext cx="10319657" cy="406254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0319657">
                  <a:extLst>
                    <a:ext uri="{9D8B030D-6E8A-4147-A177-3AD203B41FA5}">
                      <a16:colId xmlns:a16="http://schemas.microsoft.com/office/drawing/2014/main" xmlns="" val="1796281148"/>
                    </a:ext>
                  </a:extLst>
                </a:gridCol>
              </a:tblGrid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Загальна інформація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2020725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Цілі проекту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2172710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Аналіз діяльності громадського електротранспорту Херсона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3065232"/>
                  </a:ext>
                </a:extLst>
              </a:tr>
              <a:tr h="410473">
                <a:tc>
                  <a:txBody>
                    <a:bodyPr/>
                    <a:lstStyle/>
                    <a:p>
                      <a:pPr marL="56578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Динаміка </a:t>
                      </a:r>
                      <a:r>
                        <a:rPr lang="uk-UA" sz="1400" dirty="0">
                          <a:effectLst/>
                        </a:rPr>
                        <a:t>перевезення пасажирів  ХЕТ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4913501"/>
                  </a:ext>
                </a:extLst>
              </a:tr>
              <a:tr h="379612">
                <a:tc>
                  <a:txBody>
                    <a:bodyPr/>
                    <a:lstStyle/>
                    <a:p>
                      <a:pPr marL="56578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Аналіз </a:t>
                      </a:r>
                      <a:r>
                        <a:rPr lang="uk-UA" sz="1400" dirty="0">
                          <a:effectLst/>
                        </a:rPr>
                        <a:t>виплат компенсацій за пільговий проїзд пасажирів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9381265"/>
                  </a:ext>
                </a:extLst>
              </a:tr>
              <a:tr h="3796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Результати дослідження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4925050"/>
                  </a:ext>
                </a:extLst>
              </a:tr>
              <a:tr h="16614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Рекомендації з залучення та оцінки зацікавлених сторін при впровадженні «електронного квитка»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6340415"/>
                  </a:ext>
                </a:extLst>
              </a:tr>
            </a:tbl>
          </a:graphicData>
        </a:graphic>
      </p:graphicFrame>
      <p:pic>
        <p:nvPicPr>
          <p:cNvPr id="6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87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 3"/>
          <p:cNvSpPr>
            <a:spLocks noGrp="1"/>
          </p:cNvSpPr>
          <p:nvPr>
            <p:ph type="body" idx="1"/>
          </p:nvPr>
        </p:nvSpPr>
        <p:spPr>
          <a:xfrm>
            <a:off x="902425" y="1039019"/>
            <a:ext cx="8046718" cy="1011237"/>
          </a:xfrm>
        </p:spPr>
        <p:txBody>
          <a:bodyPr rtlCol="0"/>
          <a:lstStyle/>
          <a:p>
            <a:r>
              <a:rPr lang="uk-UA" dirty="0"/>
              <a:t>Місто Херсон - адміністративний центр Херсонської області з населенням близько 0,3 млн. осіб.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7596" y="261258"/>
            <a:ext cx="1140415" cy="128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кутник 6"/>
          <p:cNvSpPr/>
          <p:nvPr/>
        </p:nvSpPr>
        <p:spPr>
          <a:xfrm>
            <a:off x="512712" y="2191103"/>
            <a:ext cx="84364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Місцева влада при організація роботи громадського транспорту в Херсоні намагається збалансувати незначний бюджет з основними потребами в мобільності, орієнтований на основні коридори з: 7 тролейбусних маршрутів загальною протяжністю 151,5 км та 26 автобусних та маршрутних маршрутів загальною довжиною 136,5. 5 км. Тролейбусними маршрутами керує комунальний оператор громадського транспорту ХЕТ із парком з 45 тролейбусів. Автобусні маршрути обслуговуються комунальною автобусною компанією та 6 приватними транспортними операторами з парком приблизно 182 та 347 автобусів і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маршруток відповідно. 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3681693" y="206849"/>
            <a:ext cx="3762568" cy="674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dirty="0"/>
              <a:t>Загальна інформація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629989" y="4700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Суми компенсації за перевезення пільгових категорії пасажирів к платним категоріям, які у порівнянні з іншими містами України, значно більші. Так, в м. Херсоні станом на серпень 2018 р. вищезазначений коефіцієнт складає 1 до 4,15, коли в інших містах 1 до 2,7. </a:t>
            </a:r>
            <a:endParaRPr lang="uk-UA" dirty="0"/>
          </a:p>
        </p:txBody>
      </p:sp>
      <p:pic>
        <p:nvPicPr>
          <p:cNvPr id="10" name="Рисунок 2" descr="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541" y="6285978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530" y="6375751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418" y="6253754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901" y="6265037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7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lvl="0" algn="ctr"/>
            <a:r>
              <a:rPr lang="uk-UA" dirty="0"/>
              <a:t>ЦІЛІ ПРОЕКТУ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48640" y="1828799"/>
            <a:ext cx="11090366" cy="4611189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uk-UA" dirty="0"/>
              <a:t>Під час здійснення проекту «Громадська префектура для ефективних місцевих бюджетів півдня України» за підтримки ФРММ та NED було проведено аналіз ефективності використання бюджетних коштів на компенсацію проїзду пільгових категорій зокрема:</a:t>
            </a:r>
          </a:p>
          <a:p>
            <a:pPr lvl="0"/>
            <a:r>
              <a:rPr lang="uk-UA" dirty="0"/>
              <a:t>проведено аналіз ефективності використання бюджетних коштів на компенсацію проїзду пільгових категорій за допомогою підрахунку перевезень пасажирів в електротранспорті м. Херсона;</a:t>
            </a:r>
          </a:p>
          <a:p>
            <a:pPr lvl="0"/>
            <a:r>
              <a:rPr lang="uk-UA" dirty="0"/>
              <a:t>запропоновано оптимізувати суму (навантаження на міський бюджет) при перевезенні пільгових категорій громадян яке відбудеться при впровадженні електронного квитка;</a:t>
            </a:r>
          </a:p>
          <a:p>
            <a:pPr lvl="0"/>
            <a:r>
              <a:rPr lang="uk-UA" dirty="0"/>
              <a:t>обґрунтовано необхідність впровадження «електронного квитка» в міському пасажирському транспорті; </a:t>
            </a:r>
          </a:p>
          <a:p>
            <a:pPr lvl="0"/>
            <a:r>
              <a:rPr lang="uk-UA" dirty="0"/>
              <a:t>розроблено концепцію та дорожню карту з видачі персоніфікованих карт пільговим категоріям громадян, залучено членів виконкому до прийняття концепції та дорожньої карти через обговорення умов впровадження  «електронного квитка» в міському транспорті; ..</a:t>
            </a:r>
          </a:p>
          <a:p>
            <a:pPr lvl="0"/>
            <a:r>
              <a:rPr lang="uk-UA" dirty="0"/>
              <a:t>проведено </a:t>
            </a:r>
            <a:r>
              <a:rPr lang="uk-UA" dirty="0" err="1"/>
              <a:t>адвокаційну</a:t>
            </a:r>
            <a:r>
              <a:rPr lang="uk-UA" dirty="0"/>
              <a:t> кампанію з залученням радників міського голови, небайдужих громадян, засобів ЗМІ та в соціальних мереж про результати дослідження, та про необхідність прийняття проекту про впровадження  «електронного квитка» в міському пасажирському транспорті, який зокрема включатиме концепцію та дорожню карту з видачі персоніфікованих карт пільговим категоріям громадян, що дозволить більш ефективно витрачати гроші місцевого бюджету .</a:t>
            </a:r>
          </a:p>
        </p:txBody>
      </p:sp>
      <p:pic>
        <p:nvPicPr>
          <p:cNvPr id="6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8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95400" y="182879"/>
            <a:ext cx="6400800" cy="1311881"/>
          </a:xfrm>
        </p:spPr>
        <p:txBody>
          <a:bodyPr rtlCol="0">
            <a:normAutofit/>
          </a:bodyPr>
          <a:lstStyle/>
          <a:p>
            <a:pPr lvl="0" algn="ctr" fontAlgn="base"/>
            <a:r>
              <a:rPr lang="uk-UA" sz="2800" dirty="0"/>
              <a:t>АНАЛІЗ ДІЯЛЬНОСТІ ГРОМАДСЬКОГО ЕЛЕКТРОТРАНСПОРТУ ХЕРСОНА</a:t>
            </a:r>
          </a:p>
        </p:txBody>
      </p:sp>
      <p:sp>
        <p:nvSpPr>
          <p:cNvPr id="4" name="Підзаголовок 3"/>
          <p:cNvSpPr>
            <a:spLocks noGrp="1"/>
          </p:cNvSpPr>
          <p:nvPr>
            <p:ph type="subTitle" idx="1"/>
          </p:nvPr>
        </p:nvSpPr>
        <p:spPr>
          <a:xfrm>
            <a:off x="613954" y="1701572"/>
            <a:ext cx="7524206" cy="4470628"/>
          </a:xfrm>
        </p:spPr>
        <p:txBody>
          <a:bodyPr rtlCol="0">
            <a:normAutofit lnSpcReduction="10000"/>
          </a:bodyPr>
          <a:lstStyle/>
          <a:p>
            <a:pPr algn="just" fontAlgn="base"/>
            <a:r>
              <a:rPr lang="uk-UA" dirty="0"/>
              <a:t>Підприємство "</a:t>
            </a:r>
            <a:r>
              <a:rPr lang="uk-UA" dirty="0" err="1"/>
              <a:t>Херсонелектротранс</a:t>
            </a:r>
            <a:r>
              <a:rPr lang="uk-UA" dirty="0"/>
              <a:t>". Це єдине транспортне підприємство в Херсоні, яке здійснює  перевезення всіх пільгових категорій пасажирів, від його роботи залежить забезпечення доступності їхнього соціального статусу. </a:t>
            </a:r>
          </a:p>
          <a:p>
            <a:pPr algn="just" fontAlgn="base"/>
            <a:r>
              <a:rPr lang="uk-UA" dirty="0"/>
              <a:t>В </a:t>
            </a:r>
            <a:r>
              <a:rPr lang="uk-UA" dirty="0" err="1"/>
              <a:t>м.Херсоні</a:t>
            </a:r>
            <a:r>
              <a:rPr lang="uk-UA" dirty="0"/>
              <a:t> є дві категорії пасажирів, які користуються послугами громадського транспорту: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dirty="0"/>
              <a:t>Пасажири, які не мають права на пільговий проїзд (платні пасажири); 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Ø"/>
            </a:pPr>
            <a:r>
              <a:rPr lang="uk-UA" dirty="0"/>
              <a:t>Пасажири, які мають право на пільговий поїзд. (пільгові пасажири). </a:t>
            </a:r>
          </a:p>
          <a:p>
            <a:pPr algn="just" rtl="0"/>
            <a:endParaRPr lang="uk-UA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8236" y="453797"/>
            <a:ext cx="2628900" cy="12477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1636" y="5207318"/>
            <a:ext cx="2095500" cy="1381125"/>
          </a:xfrm>
          <a:prstGeom prst="rect">
            <a:avLst/>
          </a:prstGeom>
        </p:spPr>
      </p:pic>
      <p:pic>
        <p:nvPicPr>
          <p:cNvPr id="7" name="Рисунок 2" descr="bann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331" y="626320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6320" y="635298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08" y="623098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691" y="624226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67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ХЕТ</a:t>
            </a:r>
            <a:endParaRPr lang="uk-UA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514509"/>
              </p:ext>
            </p:extLst>
          </p:nvPr>
        </p:nvGraphicFramePr>
        <p:xfrm>
          <a:off x="1002574" y="1854926"/>
          <a:ext cx="10186852" cy="299139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044484">
                  <a:extLst>
                    <a:ext uri="{9D8B030D-6E8A-4147-A177-3AD203B41FA5}">
                      <a16:colId xmlns:a16="http://schemas.microsoft.com/office/drawing/2014/main" xmlns="" val="605384284"/>
                    </a:ext>
                  </a:extLst>
                </a:gridCol>
                <a:gridCol w="1145743">
                  <a:extLst>
                    <a:ext uri="{9D8B030D-6E8A-4147-A177-3AD203B41FA5}">
                      <a16:colId xmlns:a16="http://schemas.microsoft.com/office/drawing/2014/main" xmlns="" val="1509798635"/>
                    </a:ext>
                  </a:extLst>
                </a:gridCol>
                <a:gridCol w="1043124">
                  <a:extLst>
                    <a:ext uri="{9D8B030D-6E8A-4147-A177-3AD203B41FA5}">
                      <a16:colId xmlns:a16="http://schemas.microsoft.com/office/drawing/2014/main" xmlns="" val="3055269769"/>
                    </a:ext>
                  </a:extLst>
                </a:gridCol>
                <a:gridCol w="1084383">
                  <a:extLst>
                    <a:ext uri="{9D8B030D-6E8A-4147-A177-3AD203B41FA5}">
                      <a16:colId xmlns:a16="http://schemas.microsoft.com/office/drawing/2014/main" xmlns="" val="1559366338"/>
                    </a:ext>
                  </a:extLst>
                </a:gridCol>
                <a:gridCol w="1434559">
                  <a:extLst>
                    <a:ext uri="{9D8B030D-6E8A-4147-A177-3AD203B41FA5}">
                      <a16:colId xmlns:a16="http://schemas.microsoft.com/office/drawing/2014/main" xmlns="" val="137139021"/>
                    </a:ext>
                  </a:extLst>
                </a:gridCol>
                <a:gridCol w="1434559">
                  <a:extLst>
                    <a:ext uri="{9D8B030D-6E8A-4147-A177-3AD203B41FA5}">
                      <a16:colId xmlns:a16="http://schemas.microsoft.com/office/drawing/2014/main" xmlns="" val="535730819"/>
                    </a:ext>
                  </a:extLst>
                </a:gridCol>
              </a:tblGrid>
              <a:tr h="747849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Показник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2016-2017,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2017-2018, %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325921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Оплачувані пасажири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3,385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5,840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45.4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4478945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Пільгові пасажири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16,044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19,037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24,238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27.3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6145332"/>
                  </a:ext>
                </a:extLst>
              </a:tr>
              <a:tr h="747849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Всього пасажирів тролейбусів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19,429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23,053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30,078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18.7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30.5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0877499"/>
                  </a:ext>
                </a:extLst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4545874" y="5585417"/>
            <a:ext cx="88511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перевезення пасажирів в Херсоні за даним ХЕТ, тисячі пасажирів.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14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 діаграмою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1073" y="1815737"/>
            <a:ext cx="11234057" cy="466344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uk-UA" dirty="0"/>
              <a:t>Пасажири електротранспорту ХЕТ користуються пільгами, передбаченими загальними українськими </a:t>
            </a:r>
          </a:p>
          <a:p>
            <a:pPr fontAlgn="base"/>
            <a:r>
              <a:rPr lang="uk-UA" dirty="0"/>
              <a:t>законами та положеннями ХМР: </a:t>
            </a:r>
          </a:p>
          <a:p>
            <a:pPr lvl="0" fontAlgn="base"/>
            <a:r>
              <a:rPr lang="uk-UA" dirty="0"/>
              <a:t>безкоштовний проїзд (ветерани війни, громадяни, постраждалі внаслідок Чорнобильської </a:t>
            </a:r>
          </a:p>
          <a:p>
            <a:pPr lvl="0" fontAlgn="base"/>
            <a:r>
              <a:rPr lang="uk-UA" dirty="0"/>
              <a:t>катастрофи, інваліди тощо); </a:t>
            </a:r>
          </a:p>
          <a:p>
            <a:pPr lvl="0" fontAlgn="base"/>
            <a:r>
              <a:rPr lang="uk-UA" dirty="0"/>
              <a:t>знижка 50% на придбання проїзних білетів (студенти вищих навчальних закладів I-IV рівнів акредитації та учні ПТНЗ); </a:t>
            </a:r>
          </a:p>
          <a:p>
            <a:pPr lvl="0" fontAlgn="base"/>
            <a:r>
              <a:rPr lang="uk-UA" dirty="0"/>
              <a:t>право на придбання проїзних білетів за нижчою ціною, ніж ціна, встановлена для широкого населення. Цим правом користуються учні загальноосвітніх шкіл. </a:t>
            </a:r>
          </a:p>
          <a:p>
            <a:pPr fontAlgn="base"/>
            <a:r>
              <a:rPr lang="uk-UA" dirty="0"/>
              <a:t>Компенсаційні виплати за пільгові перевезення пасажирів регулюються угодами, що укладаються щорічно між ХЕТ та Департаментом соціальної політики ХМР. </a:t>
            </a:r>
          </a:p>
          <a:p>
            <a:pPr fontAlgn="base"/>
            <a:r>
              <a:rPr lang="uk-UA" dirty="0"/>
              <a:t>ХЕТ отримує компенсаційні виплати за перевезення пасажирів, які мають пільги, з муніципального бюджету. Муніципальний бюджет у 2016-2019 роках виділив кошти в сумі 815,880 євро (2016), 1,46 мільйона євро (2017), 1,85 мільйона євро (2018), 1,05 мільйона євро (2019) відповідно на "Компенсаційні виплати, пов'язані з </a:t>
            </a:r>
            <a:r>
              <a:rPr lang="uk-UA" dirty="0" err="1"/>
              <a:t>надан.ням</a:t>
            </a:r>
            <a:r>
              <a:rPr lang="uk-UA" dirty="0"/>
              <a:t> пільг певним категоріям пасажирів електротранспорту". Міська програма "Соціальний захист", затверджена рішенням ХМР № 932 від 25 жовтня 2005 року, передбачає виділення коштів у 2019 році у розмірі 2,4 млн євро на "Компенсаційні виплати, пов'язані із наданням пільг певним категоріям пасажирів електротранспорту" </a:t>
            </a:r>
          </a:p>
          <a:p>
            <a:endParaRPr lang="uk-UA" dirty="0"/>
          </a:p>
        </p:txBody>
      </p:sp>
      <p:pic>
        <p:nvPicPr>
          <p:cNvPr id="5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23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2640" y="1547119"/>
            <a:ext cx="2510472" cy="375640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744" y="3590699"/>
            <a:ext cx="2288176" cy="3267301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dirty="0" smtClean="0"/>
              <a:t>РЕЗУЛЬТАТИ </a:t>
            </a:r>
            <a:r>
              <a:rPr lang="uk-UA" dirty="0"/>
              <a:t>ДОСЛІДЖЕННЯ</a:t>
            </a:r>
          </a:p>
        </p:txBody>
      </p:sp>
      <p:pic>
        <p:nvPicPr>
          <p:cNvPr id="7" name="Рисунок 6" descr="E:\Документы\Bluetooth Folder\IMG_20200309_09250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0"/>
            <a:ext cx="2042160" cy="1384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9199984"/>
              </p:ext>
            </p:extLst>
          </p:nvPr>
        </p:nvGraphicFramePr>
        <p:xfrm>
          <a:off x="692332" y="1920237"/>
          <a:ext cx="8091442" cy="404454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01340">
                  <a:extLst>
                    <a:ext uri="{9D8B030D-6E8A-4147-A177-3AD203B41FA5}">
                      <a16:colId xmlns:a16="http://schemas.microsoft.com/office/drawing/2014/main" xmlns="" val="2072932474"/>
                    </a:ext>
                  </a:extLst>
                </a:gridCol>
                <a:gridCol w="747309">
                  <a:extLst>
                    <a:ext uri="{9D8B030D-6E8A-4147-A177-3AD203B41FA5}">
                      <a16:colId xmlns:a16="http://schemas.microsoft.com/office/drawing/2014/main" xmlns="" val="3040561209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xmlns="" val="2949117253"/>
                    </a:ext>
                  </a:extLst>
                </a:gridCol>
                <a:gridCol w="747309">
                  <a:extLst>
                    <a:ext uri="{9D8B030D-6E8A-4147-A177-3AD203B41FA5}">
                      <a16:colId xmlns:a16="http://schemas.microsoft.com/office/drawing/2014/main" xmlns="" val="3784922233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xmlns="" val="2896206816"/>
                    </a:ext>
                  </a:extLst>
                </a:gridCol>
                <a:gridCol w="748136">
                  <a:extLst>
                    <a:ext uri="{9D8B030D-6E8A-4147-A177-3AD203B41FA5}">
                      <a16:colId xmlns:a16="http://schemas.microsoft.com/office/drawing/2014/main" xmlns="" val="3386605672"/>
                    </a:ext>
                  </a:extLst>
                </a:gridCol>
                <a:gridCol w="753923">
                  <a:extLst>
                    <a:ext uri="{9D8B030D-6E8A-4147-A177-3AD203B41FA5}">
                      <a16:colId xmlns:a16="http://schemas.microsoft.com/office/drawing/2014/main" xmlns="" val="2872083100"/>
                    </a:ext>
                  </a:extLst>
                </a:gridCol>
                <a:gridCol w="754750">
                  <a:extLst>
                    <a:ext uri="{9D8B030D-6E8A-4147-A177-3AD203B41FA5}">
                      <a16:colId xmlns:a16="http://schemas.microsoft.com/office/drawing/2014/main" xmlns="" val="618541550"/>
                    </a:ext>
                  </a:extLst>
                </a:gridCol>
                <a:gridCol w="942403">
                  <a:extLst>
                    <a:ext uri="{9D8B030D-6E8A-4147-A177-3AD203B41FA5}">
                      <a16:colId xmlns:a16="http://schemas.microsoft.com/office/drawing/2014/main" xmlns="" val="1483424020"/>
                    </a:ext>
                  </a:extLst>
                </a:gridCol>
              </a:tblGrid>
              <a:tr h="216776">
                <a:tc gridSpan="9"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робочі дні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25308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100">
                          <a:effectLst/>
                        </a:rPr>
                        <a:t>Час    № тролейбуса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6675" algn="ctr" fontAlgn="base"/>
                      <a:r>
                        <a:rPr lang="uk-UA" sz="1400">
                          <a:effectLst/>
                        </a:rPr>
                        <a:t>Разом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2314093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06.00-09.00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5931406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09.00-12.30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2109805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12.30-16.00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2391744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16.00-19.00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3419021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264061"/>
                  </a:ext>
                </a:extLst>
              </a:tr>
              <a:tr h="418712">
                <a:tc gridSpan="9"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вихідні дні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086507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algn="ctr" fontAlgn="base"/>
                      <a:r>
                        <a:rPr lang="uk-UA" sz="1100">
                          <a:effectLst/>
                        </a:rPr>
                        <a:t>Час    № тролейбуса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9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6675" algn="ctr" fontAlgn="base"/>
                      <a:r>
                        <a:rPr lang="uk-UA" sz="1400">
                          <a:effectLst/>
                        </a:rPr>
                        <a:t>Разом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7940758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06.00-09.00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6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7014833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09.00-12.30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8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4547409"/>
                  </a:ext>
                </a:extLst>
              </a:tr>
              <a:tr h="418712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12.30-16.00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 dirty="0">
                          <a:effectLst/>
                        </a:rPr>
                        <a:t>10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7397033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61595" algn="ctr" fontAlgn="base"/>
                      <a:r>
                        <a:rPr lang="uk-UA" sz="1400">
                          <a:effectLst/>
                        </a:rPr>
                        <a:t>16.00-19.00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0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7818383"/>
                  </a:ext>
                </a:extLst>
              </a:tr>
              <a:tr h="216776">
                <a:tc>
                  <a:txBody>
                    <a:bodyPr/>
                    <a:lstStyle/>
                    <a:p>
                      <a:pPr marL="228600" algn="ctr" fontAlgn="base"/>
                      <a:r>
                        <a:rPr lang="uk-UA" sz="1400">
                          <a:effectLst/>
                        </a:rPr>
                        <a:t>Всього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fontAlgn="base"/>
                      <a:r>
                        <a:rPr lang="uk-UA" sz="1400" dirty="0">
                          <a:effectLst/>
                        </a:rPr>
                        <a:t>28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2171515"/>
                  </a:ext>
                </a:extLst>
              </a:tr>
            </a:tbl>
          </a:graphicData>
        </a:graphic>
      </p:graphicFrame>
      <p:pic>
        <p:nvPicPr>
          <p:cNvPr id="15" name="Рисунок 2" descr="ban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606" y="6263207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95" y="6352980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83" y="6230983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966" y="6242266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11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кутник 6"/>
              <p:cNvSpPr/>
              <p:nvPr/>
            </p:nvSpPr>
            <p:spPr>
              <a:xfrm>
                <a:off x="505097" y="2077030"/>
                <a:ext cx="11181805" cy="476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результатами дослідження протягом місяця згідно з наведеною моделлю в м. Херсоні в зимовий період сформовано економіко-математичну модель загальної кількості перевезених пасажирів в зимовий період: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14446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+6766,5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+3124,5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+7720,1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+6330,1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+1907,2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9505,5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середня кількість пасажирів на рейс в відповідному маршруті в години пік (6.00 – 9.00).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№ маршруту тролейбусу в м. Херсоні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Загалом за місяць ХЕТ згідно з розрахунками перевозить до  2529,439 тис. пасажирів.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урахування підвищення цін на проїзд до 4 грн за поїздку в електротранспорті ХЕТ, і середнього відсотка (7%) запропонованого в інших містах України в конкурсах на впровадження електронного квитка. розраховано необхідну суму коштів яку отримуватиме з міського бюджету інвестор при нормальній діяльності від експлуатації автоматизованої системи обліку оплати проїзду пасажирів АСООП.</a:t>
                </a: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Оскільки інвестор отримуватиме транзакції за кожну поїздку не залежно пільгові чи не пільгові пасажири зайшли в тролейбус загальна сума виплат з місцевого бюджету організатору роботи 150 </a:t>
                </a:r>
                <a:r>
                  <a:rPr lang="uk-UA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валідаторів</a:t>
                </a: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лише на електротранспорті може сягати 708 тис. грн на місяць</a:t>
                </a:r>
                <a:r>
                  <a:rPr lang="uk-UA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uk-UA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uk-UA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Прямокут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" y="2077030"/>
                <a:ext cx="11181805" cy="4764381"/>
              </a:xfrm>
              <a:prstGeom prst="rect">
                <a:avLst/>
              </a:prstGeom>
              <a:blipFill>
                <a:blip r:embed="rId2"/>
                <a:stretch>
                  <a:fillRect l="-491" t="-384" r="-4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uk-UA" dirty="0" smtClean="0"/>
              <a:t>РЕЗУЛЬТАТИ </a:t>
            </a:r>
            <a:r>
              <a:rPr lang="uk-UA" dirty="0"/>
              <a:t>ДОСЛІДЖЕННЯ</a:t>
            </a:r>
          </a:p>
        </p:txBody>
      </p:sp>
      <p:pic>
        <p:nvPicPr>
          <p:cNvPr id="9" name="Рисунок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171" y="6297782"/>
            <a:ext cx="4955829" cy="5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0160" y="6387555"/>
            <a:ext cx="667437" cy="38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8" y="6265558"/>
            <a:ext cx="636178" cy="6270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4" descr="Світлина від Фонд развития г.Николаев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531" y="6276841"/>
            <a:ext cx="964640" cy="5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61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ямок збуту,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9198_TF03431374" id="{DBF74B26-07EC-4F46-9C31-0E652DE3719F}" vid="{95C0BBFF-EC93-4429-8213-EEA2C1F5E177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з напрямку бізнес-діяльності (широкоформатна)</Template>
  <TotalTime>37</TotalTime>
  <Words>1185</Words>
  <Application>Microsoft Office PowerPoint</Application>
  <PresentationFormat>Произвольный</PresentationFormat>
  <Paragraphs>182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Напрямок збуту, 16:9</vt:lpstr>
      <vt:lpstr>Макет заголовка із зображенням</vt:lpstr>
      <vt:lpstr>РЕЗУЛЬТАТИ  Громадська організація “Імпульс Херсонщини”</vt:lpstr>
      <vt:lpstr>Слайд 3</vt:lpstr>
      <vt:lpstr>ЦІЛІ ПРОЕКТУ</vt:lpstr>
      <vt:lpstr>АНАЛІЗ ДІЯЛЬНОСТІ ГРОМАДСЬКОГО ЕЛЕКТРОТРАНСПОРТУ ХЕРСОНА</vt:lpstr>
      <vt:lpstr>Динаміка перевезення пасажирів ХЕТ</vt:lpstr>
      <vt:lpstr>Макет заголовка та вмісту з діаграмою</vt:lpstr>
      <vt:lpstr>РЕЗУЛЬТАТИ ДОСЛІДЖЕННЯ</vt:lpstr>
      <vt:lpstr>РЕЗУЛЬТАТИ ДОСЛІДЖЕННЯ</vt:lpstr>
      <vt:lpstr>РЕКОМЕНДАЦІЇ З ЗАЛУЧЕННЯ ТА ОЦІНКИ ЗАЦІКАВЛЕНИХ СТОРІН ПРИ ВПРОВАДЖЕННІ «ЕЛЕКТРОННОГО КВИТКА» </vt:lpstr>
      <vt:lpstr>Слайд 11</vt:lpstr>
      <vt:lpstr>Запитання ?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із зображенням</dc:title>
  <dc:creator>Dmitri Karlyka</dc:creator>
  <cp:lastModifiedBy>Пользователь</cp:lastModifiedBy>
  <cp:revision>5</cp:revision>
  <dcterms:created xsi:type="dcterms:W3CDTF">2020-03-18T18:15:46Z</dcterms:created>
  <dcterms:modified xsi:type="dcterms:W3CDTF">2020-06-24T05:23:05Z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