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58" r:id="rId3"/>
    <p:sldId id="257" r:id="rId4"/>
    <p:sldId id="259" r:id="rId5"/>
    <p:sldId id="289" r:id="rId6"/>
    <p:sldId id="290" r:id="rId7"/>
    <p:sldId id="291" r:id="rId8"/>
    <p:sldId id="293" r:id="rId9"/>
    <p:sldId id="292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15" r:id="rId24"/>
    <p:sldId id="278" r:id="rId25"/>
    <p:sldId id="261" r:id="rId26"/>
    <p:sldId id="308" r:id="rId27"/>
    <p:sldId id="277" r:id="rId28"/>
    <p:sldId id="270" r:id="rId29"/>
    <p:sldId id="309" r:id="rId30"/>
    <p:sldId id="310" r:id="rId31"/>
    <p:sldId id="311" r:id="rId32"/>
    <p:sldId id="312" r:id="rId33"/>
    <p:sldId id="313" r:id="rId34"/>
    <p:sldId id="314" r:id="rId35"/>
    <p:sldId id="275" r:id="rId36"/>
    <p:sldId id="276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Z\&#1055;&#1088;&#1086;&#1077;&#1082;&#1090;&#1099;&#1060;&#1056;&#1043;&#1053;2003-08\&#1058;&#1077;&#1082;&#1091;&#1097;&#1080;&#1077;\&#1052;&#1060;&#1042;-&#1054;&#1089;&#1074;&#1099;&#1090;&#1072;\&#1030;&#1089;&#1089;&#1083;&#1077;&#1076;&#1086;&#1074;&#1072;&#1085;&#1080;&#1077;\&#1040;&#1085;&#1072;&#1083;&#1080;&#1090;&#1080;&#1082;&#1072;%20&#1050;&#1086;&#1073;&#1083;&#1077;&#1074;&#1086;\&#1088;&#1086;&#1079;&#1088;&#1072;&#1093;&#1091;&#1085;&#1086;&#1082;%20&#1082;&#1086;&#1073;&#1083;&#1077;&#1074;&#1086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Z\&#1055;&#1088;&#1086;&#1077;&#1082;&#1090;&#1099;&#1060;&#1056;&#1043;&#1053;2003-08\&#1058;&#1077;&#1082;&#1091;&#1097;&#1080;&#1077;\&#1052;&#1060;&#1042;-&#1054;&#1089;&#1074;&#1099;&#1090;&#1072;\&#1030;&#1089;&#1089;&#1083;&#1077;&#1076;&#1086;&#1074;&#1072;&#1085;&#1080;&#1077;\&#1040;&#1085;&#1072;&#1083;&#1080;&#1090;&#1080;&#1082;&#1072;%20&#1050;&#1086;&#1073;&#1083;&#1077;&#1074;&#1086;\&#1088;&#1086;&#1079;&#1088;&#1072;&#1093;&#1091;&#1085;&#1086;&#1082;%20&#1082;&#1086;&#1073;&#1083;&#1077;&#1074;&#1086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Z\&#1055;&#1088;&#1086;&#1077;&#1082;&#1090;&#1099;&#1060;&#1056;&#1043;&#1053;2003-08\&#1058;&#1077;&#1082;&#1091;&#1097;&#1080;&#1077;\&#1052;&#1060;&#1042;-&#1054;&#1089;&#1074;&#1099;&#1090;&#1072;\&#1030;&#1089;&#1089;&#1083;&#1077;&#1076;&#1086;&#1074;&#1072;&#1085;&#1080;&#1077;\&#1040;&#1085;&#1072;&#1083;&#1080;&#1090;&#1080;&#1082;&#1072;%20&#1050;&#1086;&#1073;&#1083;&#1077;&#1074;&#1086;\&#1088;&#1086;&#1079;&#1088;&#1072;&#1093;&#1091;&#1085;&#1086;&#1082;%20&#1082;&#1086;&#1073;&#1083;&#1077;&#1074;&#1086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Z\&#1055;&#1088;&#1086;&#1077;&#1082;&#1090;&#1099;&#1060;&#1056;&#1043;&#1053;2003-08\&#1058;&#1077;&#1082;&#1091;&#1097;&#1080;&#1077;\&#1052;&#1060;&#1042;-&#1054;&#1089;&#1074;&#1099;&#1090;&#1072;\&#1030;&#1089;&#1089;&#1083;&#1077;&#1076;&#1086;&#1074;&#1072;&#1085;&#1080;&#1077;\&#1040;&#1085;&#1072;&#1083;&#1080;&#1090;&#1080;&#1082;&#1072;%20&#1050;&#1086;&#1073;&#1083;&#1077;&#1074;&#1086;\&#1088;&#1086;&#1079;&#1088;&#1072;&#1093;&#1091;&#1085;&#1086;&#1082;%20&#1082;&#1086;&#1073;&#1083;&#1077;&#1074;&#1086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Z\&#1055;&#1088;&#1086;&#1077;&#1082;&#1090;&#1099;&#1060;&#1056;&#1043;&#1053;2003-08\&#1058;&#1077;&#1082;&#1091;&#1097;&#1080;&#1077;\&#1052;&#1060;&#1042;-&#1054;&#1089;&#1074;&#1099;&#1090;&#1072;\&#1030;&#1089;&#1089;&#1083;&#1077;&#1076;&#1086;&#1074;&#1072;&#1085;&#1080;&#1077;\&#1040;&#1085;&#1072;&#1083;&#1080;&#1090;&#1080;&#1082;&#1072;%20&#1050;&#1086;&#1073;&#1083;&#1077;&#1074;&#1086;\&#1088;&#1086;&#1079;&#1088;&#1072;&#1093;&#1091;&#1085;&#1086;&#1082;%20&#1082;&#1086;&#1073;&#1083;&#1077;&#1074;&#1086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Z\&#1055;&#1088;&#1086;&#1077;&#1082;&#1090;&#1099;&#1060;&#1056;&#1043;&#1053;2003-08\&#1058;&#1077;&#1082;&#1091;&#1097;&#1080;&#1077;\&#1052;&#1060;&#1042;-&#1054;&#1089;&#1074;&#1099;&#1090;&#1072;\&#1030;&#1089;&#1089;&#1083;&#1077;&#1076;&#1086;&#1074;&#1072;&#1085;&#1080;&#1077;\&#1040;&#1085;&#1072;&#1083;&#1080;&#1090;&#1080;&#1082;&#1072;%20&#1050;&#1086;&#1073;&#1083;&#1077;&#1074;&#1086;\&#1088;&#1086;&#1079;&#1088;&#1072;&#1093;&#1091;&#1085;&#1086;&#1082;%20&#1082;&#1086;&#1073;&#1083;&#1077;&#1074;&#1086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Z\&#1055;&#1088;&#1086;&#1077;&#1082;&#1090;&#1099;&#1060;&#1056;&#1043;&#1053;2003-08\&#1058;&#1077;&#1082;&#1091;&#1097;&#1080;&#1077;\&#1052;&#1060;&#1042;-&#1054;&#1089;&#1074;&#1099;&#1090;&#1072;\&#1030;&#1089;&#1089;&#1083;&#1077;&#1076;&#1086;&#1074;&#1072;&#1085;&#1080;&#1077;\&#1040;&#1085;&#1072;&#1083;&#1080;&#1090;&#1080;&#1082;&#1072;%20&#1050;&#1086;&#1073;&#1083;&#1077;&#1074;&#1086;\&#1088;&#1086;&#1079;&#1088;&#1072;&#1093;&#1091;&#1085;&#1086;&#1082;%20&#1082;&#1086;&#1073;&#1083;&#1077;&#1074;&#1086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Z\&#1055;&#1088;&#1086;&#1077;&#1082;&#1090;&#1099;&#1060;&#1056;&#1043;&#1053;2003-08\&#1058;&#1077;&#1082;&#1091;&#1097;&#1080;&#1077;\&#1052;&#1060;&#1042;-&#1054;&#1089;&#1074;&#1099;&#1090;&#1072;\&#1030;&#1089;&#1089;&#1083;&#1077;&#1076;&#1086;&#1074;&#1072;&#1085;&#1080;&#1077;\&#1040;&#1085;&#1072;&#1083;&#1080;&#1090;&#1080;&#1082;&#1072;%20&#1050;&#1086;&#1073;&#1083;&#1077;&#1074;&#1086;\&#1088;&#1086;&#1079;&#1088;&#1072;&#1093;&#1091;&#1085;&#1086;&#1082;%20&#1082;&#1086;&#1073;&#1083;&#1077;&#1074;&#1086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Z\&#1055;&#1088;&#1086;&#1077;&#1082;&#1090;&#1099;&#1060;&#1056;&#1043;&#1053;2003-08\&#1058;&#1077;&#1082;&#1091;&#1097;&#1080;&#1077;\&#1052;&#1060;&#1042;-&#1054;&#1089;&#1074;&#1099;&#1090;&#1072;\&#1030;&#1089;&#1089;&#1083;&#1077;&#1076;&#1086;&#1074;&#1072;&#1085;&#1080;&#1077;\&#1040;&#1085;&#1072;&#1083;&#1080;&#1090;&#1080;&#1082;&#1072;%20&#1050;&#1086;&#1073;&#1083;&#1077;&#1074;&#1086;\&#1088;&#1086;&#1079;&#1088;&#1072;&#1093;&#1091;&#1085;&#1086;&#1082;%20&#1082;&#1086;&#1073;&#1083;&#1077;&#1074;&#1086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Z\&#1055;&#1088;&#1086;&#1077;&#1082;&#1090;&#1099;&#1060;&#1056;&#1043;&#1053;2003-08\&#1058;&#1077;&#1082;&#1091;&#1097;&#1080;&#1077;\&#1052;&#1060;&#1042;-&#1054;&#1089;&#1074;&#1099;&#1090;&#1072;\&#1030;&#1089;&#1089;&#1083;&#1077;&#1076;&#1086;&#1074;&#1072;&#1085;&#1080;&#1077;\&#1040;&#1085;&#1072;&#1083;&#1080;&#1090;&#1080;&#1082;&#1072;%20&#1050;&#1086;&#1073;&#1083;&#1077;&#1074;&#1086;\&#1088;&#1086;&#1079;&#1088;&#1072;&#1093;&#1091;&#1085;&#1086;&#1082;%20&#1082;&#1086;&#1073;&#1083;&#1077;&#1074;&#1086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Z\&#1055;&#1088;&#1086;&#1077;&#1082;&#1090;&#1099;&#1060;&#1056;&#1043;&#1053;2003-08\&#1058;&#1077;&#1082;&#1091;&#1097;&#1080;&#1077;\&#1052;&#1060;&#1042;-&#1054;&#1089;&#1074;&#1099;&#1090;&#1072;\&#1030;&#1089;&#1089;&#1083;&#1077;&#1076;&#1086;&#1074;&#1072;&#1085;&#1080;&#1077;\&#1040;&#1085;&#1072;&#1083;&#1080;&#1090;&#1080;&#1082;&#1072;%20&#1050;&#1086;&#1073;&#1083;&#1077;&#1074;&#1086;\&#1088;&#1086;&#1079;&#1088;&#1072;&#1093;&#1091;&#1085;&#1086;&#1082;%20&#1082;&#1086;&#1073;&#1083;&#1077;&#1074;&#1086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1400"/>
          </a:pPr>
          <a:endParaRPr lang="ru-RU"/>
        </a:p>
      </c:txPr>
    </c:title>
    <c:plotArea>
      <c:layout/>
      <c:pieChart>
        <c:varyColors val="1"/>
        <c:ser>
          <c:idx val="0"/>
          <c:order val="0"/>
          <c:tx>
            <c:strRef>
              <c:f>бюджет!$D$2</c:f>
              <c:strCache>
                <c:ptCount val="1"/>
                <c:pt idx="0">
                  <c:v>Рівень державних трансфертів в бюджеті Коблівської громади на 2020р, млн. грн</c:v>
                </c:pt>
              </c:strCache>
            </c:strRef>
          </c:tx>
          <c:dLbls>
            <c:txPr>
              <a:bodyPr/>
              <a:lstStyle/>
              <a:p>
                <a:pPr>
                  <a:defRPr sz="1500"/>
                </a:pPr>
                <a:endParaRPr lang="ru-RU"/>
              </a:p>
            </c:txPr>
            <c:showVal val="1"/>
            <c:showLeaderLines val="1"/>
          </c:dLbls>
          <c:cat>
            <c:strRef>
              <c:f>бюджет!$C$3:$C$4</c:f>
              <c:strCache>
                <c:ptCount val="2"/>
                <c:pt idx="0">
                  <c:v>Офіційні трансферти</c:v>
                </c:pt>
                <c:pt idx="1">
                  <c:v>Власні надходження</c:v>
                </c:pt>
              </c:strCache>
            </c:strRef>
          </c:cat>
          <c:val>
            <c:numRef>
              <c:f>бюджет!$D$3:$D$4</c:f>
              <c:numCache>
                <c:formatCode>General</c:formatCode>
                <c:ptCount val="2"/>
                <c:pt idx="0">
                  <c:v>25.53</c:v>
                </c:pt>
                <c:pt idx="1">
                  <c:v>66.349999999999994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sz="900"/>
          </a:pPr>
          <a:endParaRPr lang="ru-RU"/>
        </a:p>
      </c:txPr>
    </c:legend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5"/>
  <c:chart>
    <c:title/>
    <c:plotArea>
      <c:layout/>
      <c:barChart>
        <c:barDir val="col"/>
        <c:grouping val="clustered"/>
        <c:ser>
          <c:idx val="0"/>
          <c:order val="0"/>
          <c:tx>
            <c:strRef>
              <c:f>ЗОШ!$C$37</c:f>
              <c:strCache>
                <c:ptCount val="1"/>
                <c:pt idx="0">
                  <c:v>Вартість утримання 1 учня в ЗЗСО Коблівської громади , тис.грн/рік- (заробітна плата персоналу + ЄСВ). 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ЗОШ!$B$38:$B$43</c:f>
              <c:strCache>
                <c:ptCount val="6"/>
                <c:pt idx="0">
                  <c:v>Коблівський ЗЗСО І-ІІІ ступенів</c:v>
                </c:pt>
                <c:pt idx="1">
                  <c:v>Новофедорівський ЗЗСО І-ІІІ ст.</c:v>
                </c:pt>
                <c:pt idx="2">
                  <c:v>Рибаківський ЗЗСО І-ІІІ ст.</c:v>
                </c:pt>
                <c:pt idx="3">
                  <c:v>Український ЗЗСО І-ІІІ ст. </c:v>
                </c:pt>
                <c:pt idx="4">
                  <c:v>Анатолівська ЗОШ І-ІІІ ст..</c:v>
                </c:pt>
                <c:pt idx="5">
                  <c:v>Тузлівська ЗОШ І-ІІІ ст.</c:v>
                </c:pt>
              </c:strCache>
            </c:strRef>
          </c:cat>
          <c:val>
            <c:numRef>
              <c:f>ЗОШ!$C$38:$C$43</c:f>
              <c:numCache>
                <c:formatCode>General</c:formatCode>
                <c:ptCount val="6"/>
                <c:pt idx="0">
                  <c:v>25.398</c:v>
                </c:pt>
                <c:pt idx="1">
                  <c:v>41.072000000000003</c:v>
                </c:pt>
                <c:pt idx="2">
                  <c:v>41.429000000000002</c:v>
                </c:pt>
                <c:pt idx="3">
                  <c:v>63.495000000000005</c:v>
                </c:pt>
                <c:pt idx="4">
                  <c:v>85.322999999999979</c:v>
                </c:pt>
                <c:pt idx="5">
                  <c:v>53.601000000000006</c:v>
                </c:pt>
              </c:numCache>
            </c:numRef>
          </c:val>
        </c:ser>
        <c:axId val="73038848"/>
        <c:axId val="73048832"/>
      </c:barChart>
      <c:catAx>
        <c:axId val="73038848"/>
        <c:scaling>
          <c:orientation val="minMax"/>
        </c:scaling>
        <c:axPos val="b"/>
        <c:tickLblPos val="nextTo"/>
        <c:crossAx val="73048832"/>
        <c:crosses val="autoZero"/>
        <c:auto val="1"/>
        <c:lblAlgn val="ctr"/>
        <c:lblOffset val="100"/>
      </c:catAx>
      <c:valAx>
        <c:axId val="73048832"/>
        <c:scaling>
          <c:orientation val="minMax"/>
        </c:scaling>
        <c:axPos val="l"/>
        <c:majorGridlines/>
        <c:numFmt formatCode="General" sourceLinked="1"/>
        <c:tickLblPos val="nextTo"/>
        <c:crossAx val="73038848"/>
        <c:crosses val="autoZero"/>
        <c:crossBetween val="between"/>
      </c:valAx>
    </c:plotArea>
    <c:plotVisOnly val="1"/>
  </c:chart>
  <c:txPr>
    <a:bodyPr/>
    <a:lstStyle/>
    <a:p>
      <a:pPr>
        <a:defRPr sz="12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'фндекс фін спроможності'!$E$4</c:f>
              <c:strCache>
                <c:ptCount val="1"/>
                <c:pt idx="0">
                  <c:v>Індекс</c:v>
                </c:pt>
              </c:strCache>
            </c:strRef>
          </c:tx>
          <c:dLbls>
            <c:txPr>
              <a:bodyPr/>
              <a:lstStyle/>
              <a:p>
                <a:pPr>
                  <a:defRPr sz="1500"/>
                </a:pPr>
                <a:endParaRPr lang="ru-RU"/>
              </a:p>
            </c:txPr>
            <c:showVal val="1"/>
          </c:dLbls>
          <c:cat>
            <c:numRef>
              <c:f>'фндекс фін спроможності'!$D$5:$D$7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'фндекс фін спроможності'!$E$5:$E$7</c:f>
              <c:numCache>
                <c:formatCode>General</c:formatCode>
                <c:ptCount val="3"/>
                <c:pt idx="0">
                  <c:v>2.7</c:v>
                </c:pt>
                <c:pt idx="1">
                  <c:v>3.71</c:v>
                </c:pt>
                <c:pt idx="2">
                  <c:v>1.5</c:v>
                </c:pt>
              </c:numCache>
            </c:numRef>
          </c:val>
        </c:ser>
        <c:ser>
          <c:idx val="1"/>
          <c:order val="1"/>
          <c:tx>
            <c:strRef>
              <c:f>'фндекс фін спроможності'!$F$4</c:f>
              <c:strCache>
                <c:ptCount val="1"/>
                <c:pt idx="0">
                  <c:v>профіцит</c:v>
                </c:pt>
              </c:strCache>
            </c:strRef>
          </c:tx>
          <c:dLbls>
            <c:txPr>
              <a:bodyPr/>
              <a:lstStyle/>
              <a:p>
                <a:pPr>
                  <a:defRPr sz="1500"/>
                </a:pPr>
                <a:endParaRPr lang="ru-RU"/>
              </a:p>
            </c:txPr>
            <c:showVal val="1"/>
          </c:dLbls>
          <c:cat>
            <c:numRef>
              <c:f>'фндекс фін спроможності'!$D$5:$D$7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'фндекс фін спроможності'!$F$5:$F$7</c:f>
              <c:numCache>
                <c:formatCode>General</c:formatCode>
                <c:ptCount val="3"/>
                <c:pt idx="0">
                  <c:v>1.6900000000000002</c:v>
                </c:pt>
                <c:pt idx="1">
                  <c:v>2.65</c:v>
                </c:pt>
                <c:pt idx="2">
                  <c:v>-2.7</c:v>
                </c:pt>
              </c:numCache>
            </c:numRef>
          </c:val>
        </c:ser>
        <c:shape val="box"/>
        <c:axId val="73083136"/>
        <c:axId val="73105408"/>
        <c:axId val="0"/>
      </c:bar3DChart>
      <c:catAx>
        <c:axId val="730831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500"/>
            </a:pPr>
            <a:endParaRPr lang="ru-RU"/>
          </a:p>
        </c:txPr>
        <c:crossAx val="73105408"/>
        <c:crosses val="autoZero"/>
        <c:auto val="1"/>
        <c:lblAlgn val="ctr"/>
        <c:lblOffset val="100"/>
      </c:catAx>
      <c:valAx>
        <c:axId val="73105408"/>
        <c:scaling>
          <c:orientation val="minMax"/>
        </c:scaling>
        <c:axPos val="l"/>
        <c:majorGridlines/>
        <c:numFmt formatCode="General" sourceLinked="1"/>
        <c:tickLblPos val="nextTo"/>
        <c:crossAx val="73083136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1400"/>
          </a:pPr>
          <a:endParaRPr lang="ru-RU"/>
        </a:p>
      </c:txPr>
    </c:title>
    <c:plotArea>
      <c:layout/>
      <c:pieChart>
        <c:varyColors val="1"/>
        <c:ser>
          <c:idx val="0"/>
          <c:order val="0"/>
          <c:tx>
            <c:strRef>
              <c:f>бюджет!$D$6</c:f>
              <c:strCache>
                <c:ptCount val="1"/>
                <c:pt idx="0">
                  <c:v>Рівень державних трансфертів в бюджеті Коблівської громади на 2021р, млн. грн</c:v>
                </c:pt>
              </c:strCache>
            </c:strRef>
          </c:tx>
          <c:dLbls>
            <c:txPr>
              <a:bodyPr/>
              <a:lstStyle/>
              <a:p>
                <a:pPr>
                  <a:defRPr sz="1500"/>
                </a:pPr>
                <a:endParaRPr lang="ru-RU"/>
              </a:p>
            </c:txPr>
            <c:showVal val="1"/>
            <c:showLeaderLines val="1"/>
          </c:dLbls>
          <c:cat>
            <c:strRef>
              <c:f>бюджет!$C$7:$C$8</c:f>
              <c:strCache>
                <c:ptCount val="2"/>
                <c:pt idx="0">
                  <c:v>Офіційні трансферти</c:v>
                </c:pt>
                <c:pt idx="1">
                  <c:v>Власні надходження</c:v>
                </c:pt>
              </c:strCache>
            </c:strRef>
          </c:cat>
          <c:val>
            <c:numRef>
              <c:f>бюджет!$D$7:$D$8</c:f>
              <c:numCache>
                <c:formatCode>General</c:formatCode>
                <c:ptCount val="2"/>
                <c:pt idx="0">
                  <c:v>35.35</c:v>
                </c:pt>
                <c:pt idx="1">
                  <c:v>82.45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sz="900"/>
          </a:pPr>
          <a:endParaRPr lang="ru-R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0"/>
  <c:chart>
    <c:title>
      <c:layout/>
      <c:txPr>
        <a:bodyPr/>
        <a:lstStyle/>
        <a:p>
          <a:pPr>
            <a:defRPr sz="1500"/>
          </a:pPr>
          <a:endParaRPr lang="ru-RU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бюджет!$C$13</c:f>
              <c:strCache>
                <c:ptCount val="1"/>
                <c:pt idx="0">
                  <c:v>Приріст дохідної частини бюджету Коблівської громади в 2021р за статтями доходів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бюджет!$B$14:$B$20</c:f>
              <c:strCache>
                <c:ptCount val="7"/>
                <c:pt idx="0">
                  <c:v>Податок та збір на доходи фізичних осіб</c:v>
                </c:pt>
                <c:pt idx="1">
                  <c:v>Податок на нерухоме майно</c:v>
                </c:pt>
                <c:pt idx="2">
                  <c:v>Земельний податок (орендна плата) </c:v>
                </c:pt>
                <c:pt idx="3">
                  <c:v>Єдиний податок  </c:v>
                </c:pt>
                <c:pt idx="4">
                  <c:v>Власні надходження бюджетних установ  </c:v>
                </c:pt>
                <c:pt idx="5">
                  <c:v>Екологічний податок</c:v>
                </c:pt>
                <c:pt idx="6">
                  <c:v>Офіційні трансферти</c:v>
                </c:pt>
              </c:strCache>
            </c:strRef>
          </c:cat>
          <c:val>
            <c:numRef>
              <c:f>бюджет!$C$14:$C$20</c:f>
              <c:numCache>
                <c:formatCode>0.00%</c:formatCode>
                <c:ptCount val="7"/>
                <c:pt idx="0">
                  <c:v>0.18120000000000039</c:v>
                </c:pt>
                <c:pt idx="1">
                  <c:v>0.25</c:v>
                </c:pt>
                <c:pt idx="2">
                  <c:v>0.30000000000000032</c:v>
                </c:pt>
                <c:pt idx="3">
                  <c:v>0.24100000000000021</c:v>
                </c:pt>
                <c:pt idx="4">
                  <c:v>-1.9500000000000052E-2</c:v>
                </c:pt>
                <c:pt idx="5">
                  <c:v>5.4200000000000012E-2</c:v>
                </c:pt>
                <c:pt idx="6">
                  <c:v>0.38450000000000084</c:v>
                </c:pt>
              </c:numCache>
            </c:numRef>
          </c:val>
        </c:ser>
        <c:axId val="70819840"/>
        <c:axId val="70821376"/>
      </c:barChart>
      <c:catAx>
        <c:axId val="7081984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70821376"/>
        <c:crosses val="autoZero"/>
        <c:auto val="1"/>
        <c:lblAlgn val="ctr"/>
        <c:lblOffset val="100"/>
      </c:catAx>
      <c:valAx>
        <c:axId val="70821376"/>
        <c:scaling>
          <c:orientation val="minMax"/>
        </c:scaling>
        <c:axPos val="l"/>
        <c:majorGridlines/>
        <c:numFmt formatCode="0.00%" sourceLinked="1"/>
        <c:tickLblPos val="nextTo"/>
        <c:crossAx val="70819840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0.15983320579764682"/>
          <c:y val="4.7927537310718839E-2"/>
          <c:w val="0.62846027816742289"/>
          <c:h val="0.45489589844672779"/>
        </c:manualLayout>
      </c:layout>
      <c:barChart>
        <c:barDir val="col"/>
        <c:grouping val="clustered"/>
        <c:ser>
          <c:idx val="0"/>
          <c:order val="0"/>
          <c:tx>
            <c:strRef>
              <c:f>ДНЗ!$C$2</c:f>
              <c:strCache>
                <c:ptCount val="1"/>
                <c:pt idx="0">
                  <c:v>Кількість місць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ДНЗ!$B$3:$B$9</c:f>
              <c:strCache>
                <c:ptCount val="7"/>
                <c:pt idx="0">
                  <c:v>Коблівський ЗДО (ясла-садок) «Сонечко»</c:v>
                </c:pt>
                <c:pt idx="1">
                  <c:v>Рибаківський ЗДО (ясла-садок) «Перлинка» </c:v>
                </c:pt>
                <c:pt idx="2">
                  <c:v>Новофедорівський ЗДО (ясла-садок) «Сонечко»</c:v>
                </c:pt>
                <c:pt idx="3">
                  <c:v>Виноградненський ЗДО  (ясла-садок) «Золотий півник»</c:v>
                </c:pt>
                <c:pt idx="4">
                  <c:v>Український ЗДО (дитячий садок)  «Васильок»</c:v>
                </c:pt>
                <c:pt idx="5">
                  <c:v>Тузлівський ЗДО  «Вишенька»</c:v>
                </c:pt>
                <c:pt idx="6">
                  <c:v>Анатолівський ДНЗ «Ромашка»</c:v>
                </c:pt>
              </c:strCache>
            </c:strRef>
          </c:cat>
          <c:val>
            <c:numRef>
              <c:f>ДНЗ!$C$3:$C$9</c:f>
              <c:numCache>
                <c:formatCode>General</c:formatCode>
                <c:ptCount val="7"/>
                <c:pt idx="0">
                  <c:v>160</c:v>
                </c:pt>
                <c:pt idx="1">
                  <c:v>50</c:v>
                </c:pt>
                <c:pt idx="2">
                  <c:v>65</c:v>
                </c:pt>
                <c:pt idx="3">
                  <c:v>40</c:v>
                </c:pt>
                <c:pt idx="4">
                  <c:v>16</c:v>
                </c:pt>
                <c:pt idx="5">
                  <c:v>51</c:v>
                </c:pt>
                <c:pt idx="6">
                  <c:v>12</c:v>
                </c:pt>
              </c:numCache>
            </c:numRef>
          </c:val>
        </c:ser>
        <c:ser>
          <c:idx val="1"/>
          <c:order val="1"/>
          <c:tx>
            <c:strRef>
              <c:f>ДНЗ!$D$2</c:f>
              <c:strCache>
                <c:ptCount val="1"/>
                <c:pt idx="0">
                  <c:v>Кількість дітей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ДНЗ!$B$3:$B$9</c:f>
              <c:strCache>
                <c:ptCount val="7"/>
                <c:pt idx="0">
                  <c:v>Коблівський ЗДО (ясла-садок) «Сонечко»</c:v>
                </c:pt>
                <c:pt idx="1">
                  <c:v>Рибаківський ЗДО (ясла-садок) «Перлинка» </c:v>
                </c:pt>
                <c:pt idx="2">
                  <c:v>Новофедорівський ЗДО (ясла-садок) «Сонечко»</c:v>
                </c:pt>
                <c:pt idx="3">
                  <c:v>Виноградненський ЗДО  (ясла-садок) «Золотий півник»</c:v>
                </c:pt>
                <c:pt idx="4">
                  <c:v>Український ЗДО (дитячий садок)  «Васильок»</c:v>
                </c:pt>
                <c:pt idx="5">
                  <c:v>Тузлівський ЗДО  «Вишенька»</c:v>
                </c:pt>
                <c:pt idx="6">
                  <c:v>Анатолівський ДНЗ «Ромашка»</c:v>
                </c:pt>
              </c:strCache>
            </c:strRef>
          </c:cat>
          <c:val>
            <c:numRef>
              <c:f>ДНЗ!$D$3:$D$9</c:f>
              <c:numCache>
                <c:formatCode>General</c:formatCode>
                <c:ptCount val="7"/>
                <c:pt idx="0">
                  <c:v>122</c:v>
                </c:pt>
                <c:pt idx="1">
                  <c:v>47</c:v>
                </c:pt>
                <c:pt idx="2">
                  <c:v>44</c:v>
                </c:pt>
                <c:pt idx="3">
                  <c:v>33</c:v>
                </c:pt>
                <c:pt idx="4">
                  <c:v>17</c:v>
                </c:pt>
                <c:pt idx="5">
                  <c:v>16</c:v>
                </c:pt>
                <c:pt idx="6">
                  <c:v>6</c:v>
                </c:pt>
              </c:numCache>
            </c:numRef>
          </c:val>
        </c:ser>
        <c:axId val="71183360"/>
        <c:axId val="71185152"/>
      </c:barChart>
      <c:catAx>
        <c:axId val="71183360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71185152"/>
        <c:crosses val="autoZero"/>
        <c:auto val="1"/>
        <c:lblAlgn val="ctr"/>
        <c:lblOffset val="100"/>
      </c:catAx>
      <c:valAx>
        <c:axId val="71185152"/>
        <c:scaling>
          <c:orientation val="minMax"/>
        </c:scaling>
        <c:axPos val="l"/>
        <c:majorGridlines/>
        <c:numFmt formatCode="General" sourceLinked="1"/>
        <c:tickLblPos val="nextTo"/>
        <c:crossAx val="711833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035005075805143"/>
          <c:y val="0.194908277189765"/>
          <c:w val="0.19086756159427309"/>
          <c:h val="0.35221045091175612"/>
        </c:manualLayout>
      </c:layout>
      <c:txPr>
        <a:bodyPr/>
        <a:lstStyle/>
        <a:p>
          <a:pPr>
            <a:defRPr sz="1500"/>
          </a:pPr>
          <a:endParaRPr lang="ru-RU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8"/>
  <c:chart>
    <c:title>
      <c:tx>
        <c:rich>
          <a:bodyPr/>
          <a:lstStyle/>
          <a:p>
            <a:pPr>
              <a:defRPr sz="1500"/>
            </a:pPr>
            <a:r>
              <a:rPr lang="ru-RU" sz="1500"/>
              <a:t>Кількість вихованців на 1 штатну одиницю ЗДО на 2021р.  Коблівська громада 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ДНЗ!$C$26</c:f>
              <c:strCache>
                <c:ptCount val="1"/>
                <c:pt idx="0">
                  <c:v>Кількість вихованців на 1 штатну одиницю ЗДО на 2021р Коблівська громада </c:v>
                </c:pt>
              </c:strCache>
            </c:strRef>
          </c:tx>
          <c:dLbls>
            <c:txPr>
              <a:bodyPr/>
              <a:lstStyle/>
              <a:p>
                <a:pPr>
                  <a:defRPr sz="1500"/>
                </a:pPr>
                <a:endParaRPr lang="ru-RU"/>
              </a:p>
            </c:txPr>
            <c:showVal val="1"/>
          </c:dLbls>
          <c:cat>
            <c:strRef>
              <c:f>ДНЗ!$B$27:$B$33</c:f>
              <c:strCache>
                <c:ptCount val="7"/>
                <c:pt idx="0">
                  <c:v>Коблівський ЗДО (ясла-садок) «Сонечко»</c:v>
                </c:pt>
                <c:pt idx="1">
                  <c:v>Рибаківський ЗДО (ясла-садок) «Перлинка» </c:v>
                </c:pt>
                <c:pt idx="2">
                  <c:v>Новофедорівський ЗДО (ясла-садок) «Сонечко»</c:v>
                </c:pt>
                <c:pt idx="3">
                  <c:v>Виноградненський ЗДО  (ясла-садок) «Золотий півник»</c:v>
                </c:pt>
                <c:pt idx="4">
                  <c:v>Український ЗДО (дитячий садок)  «Васильок»</c:v>
                </c:pt>
                <c:pt idx="5">
                  <c:v>Тузлівський ЗДО  «Вишенька»</c:v>
                </c:pt>
                <c:pt idx="6">
                  <c:v>Анатолівський ДНЗ «Ромашка»</c:v>
                </c:pt>
              </c:strCache>
            </c:strRef>
          </c:cat>
          <c:val>
            <c:numRef>
              <c:f>ДНЗ!$C$27:$C$33</c:f>
              <c:numCache>
                <c:formatCode>General</c:formatCode>
                <c:ptCount val="7"/>
                <c:pt idx="0">
                  <c:v>2.66</c:v>
                </c:pt>
                <c:pt idx="1">
                  <c:v>1.9900000000000027</c:v>
                </c:pt>
                <c:pt idx="2">
                  <c:v>1.77</c:v>
                </c:pt>
                <c:pt idx="3">
                  <c:v>1.34</c:v>
                </c:pt>
                <c:pt idx="4">
                  <c:v>2.25</c:v>
                </c:pt>
                <c:pt idx="5">
                  <c:v>1.72</c:v>
                </c:pt>
                <c:pt idx="6">
                  <c:v>3</c:v>
                </c:pt>
              </c:numCache>
            </c:numRef>
          </c:val>
        </c:ser>
        <c:axId val="71234688"/>
        <c:axId val="71236224"/>
      </c:barChart>
      <c:catAx>
        <c:axId val="71234688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71236224"/>
        <c:crosses val="autoZero"/>
        <c:auto val="1"/>
        <c:lblAlgn val="ctr"/>
        <c:lblOffset val="100"/>
      </c:catAx>
      <c:valAx>
        <c:axId val="71236224"/>
        <c:scaling>
          <c:orientation val="minMax"/>
        </c:scaling>
        <c:axPos val="l"/>
        <c:majorGridlines/>
        <c:numFmt formatCode="General" sourceLinked="1"/>
        <c:tickLblPos val="nextTo"/>
        <c:crossAx val="71234688"/>
        <c:crosses val="autoZero"/>
        <c:crossBetween val="between"/>
      </c:val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Pr>
        <a:bodyPr/>
        <a:lstStyle/>
        <a:p>
          <a:pPr>
            <a:defRPr sz="1500"/>
          </a:pPr>
          <a:endParaRPr lang="ru-RU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ДНЗ!$C$12</c:f>
              <c:strCache>
                <c:ptCount val="1"/>
                <c:pt idx="0">
                  <c:v>Вартість утримання в тис. грн 1 дитини на 2021 (посадовий оклад  + ЄСВ)</c:v>
                </c:pt>
              </c:strCache>
            </c:strRef>
          </c:tx>
          <c:dLbls>
            <c:txPr>
              <a:bodyPr/>
              <a:lstStyle/>
              <a:p>
                <a:pPr>
                  <a:defRPr sz="1500"/>
                </a:pPr>
                <a:endParaRPr lang="ru-RU"/>
              </a:p>
            </c:txPr>
            <c:showVal val="1"/>
          </c:dLbls>
          <c:cat>
            <c:strRef>
              <c:f>ДНЗ!$B$13:$B$19</c:f>
              <c:strCache>
                <c:ptCount val="7"/>
                <c:pt idx="0">
                  <c:v>Коблівський ЗДО (ясла-садок) «Сонечко»</c:v>
                </c:pt>
                <c:pt idx="1">
                  <c:v>Рибаківський ЗДО (ясла-садок) «Перлинка» </c:v>
                </c:pt>
                <c:pt idx="2">
                  <c:v>Новофедорівський ЗДО (ясла-садок) «Сонечко»</c:v>
                </c:pt>
                <c:pt idx="3">
                  <c:v>Виноградненський ЗДО  (ясла-садок) «Золотий півник»</c:v>
                </c:pt>
                <c:pt idx="4">
                  <c:v>Український ЗДО (дитячий садок)  «Васильок»</c:v>
                </c:pt>
                <c:pt idx="5">
                  <c:v>Тузлівський ЗДО  «Вишенька»</c:v>
                </c:pt>
                <c:pt idx="6">
                  <c:v>Анатолівський ДНЗ «Ромашка»</c:v>
                </c:pt>
              </c:strCache>
            </c:strRef>
          </c:cat>
          <c:val>
            <c:numRef>
              <c:f>ДНЗ!$C$13:$C$19</c:f>
              <c:numCache>
                <c:formatCode>General</c:formatCode>
                <c:ptCount val="7"/>
                <c:pt idx="0">
                  <c:v>25.479999999999997</c:v>
                </c:pt>
                <c:pt idx="1">
                  <c:v>31.12</c:v>
                </c:pt>
                <c:pt idx="2">
                  <c:v>34.97</c:v>
                </c:pt>
                <c:pt idx="3">
                  <c:v>46.949999999999996</c:v>
                </c:pt>
                <c:pt idx="4">
                  <c:v>27.23</c:v>
                </c:pt>
                <c:pt idx="5">
                  <c:v>34.630000000000003</c:v>
                </c:pt>
                <c:pt idx="6">
                  <c:v>20.49</c:v>
                </c:pt>
              </c:numCache>
            </c:numRef>
          </c:val>
        </c:ser>
        <c:axId val="71719936"/>
        <c:axId val="71734016"/>
      </c:barChart>
      <c:catAx>
        <c:axId val="71719936"/>
        <c:scaling>
          <c:orientation val="minMax"/>
        </c:scaling>
        <c:axPos val="b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71734016"/>
        <c:crosses val="autoZero"/>
        <c:auto val="1"/>
        <c:lblAlgn val="ctr"/>
        <c:lblOffset val="100"/>
      </c:catAx>
      <c:valAx>
        <c:axId val="71734016"/>
        <c:scaling>
          <c:orientation val="minMax"/>
        </c:scaling>
        <c:axPos val="l"/>
        <c:majorGridlines/>
        <c:numFmt formatCode="General" sourceLinked="1"/>
        <c:tickLblPos val="nextTo"/>
        <c:crossAx val="71719936"/>
        <c:crosses val="autoZero"/>
        <c:crossBetween val="between"/>
      </c:valAx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9"/>
  <c:chart>
    <c:title>
      <c:txPr>
        <a:bodyPr/>
        <a:lstStyle/>
        <a:p>
          <a:pPr>
            <a:defRPr sz="1800"/>
          </a:pPr>
          <a:endParaRPr lang="ru-RU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ЗОШ!$C$3</c:f>
              <c:strCache>
                <c:ptCount val="1"/>
                <c:pt idx="0">
                  <c:v>Наповнюваність класів в 2020-2021 учбовому році</c:v>
                </c:pt>
              </c:strCache>
            </c:strRef>
          </c:tx>
          <c:dLbls>
            <c:txPr>
              <a:bodyPr/>
              <a:lstStyle/>
              <a:p>
                <a:pPr>
                  <a:defRPr sz="1500"/>
                </a:pPr>
                <a:endParaRPr lang="ru-RU"/>
              </a:p>
            </c:txPr>
            <c:showVal val="1"/>
          </c:dLbls>
          <c:cat>
            <c:strRef>
              <c:f>ЗОШ!$B$4:$B$9</c:f>
              <c:strCache>
                <c:ptCount val="6"/>
                <c:pt idx="0">
                  <c:v>Коблівський ЗЗСО І-ІІІ ступенів</c:v>
                </c:pt>
                <c:pt idx="1">
                  <c:v>Новофедорівський ЗЗСО І-ІІІ ст.</c:v>
                </c:pt>
                <c:pt idx="2">
                  <c:v>Рибаківський ЗЗСО І-ІІІ ст.</c:v>
                </c:pt>
                <c:pt idx="3">
                  <c:v>Український ЗЗСО І-ІІІ ст. </c:v>
                </c:pt>
                <c:pt idx="4">
                  <c:v>Анатолівська ЗОШ І-ІІІ ст..</c:v>
                </c:pt>
                <c:pt idx="5">
                  <c:v>Тузлівська ЗОШ І-ІІІ ст.</c:v>
                </c:pt>
              </c:strCache>
            </c:strRef>
          </c:cat>
          <c:val>
            <c:numRef>
              <c:f>ЗОШ!$C$4:$C$9</c:f>
              <c:numCache>
                <c:formatCode>General</c:formatCode>
                <c:ptCount val="6"/>
                <c:pt idx="0">
                  <c:v>20.87</c:v>
                </c:pt>
                <c:pt idx="1">
                  <c:v>13.09</c:v>
                </c:pt>
                <c:pt idx="2">
                  <c:v>14.629999999999999</c:v>
                </c:pt>
                <c:pt idx="3">
                  <c:v>7.18</c:v>
                </c:pt>
                <c:pt idx="4">
                  <c:v>5.1199999999999992</c:v>
                </c:pt>
                <c:pt idx="5">
                  <c:v>7.9</c:v>
                </c:pt>
              </c:numCache>
            </c:numRef>
          </c:val>
        </c:ser>
        <c:axId val="72103040"/>
        <c:axId val="72104576"/>
      </c:barChart>
      <c:catAx>
        <c:axId val="72103040"/>
        <c:scaling>
          <c:orientation val="minMax"/>
        </c:scaling>
        <c:axPos val="b"/>
        <c:tickLblPos val="nextTo"/>
        <c:crossAx val="72104576"/>
        <c:crosses val="autoZero"/>
        <c:auto val="1"/>
        <c:lblAlgn val="ctr"/>
        <c:lblOffset val="100"/>
      </c:catAx>
      <c:valAx>
        <c:axId val="72104576"/>
        <c:scaling>
          <c:orientation val="minMax"/>
        </c:scaling>
        <c:axPos val="l"/>
        <c:majorGridlines/>
        <c:numFmt formatCode="General" sourceLinked="1"/>
        <c:tickLblPos val="nextTo"/>
        <c:crossAx val="72103040"/>
        <c:crosses val="autoZero"/>
        <c:crossBetween val="between"/>
      </c:valAx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title/>
    <c:plotArea>
      <c:layout/>
      <c:barChart>
        <c:barDir val="col"/>
        <c:grouping val="clustered"/>
        <c:ser>
          <c:idx val="0"/>
          <c:order val="0"/>
          <c:tx>
            <c:strRef>
              <c:f>ЗОШ!$C$12</c:f>
              <c:strCache>
                <c:ptCount val="1"/>
                <c:pt idx="0">
                  <c:v>Навантаження на 1 вчителя в 2020-2021 у/р, Коблівська громада </c:v>
                </c:pt>
              </c:strCache>
            </c:strRef>
          </c:tx>
          <c:dLbls>
            <c:showVal val="1"/>
          </c:dLbls>
          <c:cat>
            <c:strRef>
              <c:f>ЗОШ!$B$13:$B$18</c:f>
              <c:strCache>
                <c:ptCount val="6"/>
                <c:pt idx="0">
                  <c:v>Коблівський ЗЗСО І-ІІІ ступенів</c:v>
                </c:pt>
                <c:pt idx="1">
                  <c:v>Новофедорівський ЗЗСО І-ІІІ ст.</c:v>
                </c:pt>
                <c:pt idx="2">
                  <c:v>Рибаківський ЗЗСО І-ІІІ ст.</c:v>
                </c:pt>
                <c:pt idx="3">
                  <c:v>Український ЗЗСО І-ІІІ ст. </c:v>
                </c:pt>
                <c:pt idx="4">
                  <c:v>Анатолівська ЗОШ І-ІІІ ст..</c:v>
                </c:pt>
                <c:pt idx="5">
                  <c:v>Тузлівська ЗОШ І-ІІІ ст.</c:v>
                </c:pt>
              </c:strCache>
            </c:strRef>
          </c:cat>
          <c:val>
            <c:numRef>
              <c:f>ЗОШ!$C$13:$C$18</c:f>
              <c:numCache>
                <c:formatCode>General</c:formatCode>
                <c:ptCount val="6"/>
                <c:pt idx="0">
                  <c:v>8.09</c:v>
                </c:pt>
                <c:pt idx="1">
                  <c:v>5.38</c:v>
                </c:pt>
                <c:pt idx="2">
                  <c:v>5.44</c:v>
                </c:pt>
                <c:pt idx="3">
                  <c:v>3.4899999999999998</c:v>
                </c:pt>
                <c:pt idx="4">
                  <c:v>3.73</c:v>
                </c:pt>
                <c:pt idx="5">
                  <c:v>2.69</c:v>
                </c:pt>
              </c:numCache>
            </c:numRef>
          </c:val>
        </c:ser>
        <c:axId val="72117248"/>
        <c:axId val="71770880"/>
      </c:barChart>
      <c:catAx>
        <c:axId val="7211724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71770880"/>
        <c:crosses val="autoZero"/>
        <c:auto val="1"/>
        <c:lblAlgn val="ctr"/>
        <c:lblOffset val="100"/>
      </c:catAx>
      <c:valAx>
        <c:axId val="71770880"/>
        <c:scaling>
          <c:orientation val="minMax"/>
        </c:scaling>
        <c:axPos val="l"/>
        <c:majorGridlines/>
        <c:numFmt formatCode="General" sourceLinked="1"/>
        <c:tickLblPos val="nextTo"/>
        <c:crossAx val="7211724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title>
      <c:tx>
        <c:rich>
          <a:bodyPr/>
          <a:lstStyle/>
          <a:p>
            <a:pPr>
              <a:defRPr sz="1500"/>
            </a:pPr>
            <a:r>
              <a:rPr lang="ru-RU" sz="1500"/>
              <a:t>Вартість утримання 1 учня в ЗЗСО Коблівської громади , тис.грн/рік- (посадові оклади персоналу + ЄСВ). 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ЗОШ!$C$23</c:f>
              <c:strCache>
                <c:ptCount val="1"/>
                <c:pt idx="0">
                  <c:v>Вартість утримання 1 учня в ЗЗСО Коблівської громади , тис.грн/рік- (оплата праці персоналу). </c:v>
                </c:pt>
              </c:strCache>
            </c:strRef>
          </c:tx>
          <c:dLbls>
            <c:txPr>
              <a:bodyPr/>
              <a:lstStyle/>
              <a:p>
                <a:pPr>
                  <a:defRPr sz="1500"/>
                </a:pPr>
                <a:endParaRPr lang="ru-RU"/>
              </a:p>
            </c:txPr>
            <c:showVal val="1"/>
          </c:dLbls>
          <c:cat>
            <c:strRef>
              <c:f>ЗОШ!$B$24:$B$29</c:f>
              <c:strCache>
                <c:ptCount val="6"/>
                <c:pt idx="0">
                  <c:v>Коблівський ЗЗСО І-ІІІ ступенів</c:v>
                </c:pt>
                <c:pt idx="1">
                  <c:v>Новофедорівський ЗЗСО І-ІІІ ст.</c:v>
                </c:pt>
                <c:pt idx="2">
                  <c:v>Рибаківський ЗЗСО І-ІІІ ст.</c:v>
                </c:pt>
                <c:pt idx="3">
                  <c:v>Український ЗЗСО І-ІІІ ст. </c:v>
                </c:pt>
                <c:pt idx="4">
                  <c:v>Анатолівська ЗОШ І-ІІІ ст..</c:v>
                </c:pt>
                <c:pt idx="5">
                  <c:v>Тузлівська ЗОШ І-ІІІ ст.</c:v>
                </c:pt>
              </c:strCache>
            </c:strRef>
          </c:cat>
          <c:val>
            <c:numRef>
              <c:f>ЗОШ!$C$24:$C$29</c:f>
              <c:numCache>
                <c:formatCode>General</c:formatCode>
                <c:ptCount val="6"/>
                <c:pt idx="0">
                  <c:v>14.94</c:v>
                </c:pt>
                <c:pt idx="1">
                  <c:v>24.16</c:v>
                </c:pt>
                <c:pt idx="2">
                  <c:v>24.37</c:v>
                </c:pt>
                <c:pt idx="3">
                  <c:v>37.349999999999994</c:v>
                </c:pt>
                <c:pt idx="4">
                  <c:v>50.190000000000005</c:v>
                </c:pt>
                <c:pt idx="5">
                  <c:v>31.53</c:v>
                </c:pt>
              </c:numCache>
            </c:numRef>
          </c:val>
        </c:ser>
        <c:axId val="71808128"/>
        <c:axId val="71809664"/>
      </c:barChart>
      <c:catAx>
        <c:axId val="71808128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71809664"/>
        <c:crosses val="autoZero"/>
        <c:auto val="1"/>
        <c:lblAlgn val="ctr"/>
        <c:lblOffset val="100"/>
      </c:catAx>
      <c:valAx>
        <c:axId val="71809664"/>
        <c:scaling>
          <c:orientation val="minMax"/>
        </c:scaling>
        <c:axPos val="l"/>
        <c:majorGridlines/>
        <c:numFmt formatCode="General" sourceLinked="1"/>
        <c:tickLblPos val="nextTo"/>
        <c:crossAx val="71808128"/>
        <c:crosses val="autoZero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F148DC-E524-49FC-9C9F-CE35D4AACD2D}" type="datetimeFigureOut">
              <a:rPr lang="ru-RU" smtClean="0"/>
              <a:pPr/>
              <a:t>пт 05.03.21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6FF32-FA23-41E1-A5E6-4DC0F1A9D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6FF32-FA23-41E1-A5E6-4DC0F1A9DDAE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6FF32-FA23-41E1-A5E6-4DC0F1A9DDAE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6FF32-FA23-41E1-A5E6-4DC0F1A9DDAE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6FF32-FA23-41E1-A5E6-4DC0F1A9DDAE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6FF32-FA23-41E1-A5E6-4DC0F1A9DDAE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6FF32-FA23-41E1-A5E6-4DC0F1A9DDAE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6FF32-FA23-41E1-A5E6-4DC0F1A9DDAE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6FF32-FA23-41E1-A5E6-4DC0F1A9DDAE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6FF32-FA23-41E1-A5E6-4DC0F1A9DDAE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94E9074-C042-40F2-937E-315279DE4E69}" type="datetimeFigureOut">
              <a:rPr lang="ru-RU" smtClean="0"/>
              <a:pPr/>
              <a:t>пт 05.03.21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10DCB27-569A-4FF3-BB75-D4CC9BCA5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9074-C042-40F2-937E-315279DE4E69}" type="datetimeFigureOut">
              <a:rPr lang="ru-RU" smtClean="0"/>
              <a:pPr/>
              <a:t>пт 05.03.21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CB27-569A-4FF3-BB75-D4CC9BCA5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9074-C042-40F2-937E-315279DE4E69}" type="datetimeFigureOut">
              <a:rPr lang="ru-RU" smtClean="0"/>
              <a:pPr/>
              <a:t>пт 05.03.21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CB27-569A-4FF3-BB75-D4CC9BCA5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94E9074-C042-40F2-937E-315279DE4E69}" type="datetimeFigureOut">
              <a:rPr lang="ru-RU" smtClean="0"/>
              <a:pPr/>
              <a:t>пт 05.03.21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10DCB27-569A-4FF3-BB75-D4CC9BCA57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94E9074-C042-40F2-937E-315279DE4E69}" type="datetimeFigureOut">
              <a:rPr lang="ru-RU" smtClean="0"/>
              <a:pPr/>
              <a:t>пт 05.03.21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10DCB27-569A-4FF3-BB75-D4CC9BCA5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9074-C042-40F2-937E-315279DE4E69}" type="datetimeFigureOut">
              <a:rPr lang="ru-RU" smtClean="0"/>
              <a:pPr/>
              <a:t>пт 05.03.21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CB27-569A-4FF3-BB75-D4CC9BCA57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9074-C042-40F2-937E-315279DE4E69}" type="datetimeFigureOut">
              <a:rPr lang="ru-RU" smtClean="0"/>
              <a:pPr/>
              <a:t>пт 05.03.21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CB27-569A-4FF3-BB75-D4CC9BCA57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94E9074-C042-40F2-937E-315279DE4E69}" type="datetimeFigureOut">
              <a:rPr lang="ru-RU" smtClean="0"/>
              <a:pPr/>
              <a:t>пт 05.03.21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10DCB27-569A-4FF3-BB75-D4CC9BCA57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9074-C042-40F2-937E-315279DE4E69}" type="datetimeFigureOut">
              <a:rPr lang="ru-RU" smtClean="0"/>
              <a:pPr/>
              <a:t>пт 05.03.21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CB27-569A-4FF3-BB75-D4CC9BCA5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94E9074-C042-40F2-937E-315279DE4E69}" type="datetimeFigureOut">
              <a:rPr lang="ru-RU" smtClean="0"/>
              <a:pPr/>
              <a:t>пт 05.03.21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10DCB27-569A-4FF3-BB75-D4CC9BCA57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94E9074-C042-40F2-937E-315279DE4E69}" type="datetimeFigureOut">
              <a:rPr lang="ru-RU" smtClean="0"/>
              <a:pPr/>
              <a:t>пт 05.03.21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10DCB27-569A-4FF3-BB75-D4CC9BCA57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94E9074-C042-40F2-937E-315279DE4E69}" type="datetimeFigureOut">
              <a:rPr lang="ru-RU" smtClean="0"/>
              <a:pPr/>
              <a:t>пт 05.03.21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10DCB27-569A-4FF3-BB75-D4CC9BCA5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zno.testportal.com.ua/stat/202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zno.testportal.com.ua/stat/202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zno.testportal.com.ua/stat/202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mu.gov.ua/npas/pro-vnesennya-zmin-do-poryadku-ta-umov-nadannya-osvitnoyi-subvenciyi-z-derzhavnogo-byudzhetu-miscevim-byudzhetam-137190220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484784"/>
            <a:ext cx="6172200" cy="3312368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>
                <a:solidFill>
                  <a:srgbClr val="00B050"/>
                </a:solidFill>
              </a:rPr>
              <a:t>ГРОМАДСЬКИЙ АУДИТ ОСВІТНЬОЇ МЕРЕЖІ КОБЛІВСЬКОЇ СІЛЬСЬКОЇ ГРОМАДИ </a:t>
            </a:r>
            <a:br>
              <a:rPr lang="uk-UA" sz="2800" dirty="0" smtClean="0">
                <a:solidFill>
                  <a:srgbClr val="00B050"/>
                </a:solidFill>
              </a:rPr>
            </a:br>
            <a:r>
              <a:rPr lang="uk-UA" sz="2400" dirty="0" smtClean="0">
                <a:solidFill>
                  <a:srgbClr val="00B050"/>
                </a:solidFill>
              </a:rPr>
              <a:t>Перші висновки та рекомендації</a:t>
            </a:r>
            <a:br>
              <a:rPr lang="uk-UA" sz="2400" dirty="0" smtClean="0">
                <a:solidFill>
                  <a:srgbClr val="00B050"/>
                </a:solidFill>
              </a:rPr>
            </a:br>
            <a:r>
              <a:rPr lang="uk-UA" sz="2400" dirty="0" smtClean="0">
                <a:solidFill>
                  <a:srgbClr val="00B050"/>
                </a:solidFill>
              </a:rPr>
              <a:t/>
            </a:r>
            <a:br>
              <a:rPr lang="uk-UA" sz="2400" dirty="0" smtClean="0">
                <a:solidFill>
                  <a:srgbClr val="00B050"/>
                </a:solidFill>
              </a:rPr>
            </a:br>
            <a:r>
              <a:rPr lang="uk-UA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#</a:t>
            </a:r>
            <a:r>
              <a:rPr lang="uk-UA" sz="2400" dirty="0" err="1" smtClean="0">
                <a:solidFill>
                  <a:srgbClr val="FF0000"/>
                </a:solidFill>
              </a:rPr>
              <a:t>ГромадськаПрефектура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013176"/>
            <a:ext cx="6172200" cy="792088"/>
          </a:xfrm>
        </p:spPr>
        <p:txBody>
          <a:bodyPr>
            <a:noAutofit/>
          </a:bodyPr>
          <a:lstStyle/>
          <a:p>
            <a:r>
              <a:rPr lang="uk-UA" sz="2000" dirty="0" smtClean="0"/>
              <a:t>Проект</a:t>
            </a:r>
            <a:r>
              <a:rPr lang="en-US" sz="2000" dirty="0" smtClean="0"/>
              <a:t>: </a:t>
            </a:r>
            <a:r>
              <a:rPr lang="uk-UA" sz="2000" dirty="0" smtClean="0"/>
              <a:t> </a:t>
            </a:r>
            <a:r>
              <a:rPr lang="uk-UA" sz="2000" dirty="0" err="1" smtClean="0"/>
              <a:t>“Добра</a:t>
            </a:r>
            <a:r>
              <a:rPr lang="uk-UA" sz="2000" dirty="0" smtClean="0"/>
              <a:t> освіта у гармонійних громадах </a:t>
            </a:r>
            <a:r>
              <a:rPr lang="uk-UA" sz="2000" dirty="0" err="1" smtClean="0"/>
              <a:t>Березанщині”</a:t>
            </a:r>
            <a:endParaRPr lang="ru-RU" sz="2000" dirty="0" smtClean="0"/>
          </a:p>
          <a:p>
            <a:endParaRPr lang="ru-RU" sz="36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b="8716"/>
          <a:stretch>
            <a:fillRect/>
          </a:stretch>
        </p:blipFill>
        <p:spPr bwMode="auto">
          <a:xfrm>
            <a:off x="539552" y="188640"/>
            <a:ext cx="1296144" cy="1080120"/>
          </a:xfrm>
          <a:prstGeom prst="rect">
            <a:avLst/>
          </a:prstGeom>
          <a:noFill/>
          <a:ln w="0" algn="in"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0648"/>
            <a:ext cx="1008112" cy="864096"/>
          </a:xfrm>
          <a:prstGeom prst="rect">
            <a:avLst/>
          </a:prstGeom>
          <a:noFill/>
        </p:spPr>
      </p:pic>
      <p:pic>
        <p:nvPicPr>
          <p:cNvPr id="6" name="Рисунок 5" descr="ÐÐµÑÐ± - ÐÐµÑÐµÐ·Ð°Ð½ÑÑÐºÐ¸Ð¹ ÑÐ°Ð¹Ð¾Ð½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32656"/>
            <a:ext cx="93610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260648"/>
            <a:ext cx="129614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2267744" y="476672"/>
            <a:ext cx="700088" cy="4990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/>
                <a:latin typeface="Arial Black"/>
              </a:rPr>
              <a:t>ЕКО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/>
              <a:latin typeface="Arial Black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2987824" y="548680"/>
            <a:ext cx="1485900" cy="423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rial Black"/>
              </a:rPr>
              <a:t>БЕРЕЗАНЬ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Висновки дослідження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836712"/>
            <a:ext cx="9144000" cy="418058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>
              <a:spcBef>
                <a:spcPct val="0"/>
              </a:spcBef>
            </a:pPr>
            <a:r>
              <a:rPr lang="uk-UA" sz="2200" b="1" dirty="0" smtClean="0"/>
              <a:t>Дослідження стану формування бюджету в галузі «Освіта» </a:t>
            </a:r>
            <a:endParaRPr kumimoji="0" lang="ru-RU" sz="22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467600" cy="5205192"/>
          </a:xfrm>
        </p:spPr>
        <p:txBody>
          <a:bodyPr>
            <a:normAutofit/>
          </a:bodyPr>
          <a:lstStyle/>
          <a:p>
            <a:pPr algn="ctr"/>
            <a:r>
              <a:rPr lang="uk-UA" sz="2000" dirty="0" smtClean="0"/>
              <a:t>Наповненість ЗДО на 2020-2021р</a:t>
            </a:r>
            <a:endParaRPr lang="ru-RU" sz="2000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0" y="1772816"/>
          <a:ext cx="867645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Висновки дослідження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836712"/>
            <a:ext cx="9144000" cy="418058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>
              <a:spcBef>
                <a:spcPct val="0"/>
              </a:spcBef>
            </a:pPr>
            <a:r>
              <a:rPr lang="uk-UA" sz="2200" b="1" dirty="0" smtClean="0"/>
              <a:t>Дослідження стану формування бюджету в галузі «Освіта» </a:t>
            </a:r>
            <a:endParaRPr kumimoji="0" lang="ru-RU" sz="22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79512" y="1340768"/>
          <a:ext cx="8064896" cy="5357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Висновки дослідження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836712"/>
            <a:ext cx="9144000" cy="418058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>
              <a:spcBef>
                <a:spcPct val="0"/>
              </a:spcBef>
            </a:pPr>
            <a:r>
              <a:rPr lang="uk-UA" sz="2200" b="1" dirty="0" smtClean="0"/>
              <a:t>Дослідження стану формування бюджету в галузі «Освіта» </a:t>
            </a:r>
            <a:endParaRPr kumimoji="0" lang="ru-RU" sz="22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467544" y="1538286"/>
          <a:ext cx="7848872" cy="4915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Висновки дослідження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836712"/>
            <a:ext cx="9144000" cy="418058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>
              <a:spcBef>
                <a:spcPct val="0"/>
              </a:spcBef>
            </a:pPr>
            <a:r>
              <a:rPr lang="uk-UA" sz="2200" b="1" dirty="0" smtClean="0"/>
              <a:t>Дослідження стану формування бюджету в галузі «Освіта» </a:t>
            </a:r>
            <a:endParaRPr kumimoji="0" lang="ru-RU" sz="22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63907" y="1302822"/>
            <a:ext cx="761618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900" b="1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uk-UA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риблизна вартість послуг надання дошкільної освіти </a:t>
            </a: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(утримання персоналу ЗДО) на 2021р </a:t>
            </a:r>
            <a:endParaRPr kumimoji="0" lang="uk-UA" sz="1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4624" t="27188" r="24460" b="15719"/>
          <a:stretch>
            <a:fillRect/>
          </a:stretch>
        </p:blipFill>
        <p:spPr bwMode="auto">
          <a:xfrm>
            <a:off x="539552" y="1916832"/>
            <a:ext cx="784390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Висновки дослідження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836712"/>
            <a:ext cx="9144000" cy="418058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>
              <a:spcBef>
                <a:spcPct val="0"/>
              </a:spcBef>
            </a:pPr>
            <a:r>
              <a:rPr lang="uk-UA" sz="2200" b="1" dirty="0" smtClean="0"/>
              <a:t>Дослідження стану формування бюджету в галузі «Освіта» </a:t>
            </a:r>
            <a:endParaRPr kumimoji="0" lang="ru-RU" sz="22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79512" y="2282483"/>
            <a:ext cx="842493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70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5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Segoe UI" pitchFamily="34" charset="0"/>
                <a:cs typeface="Segoe UI" pitchFamily="34" charset="0"/>
              </a:rPr>
              <a:t>Тобто 12 % бюджету громади при збереженні статуту </a:t>
            </a:r>
            <a:r>
              <a:rPr kumimoji="0" lang="uk-UA" sz="25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Segoe UI" pitchFamily="34" charset="0"/>
                <a:cs typeface="Segoe UI" pitchFamily="34" charset="0"/>
              </a:rPr>
              <a:t>кво</a:t>
            </a:r>
            <a:r>
              <a:rPr kumimoji="0" lang="uk-UA" sz="25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Segoe UI" pitchFamily="34" charset="0"/>
                <a:cs typeface="Segoe UI" pitchFamily="34" charset="0"/>
              </a:rPr>
              <a:t>  ситуації з мережею дошкільних закладів та існуючої тарифікації має бути витрачено тільки на оплату праці персоналу мережі ЗДО . </a:t>
            </a:r>
          </a:p>
          <a:p>
            <a:pPr marL="0" marR="0" lvl="0" indent="2270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5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Segoe UI" pitchFamily="34" charset="0"/>
                <a:cs typeface="Segoe UI" pitchFamily="34" charset="0"/>
              </a:rPr>
              <a:t>При чому ці витрати повність лягають на власні доходи громади. </a:t>
            </a:r>
          </a:p>
          <a:p>
            <a:pPr marL="0" marR="0" lvl="0" indent="2270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5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Segoe UI" pitchFamily="34" charset="0"/>
                <a:cs typeface="Segoe UI" pitchFamily="34" charset="0"/>
              </a:rPr>
              <a:t>Державна підтримка в даному сегменті реалізації соціальної політики не передбачена.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Висновки дослідження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836712"/>
            <a:ext cx="9144000" cy="418058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>
              <a:spcBef>
                <a:spcPct val="0"/>
              </a:spcBef>
            </a:pPr>
            <a:r>
              <a:rPr lang="uk-UA" sz="2200" b="1" dirty="0" smtClean="0"/>
              <a:t>Дослідження стану формування бюджету в галузі «Освіта» </a:t>
            </a:r>
            <a:endParaRPr kumimoji="0" lang="ru-RU" sz="22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907704" y="1412776"/>
            <a:ext cx="52918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Мережа закладів загально-середньої освіти.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 l="17982" t="27188" r="20587" b="24578"/>
          <a:stretch>
            <a:fillRect/>
          </a:stretch>
        </p:blipFill>
        <p:spPr bwMode="auto">
          <a:xfrm>
            <a:off x="179512" y="1772816"/>
            <a:ext cx="849694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Висновки дослідження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836712"/>
            <a:ext cx="9144000" cy="418058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>
              <a:spcBef>
                <a:spcPct val="0"/>
              </a:spcBef>
            </a:pPr>
            <a:r>
              <a:rPr lang="uk-UA" sz="2200" b="1" dirty="0" smtClean="0"/>
              <a:t>Дослідження стану формування бюджету в галузі «Освіта» </a:t>
            </a:r>
            <a:endParaRPr kumimoji="0" lang="ru-RU" sz="22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467544" y="1196752"/>
          <a:ext cx="8064896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Висновки дослідження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836712"/>
            <a:ext cx="9144000" cy="418058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>
              <a:spcBef>
                <a:spcPct val="0"/>
              </a:spcBef>
            </a:pPr>
            <a:r>
              <a:rPr lang="uk-UA" sz="2200" b="1" dirty="0" smtClean="0"/>
              <a:t>Дослідження стану формування бюджету в галузі «Освіта» </a:t>
            </a:r>
            <a:endParaRPr kumimoji="0" lang="ru-RU" sz="22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683568" y="1340768"/>
          <a:ext cx="763284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Висновки дослідження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836712"/>
            <a:ext cx="9144000" cy="418058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>
              <a:spcBef>
                <a:spcPct val="0"/>
              </a:spcBef>
            </a:pPr>
            <a:r>
              <a:rPr lang="uk-UA" sz="2200" b="1" dirty="0" smtClean="0"/>
              <a:t>Дослідження стану формування бюджету в галузі «Освіта» </a:t>
            </a:r>
            <a:endParaRPr kumimoji="0" lang="ru-RU" sz="22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23528" y="1196752"/>
          <a:ext cx="8352928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Висновки дослідження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836712"/>
            <a:ext cx="9144000" cy="418058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>
              <a:spcBef>
                <a:spcPct val="0"/>
              </a:spcBef>
            </a:pPr>
            <a:r>
              <a:rPr lang="uk-UA" sz="2200" b="1" dirty="0" smtClean="0"/>
              <a:t>Дослідження стану формування бюджету в галузі «Освіта» </a:t>
            </a:r>
            <a:endParaRPr kumimoji="0" lang="ru-RU" sz="22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23528" y="1412776"/>
          <a:ext cx="842493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Мета</a:t>
            </a:r>
            <a:br>
              <a:rPr lang="uk-UA" sz="2800" dirty="0" smtClean="0"/>
            </a:br>
            <a:endParaRPr lang="ru-RU" sz="28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lvl="0"/>
            <a:r>
              <a:rPr lang="uk-UA" sz="2000" dirty="0" smtClean="0"/>
              <a:t>Діагностування існуючої освітньої мережі (ЗДО, ЗЗСО) </a:t>
            </a:r>
            <a:r>
              <a:rPr lang="uk-UA" sz="2000" dirty="0" err="1" smtClean="0"/>
              <a:t>Коблівської</a:t>
            </a:r>
            <a:r>
              <a:rPr lang="uk-UA" sz="2000" dirty="0" smtClean="0"/>
              <a:t> сільської та </a:t>
            </a:r>
            <a:r>
              <a:rPr lang="uk-UA" sz="2000" dirty="0" err="1" smtClean="0"/>
              <a:t>Березанської</a:t>
            </a:r>
            <a:r>
              <a:rPr lang="uk-UA" sz="2000" dirty="0" smtClean="0"/>
              <a:t> селищної громад на предмет фінансової та інституційної спроможності </a:t>
            </a:r>
            <a:endParaRPr lang="ru-RU" sz="2000" dirty="0" smtClean="0"/>
          </a:p>
          <a:p>
            <a:pPr lvl="0"/>
            <a:r>
              <a:rPr lang="uk-UA" sz="2000" dirty="0" smtClean="0"/>
              <a:t>визначення оптимальної мережі закладів освіти обох ОТГ в перспективній конфігурації  згідно вимог національного законодавства;</a:t>
            </a:r>
            <a:endParaRPr lang="ru-RU" sz="2000" dirty="0" smtClean="0"/>
          </a:p>
          <a:p>
            <a:pPr lvl="0"/>
            <a:r>
              <a:rPr lang="uk-UA" sz="2000" dirty="0" smtClean="0"/>
              <a:t>визначення пріоритетності, перспективності та ефективності видатків на виконанню відповідних </a:t>
            </a:r>
            <a:r>
              <a:rPr lang="uk-UA" sz="2000" b="1" dirty="0" smtClean="0"/>
              <a:t>власних</a:t>
            </a:r>
            <a:r>
              <a:rPr lang="uk-UA" sz="2000" dirty="0" smtClean="0"/>
              <a:t> повноважень ОМС місцевих громад в сфері забезпечення функціонування мережі з дошкільних закладів освіти та загальноосвітніх закладів різних ступенів та підпорядкованості (опорний заклад/філія). </a:t>
            </a:r>
            <a:endParaRPr lang="ru-RU" sz="2000" dirty="0" smtClean="0"/>
          </a:p>
          <a:p>
            <a:r>
              <a:rPr lang="uk-UA" sz="2000" dirty="0" smtClean="0"/>
              <a:t> </a:t>
            </a:r>
            <a:endParaRPr lang="ru-RU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Висновки дослідження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548680"/>
            <a:ext cx="8676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/>
              <a:t>Якість освіти. </a:t>
            </a:r>
            <a:r>
              <a:rPr lang="uk-UA" dirty="0" smtClean="0"/>
              <a:t>Результати ЗНО по загальноосвітнім закладам освіта колишнього </a:t>
            </a:r>
            <a:r>
              <a:rPr lang="uk-UA" dirty="0" err="1" smtClean="0"/>
              <a:t>Березанського</a:t>
            </a:r>
            <a:r>
              <a:rPr lang="uk-UA" dirty="0" smtClean="0"/>
              <a:t> району </a:t>
            </a:r>
            <a:r>
              <a:rPr lang="uk-UA" u="sng" dirty="0" smtClean="0">
                <a:hlinkClick r:id="rId3"/>
              </a:rPr>
              <a:t>https://zno.testportal.com.ua/stat/2020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4" cstate="print"/>
          <a:srcRect l="17998" t="15708" r="2240" b="9275"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Висновки дослідження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548680"/>
            <a:ext cx="8676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/>
              <a:t>Якість освіти. </a:t>
            </a:r>
            <a:r>
              <a:rPr lang="uk-UA" dirty="0" smtClean="0"/>
              <a:t>Результати ЗНО по загальноосвітнім закладам освіта колишнього </a:t>
            </a:r>
            <a:r>
              <a:rPr lang="uk-UA" dirty="0" err="1" smtClean="0"/>
              <a:t>Березанського</a:t>
            </a:r>
            <a:r>
              <a:rPr lang="uk-UA" dirty="0" smtClean="0"/>
              <a:t> району </a:t>
            </a:r>
            <a:r>
              <a:rPr lang="uk-UA" u="sng" dirty="0" smtClean="0">
                <a:hlinkClick r:id="rId3"/>
              </a:rPr>
              <a:t>https://zno.testportal.com.ua/stat/2020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4" cstate="print"/>
          <a:srcRect l="15879" t="10623" r="1868" b="20109"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Висновки дослідження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548680"/>
            <a:ext cx="8676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/>
              <a:t>Якість освіти. </a:t>
            </a:r>
            <a:r>
              <a:rPr lang="uk-UA" dirty="0" smtClean="0"/>
              <a:t>Результати ЗНО по загальноосвітнім закладам освіта колишнього </a:t>
            </a:r>
            <a:r>
              <a:rPr lang="uk-UA" dirty="0" err="1" smtClean="0"/>
              <a:t>Березанського</a:t>
            </a:r>
            <a:r>
              <a:rPr lang="uk-UA" dirty="0" smtClean="0"/>
              <a:t> району </a:t>
            </a:r>
            <a:r>
              <a:rPr lang="uk-UA" u="sng" dirty="0" smtClean="0">
                <a:hlinkClick r:id="rId3"/>
              </a:rPr>
              <a:t>https://zno.testportal.com.ua/stat/2020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4" cstate="print"/>
          <a:srcRect l="15381" t="10619" r="1244" b="21656"/>
          <a:stretch>
            <a:fillRect/>
          </a:stretch>
        </p:blipFill>
        <p:spPr bwMode="auto">
          <a:xfrm>
            <a:off x="0" y="1124744"/>
            <a:ext cx="9143999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r>
              <a:rPr lang="uk-UA" dirty="0" smtClean="0"/>
              <a:t>Фінансова спроможність освітньої мережі </a:t>
            </a:r>
            <a:r>
              <a:rPr lang="uk-UA" dirty="0" err="1" smtClean="0"/>
              <a:t>Коблівської</a:t>
            </a:r>
            <a:r>
              <a:rPr lang="uk-UA" dirty="0" smtClean="0"/>
              <a:t> ОТГ 2021</a:t>
            </a:r>
            <a:endParaRPr lang="ru-RU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 l="22964" t="26203" r="25014" b="10797"/>
          <a:stretch>
            <a:fillRect/>
          </a:stretch>
        </p:blipFill>
        <p:spPr bwMode="auto">
          <a:xfrm>
            <a:off x="55464" y="1772816"/>
            <a:ext cx="8837016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1124744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+mj-lt"/>
              </a:rPr>
              <a:t>Примірний розрахунок потреб в фінансуванні з/п персоналу шкіл та спроможність державного трансферту покрити такі видатки</a:t>
            </a:r>
            <a:endParaRPr lang="ru-RU" b="1" dirty="0">
              <a:latin typeface="+mj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Фінансова спроможність освітньої мережі </a:t>
            </a:r>
            <a:r>
              <a:rPr lang="uk-UA" dirty="0" err="1" smtClean="0"/>
              <a:t>Коблівської</a:t>
            </a:r>
            <a:r>
              <a:rPr lang="uk-UA" dirty="0" smtClean="0"/>
              <a:t> ОТГ 2021</a:t>
            </a:r>
            <a:endParaRPr lang="ru-RU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0" y="1484784"/>
          <a:ext cx="882047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467600" cy="1143000"/>
          </a:xfrm>
        </p:spPr>
        <p:txBody>
          <a:bodyPr/>
          <a:lstStyle/>
          <a:p>
            <a:r>
              <a:rPr lang="uk-UA" dirty="0" smtClean="0"/>
              <a:t>Фінансова спроможність освітньої мережі </a:t>
            </a:r>
            <a:r>
              <a:rPr lang="uk-UA" dirty="0" err="1" smtClean="0"/>
              <a:t>Коблівської</a:t>
            </a:r>
            <a:r>
              <a:rPr lang="uk-UA" dirty="0" smtClean="0"/>
              <a:t> громади 2021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Приєднання освітніх закладів 2 сільрад без проведення оптимізації освітньої мережі (збереження всіх малокомплектних закладів освіти) може привести до ще більшого падіння фінансової спроможності освітньої мережі ОТГ. </a:t>
            </a:r>
          </a:p>
          <a:p>
            <a:pPr>
              <a:buNone/>
            </a:pPr>
            <a:r>
              <a:rPr lang="uk-UA" dirty="0" smtClean="0"/>
              <a:t>Державних фінансових ресурсів не буде вистачати на утримання освіти і заповнення цієї дірки надважким тягарем ляже на місцевий бюджет,  64% якого вже зараз витрачається на освітню галузь.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467600" cy="1143000"/>
          </a:xfrm>
        </p:spPr>
        <p:txBody>
          <a:bodyPr/>
          <a:lstStyle/>
          <a:p>
            <a:r>
              <a:rPr lang="uk-UA" dirty="0" smtClean="0"/>
              <a:t>Фінансова спроможність освітньої мережі </a:t>
            </a:r>
            <a:r>
              <a:rPr lang="uk-UA" dirty="0" err="1" smtClean="0"/>
              <a:t>Коблівської</a:t>
            </a:r>
            <a:r>
              <a:rPr lang="uk-UA" dirty="0" smtClean="0"/>
              <a:t> громади 2021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Слід також зважати, що підвищиться також об’єм бюджетних асигнувань: </a:t>
            </a:r>
            <a:endParaRPr lang="ru-RU" dirty="0" smtClean="0"/>
          </a:p>
          <a:p>
            <a:pPr lvl="0"/>
            <a:r>
              <a:rPr lang="uk-UA" dirty="0" smtClean="0"/>
              <a:t>на оплату праці працівників дошкільних закладів, що не мають права фінансуватись за рахунок освітньої субвенції, якщо ці заклади не є підрозділами початкової школи, </a:t>
            </a:r>
            <a:endParaRPr lang="ru-RU" dirty="0" smtClean="0"/>
          </a:p>
          <a:p>
            <a:pPr lvl="0"/>
            <a:r>
              <a:rPr lang="uk-UA" dirty="0" smtClean="0"/>
              <a:t>на інші витрати, пов’язані з функціонуванням освітньої галузі та утриманням закладів ЗЗСО та ЗДО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що мають бути профінансовані виключно з власних джерел ОТГ.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uk-UA" sz="3500" b="1" dirty="0" smtClean="0"/>
              <a:t>Тривожний дзвоник</a:t>
            </a:r>
            <a:r>
              <a:rPr lang="uk-UA" sz="3500" dirty="0" smtClean="0"/>
              <a:t> </a:t>
            </a:r>
            <a:endParaRPr lang="ru-RU" sz="35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984248"/>
            <a:ext cx="7467600" cy="4873752"/>
          </a:xfrm>
        </p:spPr>
        <p:txBody>
          <a:bodyPr>
            <a:noAutofit/>
          </a:bodyPr>
          <a:lstStyle/>
          <a:p>
            <a:r>
              <a:rPr lang="uk-UA" dirty="0" smtClean="0"/>
              <a:t>Намір ЦОВВ </a:t>
            </a:r>
            <a:r>
              <a:rPr lang="uk-UA" dirty="0" err="1" smtClean="0"/>
              <a:t>“зняти</a:t>
            </a:r>
            <a:r>
              <a:rPr lang="uk-UA" dirty="0" smtClean="0"/>
              <a:t> з </a:t>
            </a:r>
            <a:r>
              <a:rPr lang="uk-UA" dirty="0" err="1" smtClean="0"/>
              <a:t>забезпечення”</a:t>
            </a:r>
            <a:r>
              <a:rPr lang="uk-UA" dirty="0" smtClean="0"/>
              <a:t> малокомплектні школи</a:t>
            </a:r>
            <a:r>
              <a:rPr lang="en-US" dirty="0" smtClean="0"/>
              <a:t>;</a:t>
            </a:r>
            <a:endParaRPr lang="uk-UA" dirty="0" smtClean="0"/>
          </a:p>
          <a:p>
            <a:pPr>
              <a:buNone/>
            </a:pPr>
            <a:r>
              <a:rPr lang="en-US" dirty="0" smtClean="0"/>
              <a:t>2 </a:t>
            </a:r>
            <a:r>
              <a:rPr lang="en-US" dirty="0" err="1" smtClean="0"/>
              <a:t>березня</a:t>
            </a:r>
            <a:r>
              <a:rPr lang="en-US" dirty="0" smtClean="0"/>
              <a:t> 2020 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офіційному</a:t>
            </a:r>
            <a:r>
              <a:rPr lang="en-US" dirty="0" smtClean="0"/>
              <a:t> </a:t>
            </a:r>
            <a:r>
              <a:rPr lang="en-US" dirty="0" err="1" smtClean="0"/>
              <a:t>порталі</a:t>
            </a:r>
            <a:r>
              <a:rPr lang="en-US" dirty="0" smtClean="0"/>
              <a:t> </a:t>
            </a:r>
            <a:r>
              <a:rPr lang="uk-UA" dirty="0" smtClean="0"/>
              <a:t>КМУ </a:t>
            </a:r>
            <a:r>
              <a:rPr lang="en-US" dirty="0" err="1" smtClean="0"/>
              <a:t>оприлюднена</a:t>
            </a:r>
            <a:r>
              <a:rPr lang="en-US" dirty="0" smtClean="0"/>
              <a:t> </a:t>
            </a:r>
            <a:r>
              <a:rPr lang="en-US" dirty="0" err="1" smtClean="0"/>
              <a:t>постанова</a:t>
            </a:r>
            <a:r>
              <a:rPr lang="en-US" dirty="0" smtClean="0"/>
              <a:t> </a:t>
            </a:r>
            <a:r>
              <a:rPr lang="en-US" dirty="0" err="1" smtClean="0"/>
              <a:t>від</a:t>
            </a:r>
            <a:r>
              <a:rPr lang="en-US" dirty="0" smtClean="0"/>
              <a:t> 19.02.2020 р. №137</a:t>
            </a:r>
            <a:r>
              <a:rPr lang="en-US" b="1" u="sng" dirty="0" smtClean="0">
                <a:hlinkClick r:id="rId2"/>
              </a:rPr>
              <a:t> </a:t>
            </a:r>
          </a:p>
          <a:p>
            <a:pPr>
              <a:buNone/>
            </a:pPr>
            <a:r>
              <a:rPr lang="en-US" b="1" u="sng" dirty="0" smtClean="0">
                <a:hlinkClick r:id="rId2"/>
              </a:rPr>
              <a:t>«</a:t>
            </a:r>
            <a:r>
              <a:rPr lang="en-US" b="1" u="sng" dirty="0" err="1" smtClean="0">
                <a:hlinkClick r:id="rId2"/>
              </a:rPr>
              <a:t>Про</a:t>
            </a:r>
            <a:r>
              <a:rPr lang="en-US" b="1" u="sng" dirty="0" smtClean="0">
                <a:hlinkClick r:id="rId2"/>
              </a:rPr>
              <a:t> </a:t>
            </a:r>
            <a:r>
              <a:rPr lang="en-US" b="1" u="sng" dirty="0" err="1" smtClean="0">
                <a:hlinkClick r:id="rId2"/>
              </a:rPr>
              <a:t>внесення</a:t>
            </a:r>
            <a:r>
              <a:rPr lang="en-US" b="1" u="sng" dirty="0" smtClean="0">
                <a:hlinkClick r:id="rId2"/>
              </a:rPr>
              <a:t> </a:t>
            </a:r>
            <a:r>
              <a:rPr lang="en-US" b="1" u="sng" dirty="0" err="1" smtClean="0">
                <a:hlinkClick r:id="rId2"/>
              </a:rPr>
              <a:t>змін</a:t>
            </a:r>
            <a:r>
              <a:rPr lang="en-US" b="1" u="sng" dirty="0" smtClean="0">
                <a:hlinkClick r:id="rId2"/>
              </a:rPr>
              <a:t> </a:t>
            </a:r>
            <a:r>
              <a:rPr lang="en-US" b="1" u="sng" dirty="0" err="1" smtClean="0">
                <a:hlinkClick r:id="rId2"/>
              </a:rPr>
              <a:t>до</a:t>
            </a:r>
            <a:r>
              <a:rPr lang="en-US" b="1" u="sng" dirty="0" smtClean="0">
                <a:hlinkClick r:id="rId2"/>
              </a:rPr>
              <a:t> </a:t>
            </a:r>
            <a:r>
              <a:rPr lang="en-US" b="1" u="sng" dirty="0" err="1" smtClean="0">
                <a:hlinkClick r:id="rId2"/>
              </a:rPr>
              <a:t>Порядку</a:t>
            </a:r>
            <a:r>
              <a:rPr lang="en-US" b="1" u="sng" dirty="0" smtClean="0">
                <a:hlinkClick r:id="rId2"/>
              </a:rPr>
              <a:t> </a:t>
            </a:r>
            <a:r>
              <a:rPr lang="en-US" b="1" u="sng" dirty="0" err="1" smtClean="0">
                <a:hlinkClick r:id="rId2"/>
              </a:rPr>
              <a:t>та</a:t>
            </a:r>
            <a:r>
              <a:rPr lang="en-US" b="1" u="sng" dirty="0" smtClean="0">
                <a:hlinkClick r:id="rId2"/>
              </a:rPr>
              <a:t> </a:t>
            </a:r>
            <a:r>
              <a:rPr lang="en-US" b="1" u="sng" dirty="0" err="1" smtClean="0">
                <a:hlinkClick r:id="rId2"/>
              </a:rPr>
              <a:t>умов</a:t>
            </a:r>
            <a:r>
              <a:rPr lang="en-US" b="1" u="sng" dirty="0" smtClean="0">
                <a:hlinkClick r:id="rId2"/>
              </a:rPr>
              <a:t> </a:t>
            </a:r>
            <a:r>
              <a:rPr lang="en-US" b="1" u="sng" dirty="0" err="1" smtClean="0">
                <a:hlinkClick r:id="rId2"/>
              </a:rPr>
              <a:t>надання</a:t>
            </a:r>
            <a:r>
              <a:rPr lang="en-US" b="1" u="sng" dirty="0" smtClean="0">
                <a:hlinkClick r:id="rId2"/>
              </a:rPr>
              <a:t> </a:t>
            </a:r>
            <a:r>
              <a:rPr lang="en-US" b="1" u="sng" dirty="0" err="1" smtClean="0">
                <a:hlinkClick r:id="rId2"/>
              </a:rPr>
              <a:t>освітньої</a:t>
            </a:r>
            <a:r>
              <a:rPr lang="en-US" b="1" u="sng" dirty="0" smtClean="0">
                <a:hlinkClick r:id="rId2"/>
              </a:rPr>
              <a:t> </a:t>
            </a:r>
            <a:r>
              <a:rPr lang="en-US" b="1" u="sng" dirty="0" err="1" smtClean="0">
                <a:hlinkClick r:id="rId2"/>
              </a:rPr>
              <a:t>субвенції</a:t>
            </a:r>
            <a:r>
              <a:rPr lang="en-US" b="1" u="sng" dirty="0" smtClean="0">
                <a:hlinkClick r:id="rId2"/>
              </a:rPr>
              <a:t> з </a:t>
            </a:r>
            <a:r>
              <a:rPr lang="en-US" b="1" u="sng" dirty="0" err="1" smtClean="0">
                <a:hlinkClick r:id="rId2"/>
              </a:rPr>
              <a:t>державного</a:t>
            </a:r>
            <a:r>
              <a:rPr lang="en-US" b="1" u="sng" dirty="0" smtClean="0">
                <a:hlinkClick r:id="rId2"/>
              </a:rPr>
              <a:t> </a:t>
            </a:r>
            <a:r>
              <a:rPr lang="en-US" b="1" u="sng" dirty="0" err="1" smtClean="0">
                <a:hlinkClick r:id="rId2"/>
              </a:rPr>
              <a:t>бюджету</a:t>
            </a:r>
            <a:r>
              <a:rPr lang="en-US" b="1" u="sng" dirty="0" smtClean="0">
                <a:hlinkClick r:id="rId2"/>
              </a:rPr>
              <a:t> </a:t>
            </a:r>
            <a:r>
              <a:rPr lang="en-US" b="1" u="sng" dirty="0" err="1" smtClean="0">
                <a:hlinkClick r:id="rId2"/>
              </a:rPr>
              <a:t>місцевим</a:t>
            </a:r>
            <a:r>
              <a:rPr lang="en-US" b="1" u="sng" dirty="0" smtClean="0">
                <a:hlinkClick r:id="rId2"/>
              </a:rPr>
              <a:t> </a:t>
            </a:r>
            <a:r>
              <a:rPr lang="en-US" b="1" u="sng" dirty="0" err="1" smtClean="0">
                <a:hlinkClick r:id="rId2"/>
              </a:rPr>
              <a:t>бюджетам</a:t>
            </a:r>
            <a:r>
              <a:rPr lang="en-US" b="1" u="sng" dirty="0" smtClean="0">
                <a:hlinkClick r:id="rId2"/>
              </a:rPr>
              <a:t>»</a:t>
            </a:r>
            <a:r>
              <a:rPr lang="en-US" b="1" u="sng" dirty="0" smtClean="0"/>
              <a:t>.</a:t>
            </a:r>
            <a:endParaRPr lang="uk-UA" b="1" u="sng" dirty="0" smtClean="0"/>
          </a:p>
          <a:p>
            <a:pPr>
              <a:buNone/>
            </a:pPr>
            <a:endParaRPr lang="uk-UA" b="1" u="sng" dirty="0" smtClean="0"/>
          </a:p>
          <a:p>
            <a:pPr algn="ctr">
              <a:buNone/>
            </a:pPr>
            <a:r>
              <a:rPr lang="uk-UA" b="1" u="sng" dirty="0" smtClean="0"/>
              <a:t>Спроба поки не вдалась, та це питання часу!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83568" y="0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ВИКЛИКИ та ЗАГРОЗИ</a:t>
            </a:r>
            <a:endParaRPr kumimoji="0" lang="ru-RU" sz="44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b="1" dirty="0" smtClean="0"/>
              <a:t>ВИКЛИКИ та ЗАГРОЗИ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59216" cy="4873752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Малокомплектна школа в селі перетворюється з навчального закладу в заклад для працевлаштування</a:t>
            </a:r>
            <a:r>
              <a:rPr lang="en-US" sz="3200" dirty="0" smtClean="0"/>
              <a:t>;</a:t>
            </a:r>
            <a:endParaRPr lang="uk-UA" sz="3200" dirty="0" smtClean="0"/>
          </a:p>
          <a:p>
            <a:r>
              <a:rPr lang="uk-UA" sz="3200" dirty="0" smtClean="0"/>
              <a:t>Провести комплексну оптимізацію та забезпечити комфортний підвіз учнів і вчителів – ось головне завдання органів місцевого самоврядування ОТГ.</a:t>
            </a:r>
            <a:endParaRPr lang="ru-RU" sz="32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b="1" dirty="0" smtClean="0"/>
              <a:t>Рекомендації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59216" cy="4873752"/>
          </a:xfrm>
        </p:spPr>
        <p:txBody>
          <a:bodyPr>
            <a:normAutofit/>
          </a:bodyPr>
          <a:lstStyle/>
          <a:p>
            <a:pPr lvl="0"/>
            <a:r>
              <a:rPr lang="uk-UA" sz="3200" dirty="0" smtClean="0"/>
              <a:t>З метою якісного надання послуг дошкільної освіти та недопущення дискримінаційних проявів щодо периферійних громад, особливо тих, що приєднані, упорядкувати штатні розписи мережі ЗДО </a:t>
            </a:r>
            <a:r>
              <a:rPr lang="uk-UA" sz="3200" dirty="0" err="1" smtClean="0"/>
              <a:t>Коблівської</a:t>
            </a:r>
            <a:r>
              <a:rPr lang="uk-UA" sz="3200" dirty="0" smtClean="0"/>
              <a:t>  громади а також 2 сільрад, що приєднані. </a:t>
            </a:r>
            <a:endParaRPr lang="ru-RU" sz="32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/>
              <a:t>Зміст дослідження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uk-UA" sz="2400" dirty="0" smtClean="0"/>
              <a:t>Дослідження стану формування бюджету в галузі «Освіта» (забезпечення надання послуг дошкільної, загально середньої , позашкільної освіти та супутніх послуг)</a:t>
            </a:r>
            <a:endParaRPr lang="ru-RU" sz="2400" dirty="0" smtClean="0"/>
          </a:p>
          <a:p>
            <a:pPr lvl="1"/>
            <a:r>
              <a:rPr lang="uk-UA" sz="2400" dirty="0" smtClean="0"/>
              <a:t>Дослідження стану мережі ДНЗ ат ЗОШ в конфігурації </a:t>
            </a:r>
            <a:r>
              <a:rPr lang="ru-RU" sz="2400" dirty="0" smtClean="0"/>
              <a:t>2020-</a:t>
            </a:r>
            <a:r>
              <a:rPr lang="uk-UA" sz="2400" dirty="0" smtClean="0"/>
              <a:t>2021р, визначення її фінансової спроможності.</a:t>
            </a:r>
            <a:endParaRPr lang="ru-RU" sz="2400" dirty="0" smtClean="0"/>
          </a:p>
          <a:p>
            <a:pPr lvl="1"/>
            <a:r>
              <a:rPr lang="uk-UA" sz="2400" dirty="0" smtClean="0"/>
              <a:t>Розроблення перспективної оптимальної моделі освітньої мережі  в </a:t>
            </a:r>
            <a:r>
              <a:rPr lang="uk-UA" sz="2400" dirty="0" err="1" smtClean="0"/>
              <a:t>Коблівській</a:t>
            </a:r>
            <a:r>
              <a:rPr lang="uk-UA" sz="2400" dirty="0" smtClean="0"/>
              <a:t>  сільській громаді</a:t>
            </a:r>
            <a:endParaRPr lang="ru-RU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b="1" dirty="0" smtClean="0"/>
              <a:t>Рекомендації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59216" cy="487375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uk-UA" sz="3200" dirty="0" smtClean="0"/>
              <a:t>Створення на базі </a:t>
            </a:r>
            <a:r>
              <a:rPr lang="uk-UA" sz="3200" dirty="0" err="1" smtClean="0"/>
              <a:t>Коблівської</a:t>
            </a:r>
            <a:r>
              <a:rPr lang="uk-UA" sz="3200" dirty="0" smtClean="0"/>
              <a:t> ЗЗСО-1-3 ступеню опорної школи – заклад загальної середньої освіти І-ІІІ ступенів, що надає повну загальну середню освіту, забезпечений кваліфікованими педагогічними кадрами, має сучасну матеріально-технічну і навчально-методичну базу, зручне розташування і забезпечує поглиблене вивчення окремих предметів.</a:t>
            </a:r>
            <a:r>
              <a:rPr lang="en-US" sz="3200" dirty="0" smtClean="0"/>
              <a:t>  </a:t>
            </a:r>
            <a:endParaRPr lang="ru-RU" sz="32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b="1" dirty="0" smtClean="0"/>
              <a:t>Рекомендації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59216" cy="487375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uk-UA" sz="3200" dirty="0" smtClean="0"/>
              <a:t>Створення на базі </a:t>
            </a:r>
            <a:r>
              <a:rPr lang="uk-UA" sz="3200" dirty="0" err="1" smtClean="0"/>
              <a:t>Коблівської</a:t>
            </a:r>
            <a:r>
              <a:rPr lang="uk-UA" sz="3200" dirty="0" smtClean="0"/>
              <a:t> ЗЗСО-1-3 ступеню опорної школи – заклад загальної середньої освіти І-ІІІ ступенів, що надає повну загальну середню освіту, забезпечений кваліфікованими педагогічними кадрами, має сучасну матеріально-технічну і навчально-методичну базу, зручне розташування і забезпечує поглиблене вивчення окремих предметів.</a:t>
            </a:r>
            <a:r>
              <a:rPr lang="en-US" sz="3200" dirty="0" smtClean="0"/>
              <a:t>  </a:t>
            </a:r>
            <a:endParaRPr lang="ru-RU" sz="32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b="1" dirty="0" smtClean="0"/>
              <a:t>Рекомендації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59216" cy="4873752"/>
          </a:xfrm>
        </p:spPr>
        <p:txBody>
          <a:bodyPr>
            <a:normAutofit/>
          </a:bodyPr>
          <a:lstStyle/>
          <a:p>
            <a:pPr lvl="0" fontAlgn="base"/>
            <a:r>
              <a:rPr lang="uk-UA" dirty="0" smtClean="0"/>
              <a:t>Реорганізація </a:t>
            </a:r>
            <a:r>
              <a:rPr lang="uk-UA" dirty="0" err="1" smtClean="0"/>
              <a:t>Анатоліївської</a:t>
            </a:r>
            <a:r>
              <a:rPr lang="uk-UA" dirty="0" smtClean="0"/>
              <a:t> ЗЗСО1-3:</a:t>
            </a:r>
            <a:endParaRPr lang="ru-RU" sz="2800" b="1" i="1" dirty="0" smtClean="0"/>
          </a:p>
          <a:p>
            <a:pPr lvl="1" fontAlgn="base"/>
            <a:r>
              <a:rPr lang="uk-UA" sz="2400" dirty="0" smtClean="0"/>
              <a:t>Варіант1. Реорганізація </a:t>
            </a:r>
            <a:r>
              <a:rPr lang="uk-UA" sz="2400" dirty="0" err="1" smtClean="0"/>
              <a:t>Анатоліївської</a:t>
            </a:r>
            <a:r>
              <a:rPr lang="uk-UA" sz="2400" dirty="0" smtClean="0"/>
              <a:t> ЗЗСО1-3 рівнів як філії </a:t>
            </a:r>
            <a:r>
              <a:rPr lang="uk-UA" sz="2400" dirty="0" err="1" smtClean="0"/>
              <a:t>Коблівського</a:t>
            </a:r>
            <a:r>
              <a:rPr lang="uk-UA" sz="2400" dirty="0" smtClean="0"/>
              <a:t> опорного закладу. Зниження ступеню до рівня початкової школи, переведення здобувачів освіти 2-3 рівня в </a:t>
            </a:r>
            <a:r>
              <a:rPr lang="uk-UA" sz="2400" dirty="0" err="1" smtClean="0"/>
              <a:t>Новофедоровский</a:t>
            </a:r>
            <a:r>
              <a:rPr lang="uk-UA" sz="2400" dirty="0" smtClean="0"/>
              <a:t> ЗЗСО. Формування класів – комплектів початкової школи.</a:t>
            </a:r>
            <a:endParaRPr lang="ru-RU" sz="2400" dirty="0" smtClean="0"/>
          </a:p>
          <a:p>
            <a:pPr lvl="1" fontAlgn="base"/>
            <a:endParaRPr lang="ru-RU" sz="2400" dirty="0" smtClean="0"/>
          </a:p>
          <a:p>
            <a:pPr lvl="0"/>
            <a:r>
              <a:rPr lang="en-US" sz="3200" dirty="0" smtClean="0"/>
              <a:t>  </a:t>
            </a:r>
            <a:endParaRPr lang="ru-RU" sz="32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b="1" dirty="0" smtClean="0"/>
              <a:t>Рекомендації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59216" cy="4873752"/>
          </a:xfrm>
        </p:spPr>
        <p:txBody>
          <a:bodyPr>
            <a:normAutofit/>
          </a:bodyPr>
          <a:lstStyle/>
          <a:p>
            <a:pPr lvl="0" fontAlgn="base"/>
            <a:r>
              <a:rPr lang="uk-UA" dirty="0" smtClean="0"/>
              <a:t>Реорганізація </a:t>
            </a:r>
            <a:r>
              <a:rPr lang="uk-UA" dirty="0" err="1" smtClean="0"/>
              <a:t>Анатоліївської</a:t>
            </a:r>
            <a:r>
              <a:rPr lang="uk-UA" dirty="0" smtClean="0"/>
              <a:t> ЗЗСО1-3:</a:t>
            </a:r>
            <a:endParaRPr lang="ru-RU" sz="2800" b="1" i="1" dirty="0" smtClean="0"/>
          </a:p>
          <a:p>
            <a:pPr lvl="1" fontAlgn="base"/>
            <a:r>
              <a:rPr lang="uk-UA" sz="2400" dirty="0" smtClean="0"/>
              <a:t>Варіант 2.Укладення договору про співробітництво громад з сусідньою Березанською громадою. Переведення здобувачів 2-3 рівня освіти з  до </a:t>
            </a:r>
            <a:r>
              <a:rPr lang="uk-UA" sz="2400" dirty="0" err="1" smtClean="0"/>
              <a:t>Краснопільської</a:t>
            </a:r>
            <a:r>
              <a:rPr lang="uk-UA" sz="2400" dirty="0" smtClean="0"/>
              <a:t> ЗЗСО (8 км) або </a:t>
            </a:r>
            <a:r>
              <a:rPr lang="uk-UA" sz="2400" dirty="0" err="1" smtClean="0"/>
              <a:t>Березанського</a:t>
            </a:r>
            <a:r>
              <a:rPr lang="uk-UA" sz="2400" dirty="0" smtClean="0"/>
              <a:t> опорного закладу (22 км), разом з передачею частини освітньої субвенції. </a:t>
            </a:r>
            <a:endParaRPr lang="ru-RU" sz="2400" dirty="0" smtClean="0"/>
          </a:p>
          <a:p>
            <a:pPr lvl="0"/>
            <a:endParaRPr lang="ru-RU" sz="32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b="1" dirty="0" smtClean="0"/>
              <a:t>Рекомендації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59216" cy="4873752"/>
          </a:xfrm>
        </p:spPr>
        <p:txBody>
          <a:bodyPr>
            <a:normAutofit/>
          </a:bodyPr>
          <a:lstStyle/>
          <a:p>
            <a:pPr lvl="0"/>
            <a:r>
              <a:rPr lang="uk-UA" dirty="0" smtClean="0"/>
              <a:t>Формування на базі </a:t>
            </a:r>
            <a:r>
              <a:rPr lang="uk-UA" dirty="0" err="1" smtClean="0"/>
              <a:t>Рибаківської</a:t>
            </a:r>
            <a:r>
              <a:rPr lang="uk-UA" dirty="0" smtClean="0"/>
              <a:t> ЗЗСО-1-3 ступеню другого опорного закладу. </a:t>
            </a:r>
          </a:p>
          <a:p>
            <a:pPr lvl="0"/>
            <a:r>
              <a:rPr lang="uk-UA" dirty="0" smtClean="0"/>
              <a:t>Реорганізація </a:t>
            </a:r>
            <a:r>
              <a:rPr lang="uk-UA" dirty="0" err="1" smtClean="0"/>
              <a:t>Тузлівської</a:t>
            </a:r>
            <a:r>
              <a:rPr lang="uk-UA" dirty="0" smtClean="0"/>
              <a:t> ЗЗСО1-3 ступеню. Формування на її базі філій </a:t>
            </a:r>
            <a:r>
              <a:rPr lang="uk-UA" dirty="0" err="1" smtClean="0"/>
              <a:t>Рибаківського</a:t>
            </a:r>
            <a:r>
              <a:rPr lang="uk-UA" dirty="0" smtClean="0"/>
              <a:t> опорного закладу. </a:t>
            </a:r>
          </a:p>
          <a:p>
            <a:pPr lvl="0"/>
            <a:r>
              <a:rPr lang="uk-UA" dirty="0" smtClean="0"/>
              <a:t>Зниження ступеню </a:t>
            </a:r>
            <a:r>
              <a:rPr lang="uk-UA" dirty="0" err="1" smtClean="0"/>
              <a:t>Тузлівської</a:t>
            </a:r>
            <a:r>
              <a:rPr lang="uk-UA" dirty="0" smtClean="0"/>
              <a:t> ЗЗСО до рівня початкової школи. З одночасним створенням підрозділів дошкільної освіти в складі </a:t>
            </a:r>
            <a:r>
              <a:rPr lang="uk-UA" dirty="0" err="1" smtClean="0"/>
              <a:t>Тузлівської</a:t>
            </a:r>
            <a:r>
              <a:rPr lang="uk-UA" dirty="0" smtClean="0"/>
              <a:t> загальноосвітня школа 1 ступеню. </a:t>
            </a:r>
          </a:p>
          <a:p>
            <a:pPr lvl="0"/>
            <a:r>
              <a:rPr lang="uk-UA" dirty="0" smtClean="0"/>
              <a:t>Переведення здобувачів освіти 2 та 3 рівнів в </a:t>
            </a:r>
            <a:r>
              <a:rPr lang="uk-UA" dirty="0" err="1" smtClean="0"/>
              <a:t>Рибаківський</a:t>
            </a:r>
            <a:r>
              <a:rPr lang="uk-UA" dirty="0" smtClean="0"/>
              <a:t> другий опорний заклад (10 км від с. </a:t>
            </a:r>
            <a:r>
              <a:rPr lang="uk-UA" dirty="0" err="1" smtClean="0"/>
              <a:t>Тузли</a:t>
            </a:r>
            <a:r>
              <a:rPr lang="uk-UA" dirty="0" smtClean="0"/>
              <a:t>).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794322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/>
              <a:t>Рекомендації щодо</a:t>
            </a:r>
            <a:r>
              <a:rPr lang="en-US" sz="3200" b="1" dirty="0" smtClean="0"/>
              <a:t>:</a:t>
            </a:r>
            <a:br>
              <a:rPr lang="en-US" sz="3200" b="1" dirty="0" smtClean="0"/>
            </a:br>
            <a:r>
              <a:rPr lang="uk-UA" sz="3200" b="1" dirty="0" smtClean="0"/>
              <a:t> </a:t>
            </a:r>
            <a:r>
              <a:rPr lang="uk-UA" sz="3200" b="1" dirty="0" err="1" smtClean="0"/>
              <a:t>приоритетів</a:t>
            </a:r>
            <a:r>
              <a:rPr lang="uk-UA" sz="3200" b="1" dirty="0" smtClean="0"/>
              <a:t> капітальних видатків на мережі ЗОШ та ДНЗ </a:t>
            </a:r>
            <a:r>
              <a:rPr lang="uk-UA" sz="3200" b="1" dirty="0" err="1" smtClean="0"/>
              <a:t>Коблівській</a:t>
            </a:r>
            <a:r>
              <a:rPr lang="uk-UA" sz="3200" b="1" dirty="0" smtClean="0"/>
              <a:t> оновленої громади</a:t>
            </a:r>
            <a:r>
              <a:rPr lang="uk-UA" sz="3200" dirty="0" smtClean="0"/>
              <a:t> на 2021-2023 роки.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429000"/>
            <a:ext cx="7467600" cy="30449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dirty="0" smtClean="0"/>
              <a:t>ЦЕ МИ ЗРОБИМО РАЗОМ</a:t>
            </a:r>
          </a:p>
          <a:p>
            <a:pPr algn="ctr">
              <a:buNone/>
            </a:pPr>
            <a:r>
              <a:rPr lang="uk-UA" dirty="0" smtClean="0"/>
              <a:t> після вивчення потреб освітніх закладів та на основі “УГОДИ ПРО ПОРЗУМІННЯ”. </a:t>
            </a:r>
          </a:p>
          <a:p>
            <a:pPr algn="ctr"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7467600" cy="58532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err="1" smtClean="0"/>
              <a:t>Сплануємо</a:t>
            </a:r>
            <a:r>
              <a:rPr lang="ru-RU" sz="5400" b="1" dirty="0" smtClean="0"/>
              <a:t> </a:t>
            </a:r>
            <a:r>
              <a:rPr lang="ru-RU" sz="5400" b="1" dirty="0" err="1" smtClean="0"/>
              <a:t>спільні</a:t>
            </a:r>
            <a:r>
              <a:rPr lang="ru-RU" sz="5400" b="1" dirty="0" smtClean="0"/>
              <a:t> кроки для </a:t>
            </a:r>
            <a:r>
              <a:rPr lang="ru-RU" sz="5400" b="1" dirty="0" err="1" smtClean="0"/>
              <a:t>доброї</a:t>
            </a:r>
            <a:r>
              <a:rPr lang="ru-RU" sz="5400" b="1" dirty="0" smtClean="0"/>
              <a:t> </a:t>
            </a:r>
            <a:r>
              <a:rPr lang="ru-RU" sz="5400" b="1" dirty="0" err="1" smtClean="0"/>
              <a:t>освіти</a:t>
            </a:r>
            <a:r>
              <a:rPr lang="ru-RU" sz="5400" b="1" dirty="0" smtClean="0"/>
              <a:t> у </a:t>
            </a:r>
            <a:r>
              <a:rPr lang="ru-RU" sz="5400" b="1" dirty="0" err="1" smtClean="0"/>
              <a:t>Коблівській</a:t>
            </a:r>
            <a:r>
              <a:rPr lang="ru-RU" sz="5400" b="1" dirty="0" smtClean="0"/>
              <a:t> </a:t>
            </a:r>
            <a:r>
              <a:rPr lang="ru-RU" sz="5400" b="1" dirty="0" err="1" smtClean="0"/>
              <a:t>гармонійній</a:t>
            </a:r>
            <a:r>
              <a:rPr lang="ru-RU" sz="5400" b="1" dirty="0" smtClean="0"/>
              <a:t> </a:t>
            </a:r>
            <a:r>
              <a:rPr lang="ru-RU" sz="5400" b="1" dirty="0" err="1" smtClean="0"/>
              <a:t>громад</a:t>
            </a:r>
            <a:r>
              <a:rPr lang="ru-RU" sz="4800" b="1" dirty="0" err="1" smtClean="0"/>
              <a:t>і</a:t>
            </a:r>
            <a:r>
              <a:rPr lang="ru-RU" sz="4800" b="1" dirty="0" smtClean="0"/>
              <a:t>!</a:t>
            </a:r>
          </a:p>
          <a:p>
            <a:pPr algn="ctr">
              <a:buNone/>
            </a:pPr>
            <a:endParaRPr lang="en-US" sz="4500" dirty="0" smtClean="0"/>
          </a:p>
          <a:p>
            <a:pPr algn="ctr">
              <a:buNone/>
            </a:pPr>
            <a:endParaRPr lang="ru-RU" sz="4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Висновки дослідження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uk-UA" sz="2800" dirty="0" smtClean="0"/>
              <a:t>Дохідна частина бюджету </a:t>
            </a:r>
            <a:r>
              <a:rPr lang="uk-UA" sz="2800" dirty="0" err="1" smtClean="0"/>
              <a:t>Коблівської</a:t>
            </a:r>
            <a:r>
              <a:rPr lang="uk-UA" sz="2800" dirty="0" smtClean="0"/>
              <a:t> громади.</a:t>
            </a:r>
          </a:p>
          <a:p>
            <a:pPr lvl="0">
              <a:buNone/>
            </a:pPr>
            <a:r>
              <a:rPr lang="uk-UA" sz="2800" dirty="0" smtClean="0"/>
              <a:t>2020р - 91,88 млн. грн.. </a:t>
            </a:r>
          </a:p>
          <a:p>
            <a:r>
              <a:rPr lang="uk-UA" sz="2800" dirty="0" smtClean="0"/>
              <a:t>приєднано 2 сільради - </a:t>
            </a:r>
            <a:r>
              <a:rPr lang="uk-UA" sz="2800" dirty="0" err="1" smtClean="0"/>
              <a:t>Тузлівська</a:t>
            </a:r>
            <a:r>
              <a:rPr lang="uk-UA" sz="2800" dirty="0" smtClean="0"/>
              <a:t> та </a:t>
            </a:r>
            <a:r>
              <a:rPr lang="uk-UA" sz="2800" dirty="0" err="1" smtClean="0"/>
              <a:t>Анатолієвська</a:t>
            </a:r>
            <a:r>
              <a:rPr lang="uk-UA" sz="2800" dirty="0" smtClean="0"/>
              <a:t>. </a:t>
            </a:r>
          </a:p>
          <a:p>
            <a:r>
              <a:rPr lang="uk-UA" sz="2800" dirty="0" smtClean="0"/>
              <a:t>Бюджет громади на 2021р сформувався зокрема і включаючи бюджетні надходження колишніх адміністративних одиниць. </a:t>
            </a:r>
            <a:endParaRPr lang="ru-RU" sz="2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836712"/>
            <a:ext cx="9144000" cy="418058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>
              <a:spcBef>
                <a:spcPct val="0"/>
              </a:spcBef>
            </a:pPr>
            <a:r>
              <a:rPr lang="uk-UA" sz="2200" b="1" dirty="0" smtClean="0"/>
              <a:t>Дослідження стану формування бюджету в галузі «Освіта» </a:t>
            </a:r>
            <a:endParaRPr kumimoji="0" lang="ru-RU" sz="22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Висновки дослідження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uk-UA" sz="2800" dirty="0" smtClean="0"/>
              <a:t>Бюджет громади на 2021р (дохідна частина ) затверджений в розмірі 117,8 млн. грн. </a:t>
            </a:r>
          </a:p>
          <a:p>
            <a:pPr lvl="0"/>
            <a:r>
              <a:rPr lang="uk-UA" sz="2800" dirty="0" smtClean="0"/>
              <a:t>Приріст бюджету складає 28%. Але сам приріст  тільки номінальний. </a:t>
            </a:r>
            <a:endParaRPr lang="ru-RU" sz="2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836712"/>
            <a:ext cx="9144000" cy="418058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>
              <a:spcBef>
                <a:spcPct val="0"/>
              </a:spcBef>
            </a:pPr>
            <a:r>
              <a:rPr lang="uk-UA" sz="2200" b="1" dirty="0" smtClean="0"/>
              <a:t>Дослідження стану формування бюджету в галузі «Освіта» </a:t>
            </a:r>
            <a:endParaRPr kumimoji="0" lang="ru-RU" sz="22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Висновки дослідження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uk-UA" sz="2500" dirty="0" smtClean="0"/>
              <a:t>Рівень державних трансфертів в бюджеті громади збільшився з 27% до 30%. </a:t>
            </a:r>
          </a:p>
          <a:p>
            <a:endParaRPr lang="ru-RU" sz="2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836712"/>
            <a:ext cx="9144000" cy="418058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>
              <a:spcBef>
                <a:spcPct val="0"/>
              </a:spcBef>
            </a:pPr>
            <a:r>
              <a:rPr lang="uk-UA" sz="2200" b="1" dirty="0" smtClean="0"/>
              <a:t>Дослідження стану формування бюджету в галузі «Освіта» </a:t>
            </a:r>
            <a:endParaRPr kumimoji="0" lang="ru-RU" sz="22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2852936"/>
          <a:ext cx="3960440" cy="2649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4788024" y="2924944"/>
          <a:ext cx="3888432" cy="2610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Висновки дослідження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uk-UA" sz="2800" dirty="0" smtClean="0"/>
              <a:t>Приріст бюджет громади після </a:t>
            </a:r>
            <a:r>
              <a:rPr lang="uk-UA" sz="2800" dirty="0" err="1" smtClean="0"/>
              <a:t>дооб’єднання</a:t>
            </a:r>
            <a:r>
              <a:rPr lang="uk-UA" sz="2800" dirty="0" smtClean="0"/>
              <a:t> ще 2 сільрад складає 25,9 </a:t>
            </a:r>
            <a:r>
              <a:rPr lang="uk-UA" sz="2800" dirty="0" err="1" smtClean="0"/>
              <a:t>млн</a:t>
            </a:r>
            <a:r>
              <a:rPr lang="uk-UA" sz="2800" dirty="0" smtClean="0"/>
              <a:t> грн.. </a:t>
            </a:r>
          </a:p>
          <a:p>
            <a:pPr>
              <a:buNone/>
            </a:pPr>
            <a:r>
              <a:rPr lang="uk-UA" sz="2800" dirty="0" smtClean="0"/>
              <a:t>Але :</a:t>
            </a:r>
            <a:endParaRPr lang="ru-RU" sz="2800" dirty="0" smtClean="0"/>
          </a:p>
          <a:p>
            <a:pPr lvl="0"/>
            <a:r>
              <a:rPr lang="uk-UA" sz="2800" dirty="0" smtClean="0"/>
              <a:t>в цьому прирості 10 </a:t>
            </a:r>
            <a:r>
              <a:rPr lang="uk-UA" sz="2800" dirty="0" err="1" smtClean="0"/>
              <a:t>млн</a:t>
            </a:r>
            <a:r>
              <a:rPr lang="uk-UA" sz="2800" dirty="0" smtClean="0"/>
              <a:t> складає збільшення державних трансфертів, зокрема і освітньої субвенції, що обумовлено як розширенням освітньої мережі громади через передачу освітніх закладів від сільрад, що ліквідуються до правонаступника  так і ростом МЗП. </a:t>
            </a:r>
            <a:endParaRPr lang="ru-RU" sz="2800" dirty="0" smtClean="0"/>
          </a:p>
          <a:p>
            <a:endParaRPr lang="ru-RU" sz="2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836712"/>
            <a:ext cx="9144000" cy="418058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>
              <a:spcBef>
                <a:spcPct val="0"/>
              </a:spcBef>
            </a:pPr>
            <a:r>
              <a:rPr lang="uk-UA" sz="2200" b="1" dirty="0" smtClean="0"/>
              <a:t>Дослідження стану формування бюджету в галузі «Освіта» </a:t>
            </a:r>
            <a:endParaRPr kumimoji="0" lang="ru-RU" sz="22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Висновки дослідження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836712"/>
            <a:ext cx="9144000" cy="418058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>
              <a:spcBef>
                <a:spcPct val="0"/>
              </a:spcBef>
            </a:pPr>
            <a:r>
              <a:rPr lang="uk-UA" sz="2200" b="1" dirty="0" smtClean="0"/>
              <a:t>Дослідження стану формування бюджету в галузі «Освіта» </a:t>
            </a:r>
            <a:endParaRPr kumimoji="0" lang="ru-RU" sz="22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51520" y="1484784"/>
          <a:ext cx="8640960" cy="537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Висновки дослідження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836712"/>
            <a:ext cx="9144000" cy="418058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>
              <a:spcBef>
                <a:spcPct val="0"/>
              </a:spcBef>
            </a:pPr>
            <a:r>
              <a:rPr lang="uk-UA" sz="2200" b="1" dirty="0" smtClean="0"/>
              <a:t>Дослідження стану формування бюджету в галузі «Освіта» </a:t>
            </a:r>
            <a:endParaRPr kumimoji="0" lang="ru-RU" sz="22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467600" cy="52051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000" b="1" dirty="0" smtClean="0"/>
              <a:t>Мережа закладів дошкільної освіти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0196" t="24235" r="23907" b="10797"/>
          <a:stretch>
            <a:fillRect/>
          </a:stretch>
        </p:blipFill>
        <p:spPr bwMode="auto">
          <a:xfrm>
            <a:off x="0" y="1700808"/>
            <a:ext cx="889248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651</TotalTime>
  <Words>1197</Words>
  <Application>Microsoft Office PowerPoint</Application>
  <PresentationFormat>Экран (4:3)</PresentationFormat>
  <Paragraphs>131</Paragraphs>
  <Slides>36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Эркер</vt:lpstr>
      <vt:lpstr>ГРОМАДСЬКИЙ АУДИТ ОСВІТНЬОЇ МЕРЕЖІ КОБЛІВСЬКОЇ СІЛЬСЬКОЇ ГРОМАДИ  Перші висновки та рекомендації   #ГромадськаПрефектура</vt:lpstr>
      <vt:lpstr>Мета </vt:lpstr>
      <vt:lpstr>Зміст дослідження</vt:lpstr>
      <vt:lpstr>Висновки дослідження</vt:lpstr>
      <vt:lpstr>Висновки дослідження</vt:lpstr>
      <vt:lpstr>Висновки дослідження</vt:lpstr>
      <vt:lpstr>Висновки дослідження</vt:lpstr>
      <vt:lpstr>Висновки дослідження</vt:lpstr>
      <vt:lpstr>Висновки дослідження</vt:lpstr>
      <vt:lpstr>Висновки дослідження</vt:lpstr>
      <vt:lpstr>Висновки дослідження</vt:lpstr>
      <vt:lpstr>Висновки дослідження</vt:lpstr>
      <vt:lpstr>Висновки дослідження</vt:lpstr>
      <vt:lpstr>Висновки дослідження</vt:lpstr>
      <vt:lpstr>Висновки дослідження</vt:lpstr>
      <vt:lpstr>Висновки дослідження</vt:lpstr>
      <vt:lpstr>Висновки дослідження</vt:lpstr>
      <vt:lpstr>Висновки дослідження</vt:lpstr>
      <vt:lpstr>Висновки дослідження</vt:lpstr>
      <vt:lpstr>Висновки дослідження</vt:lpstr>
      <vt:lpstr>Висновки дослідження</vt:lpstr>
      <vt:lpstr>Висновки дослідження</vt:lpstr>
      <vt:lpstr>Фінансова спроможність освітньої мережі Коблівської ОТГ 2021</vt:lpstr>
      <vt:lpstr>Фінансова спроможність освітньої мережі Коблівської ОТГ 2021</vt:lpstr>
      <vt:lpstr>Фінансова спроможність освітньої мережі Коблівської громади 2021</vt:lpstr>
      <vt:lpstr>Фінансова спроможність освітньої мережі Коблівської громади 2021</vt:lpstr>
      <vt:lpstr>Тривожний дзвоник </vt:lpstr>
      <vt:lpstr>ВИКЛИКИ та ЗАГРОЗИ</vt:lpstr>
      <vt:lpstr>Рекомендації</vt:lpstr>
      <vt:lpstr>Рекомендації</vt:lpstr>
      <vt:lpstr>Рекомендації</vt:lpstr>
      <vt:lpstr>Рекомендації</vt:lpstr>
      <vt:lpstr>Рекомендації</vt:lpstr>
      <vt:lpstr>Рекомендації</vt:lpstr>
      <vt:lpstr>Рекомендації щодо:  приоритетів капітальних видатків на мережі ЗОШ та ДНЗ Коблівській оновленої громади на 2021-2023 роки.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Добра освіта у гармонійних громадах Березанщині: стан та перспективи</dc:title>
  <dc:creator>Пользователь</dc:creator>
  <cp:lastModifiedBy>Пользователь</cp:lastModifiedBy>
  <cp:revision>102</cp:revision>
  <dcterms:created xsi:type="dcterms:W3CDTF">2020-09-09T06:50:01Z</dcterms:created>
  <dcterms:modified xsi:type="dcterms:W3CDTF">2021-03-05T12:46:04Z</dcterms:modified>
</cp:coreProperties>
</file>