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0" r:id="rId3"/>
    <p:sldId id="265" r:id="rId4"/>
    <p:sldId id="280" r:id="rId5"/>
    <p:sldId id="286" r:id="rId6"/>
    <p:sldId id="287" r:id="rId7"/>
    <p:sldId id="288" r:id="rId8"/>
    <p:sldId id="289" r:id="rId9"/>
    <p:sldId id="290" r:id="rId10"/>
    <p:sldId id="271" r:id="rId11"/>
    <p:sldId id="282" r:id="rId12"/>
    <p:sldId id="291" r:id="rId13"/>
    <p:sldId id="292" r:id="rId14"/>
    <p:sldId id="293" r:id="rId15"/>
    <p:sldId id="294" r:id="rId16"/>
    <p:sldId id="29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2;&#1060;&#1042;-&#1054;&#1089;&#1074;&#1099;&#1090;&#1072;\&#1030;&#1089;&#1089;&#1083;&#1077;&#1076;&#1086;&#1074;&#1072;&#1085;&#1080;&#1077;\&#1040;&#1085;&#1072;&#1083;&#1110;&#1090;&#1080;&#1082;&#1072;%20&#1041;&#1077;&#1088;&#1077;&#1079;&#1072;&#1085;&#1082;&#1072;\&#1088;&#1072;&#1089;&#1095;&#1105;&#1090;%20&#1087;&#1086;%20&#1076;&#1085;&#107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%20&#1087;&#1088;&#1086;&#1077;&#1082;&#1090;&#1099;\&#1052;&#1060;&#1042;-&#1086;&#1089;&#1074;&#1110;&#1090;&#1072;\&#1030;&#1089;&#1089;&#1083;&#1077;&#1076;&#1086;&#1074;&#1072;&#1085;&#1080;&#1077;\&#1040;&#1085;&#1072;&#1083;&#1110;&#1090;&#1080;&#1082;&#1072;%20&#1041;&#1077;&#1088;&#1077;&#1079;&#1072;&#1085;&#1082;&#1072;\&#1088;&#1072;&#1089;&#1095;&#1105;&#1090;%20&#1087;&#1086;%20&#1076;&#1085;&#107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%20&#1087;&#1088;&#1086;&#1077;&#1082;&#1090;&#1099;\&#1052;&#1060;&#1042;-&#1086;&#1089;&#1074;&#1110;&#1090;&#1072;\&#1030;&#1089;&#1089;&#1083;&#1077;&#1076;&#1086;&#1074;&#1072;&#1085;&#1080;&#1077;\&#1040;&#1085;&#1072;&#1083;&#1110;&#1090;&#1080;&#1082;&#1072;%20&#1041;&#1077;&#1088;&#1077;&#1079;&#1072;&#1085;&#1082;&#1072;\&#1088;&#1072;&#1089;&#1095;&#1105;&#1090;%20&#1087;&#1086;%20&#1076;&#1085;&#107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%20&#1087;&#1088;&#1086;&#1077;&#1082;&#1090;&#1099;\&#1052;&#1060;&#1042;-&#1086;&#1089;&#1074;&#1110;&#1090;&#1072;\&#1030;&#1089;&#1089;&#1083;&#1077;&#1076;&#1086;&#1074;&#1072;&#1085;&#1080;&#1077;\&#1040;&#1085;&#1072;&#1083;&#1110;&#1090;&#1080;&#1082;&#1072;%20&#1041;&#1077;&#1088;&#1077;&#1079;&#1072;&#1085;&#1082;&#1072;\&#1088;&#1072;&#1089;&#1095;&#1105;&#1090;%20&#1087;&#1086;%20&#1076;&#1085;&#10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50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Лист1!$C$3</c:f>
              <c:strCache>
                <c:ptCount val="1"/>
                <c:pt idx="0">
                  <c:v>Вартість утримання 1 дитини (ФОП персоналу) на  місяць в 2020 (з 01 вересня), тис.грн</c:v>
                </c:pt>
              </c:strCache>
            </c:strRef>
          </c:tx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</c:dLbls>
          <c:cat>
            <c:strRef>
              <c:f>Лист1!$B$4:$B$15</c:f>
              <c:strCache>
                <c:ptCount val="12"/>
                <c:pt idx="0">
                  <c:v>Ташинський ЗДО</c:v>
                </c:pt>
                <c:pt idx="1">
                  <c:v>Прогресівський ЗДО</c:v>
                </c:pt>
                <c:pt idx="2">
                  <c:v>Дмитрівський ЗДО</c:v>
                </c:pt>
                <c:pt idx="3">
                  <c:v>Комісарівський ЗДО</c:v>
                </c:pt>
                <c:pt idx="4">
                  <c:v>Краснянська ЗДО</c:v>
                </c:pt>
                <c:pt idx="5">
                  <c:v>Краснопільський ЗДО </c:v>
                </c:pt>
                <c:pt idx="6">
                  <c:v>Щасливівський ЗДО</c:v>
                </c:pt>
                <c:pt idx="7">
                  <c:v>Березанський ЗДО</c:v>
                </c:pt>
                <c:pt idx="8">
                  <c:v>Лиманівський ЗДО</c:v>
                </c:pt>
                <c:pt idx="9">
                  <c:v>Малахівський ЗДО</c:v>
                </c:pt>
                <c:pt idx="10">
                  <c:v>Калинівський ЗДО</c:v>
                </c:pt>
                <c:pt idx="11">
                  <c:v>Василівський ЗДО</c:v>
                </c:pt>
              </c:strCache>
            </c:strRef>
          </c:cat>
          <c:val>
            <c:numRef>
              <c:f>Лист1!$C$4:$C$15</c:f>
              <c:numCache>
                <c:formatCode>General</c:formatCode>
                <c:ptCount val="12"/>
                <c:pt idx="0">
                  <c:v>0.79</c:v>
                </c:pt>
                <c:pt idx="1">
                  <c:v>2.1</c:v>
                </c:pt>
                <c:pt idx="2">
                  <c:v>5.0999999999999996</c:v>
                </c:pt>
                <c:pt idx="3">
                  <c:v>2.54</c:v>
                </c:pt>
                <c:pt idx="4">
                  <c:v>2.46</c:v>
                </c:pt>
                <c:pt idx="5">
                  <c:v>2.66</c:v>
                </c:pt>
                <c:pt idx="6">
                  <c:v>3.3099999999999987</c:v>
                </c:pt>
                <c:pt idx="7">
                  <c:v>1.1100000000000001</c:v>
                </c:pt>
                <c:pt idx="8">
                  <c:v>2.2000000000000002</c:v>
                </c:pt>
                <c:pt idx="9">
                  <c:v>4.0599999999999996</c:v>
                </c:pt>
                <c:pt idx="10">
                  <c:v>3.04</c:v>
                </c:pt>
                <c:pt idx="11">
                  <c:v>2.5</c:v>
                </c:pt>
              </c:numCache>
            </c:numRef>
          </c:val>
        </c:ser>
        <c:axId val="66876928"/>
        <c:axId val="69087232"/>
      </c:barChart>
      <c:catAx>
        <c:axId val="66876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69087232"/>
        <c:crosses val="autoZero"/>
        <c:auto val="1"/>
        <c:lblAlgn val="ctr"/>
        <c:lblOffset val="100"/>
      </c:catAx>
      <c:valAx>
        <c:axId val="69087232"/>
        <c:scaling>
          <c:orientation val="minMax"/>
        </c:scaling>
        <c:axPos val="l"/>
        <c:numFmt formatCode="General" sourceLinked="1"/>
        <c:tickLblPos val="nextTo"/>
        <c:crossAx val="668769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  <c:txPr>
        <a:bodyPr/>
        <a:lstStyle/>
        <a:p>
          <a:pPr>
            <a:defRPr sz="1500"/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Лист1!$C$58</c:f>
              <c:strCache>
                <c:ptCount val="1"/>
                <c:pt idx="0">
                  <c:v>Кількість вихованців на 1 штатну одиницю ЗДО на 2020р (з 01 вересня), Березанська ОТГ та в дообєднаних сільрадах </c:v>
                </c:pt>
              </c:strCache>
            </c:strRef>
          </c:tx>
          <c:dLbls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</c:dLbls>
          <c:cat>
            <c:strRef>
              <c:f>Лист1!$B$59:$B$70</c:f>
              <c:strCache>
                <c:ptCount val="12"/>
                <c:pt idx="0">
                  <c:v>Дмитрівський ЗДО «Зернятко»</c:v>
                </c:pt>
                <c:pt idx="1">
                  <c:v>Комісарівський ЗДО «Сонечко»</c:v>
                </c:pt>
                <c:pt idx="2">
                  <c:v>Краснянський  ЗДО «Ромашка»</c:v>
                </c:pt>
                <c:pt idx="3">
                  <c:v>Краснопільський ЗДО «Буратіно»</c:v>
                </c:pt>
                <c:pt idx="4">
                  <c:v>Прогресівський ЗДО «Джерельце»</c:v>
                </c:pt>
                <c:pt idx="5">
                  <c:v>Ташинський ЗДО «Сонечко»</c:v>
                </c:pt>
                <c:pt idx="6">
                  <c:v>Щасливський ЗДО «Ягідка»</c:v>
                </c:pt>
                <c:pt idx="7">
                  <c:v>Березанський  ЗДО (ясла-садок) «Сонечко»</c:v>
                </c:pt>
                <c:pt idx="8">
                  <c:v>Василівський ЗДО (дитячий садок) «Дзвіночок»</c:v>
                </c:pt>
                <c:pt idx="9">
                  <c:v>Калинівський ЗДО (дитячий садок) «Казка»</c:v>
                </c:pt>
                <c:pt idx="10">
                  <c:v>Лиманівський ЗДО (дитячий садок)  «Бджілка»</c:v>
                </c:pt>
                <c:pt idx="11">
                  <c:v>Малахівський ЗДО (дитячий садок) «Капітошка»</c:v>
                </c:pt>
              </c:strCache>
            </c:strRef>
          </c:cat>
          <c:val>
            <c:numRef>
              <c:f>Лист1!$C$59:$C$70</c:f>
              <c:numCache>
                <c:formatCode>General</c:formatCode>
                <c:ptCount val="12"/>
                <c:pt idx="0">
                  <c:v>1.44</c:v>
                </c:pt>
                <c:pt idx="1">
                  <c:v>2.67</c:v>
                </c:pt>
                <c:pt idx="2">
                  <c:v>2.84</c:v>
                </c:pt>
                <c:pt idx="3">
                  <c:v>2.7</c:v>
                </c:pt>
                <c:pt idx="4">
                  <c:v>4</c:v>
                </c:pt>
                <c:pt idx="5">
                  <c:v>10.67</c:v>
                </c:pt>
                <c:pt idx="6">
                  <c:v>2.12</c:v>
                </c:pt>
                <c:pt idx="7">
                  <c:v>3.5</c:v>
                </c:pt>
                <c:pt idx="8">
                  <c:v>2.4</c:v>
                </c:pt>
                <c:pt idx="9">
                  <c:v>2</c:v>
                </c:pt>
                <c:pt idx="10">
                  <c:v>3</c:v>
                </c:pt>
                <c:pt idx="11">
                  <c:v>1.5</c:v>
                </c:pt>
              </c:numCache>
            </c:numRef>
          </c:val>
        </c:ser>
        <c:shape val="box"/>
        <c:axId val="69112192"/>
        <c:axId val="69113728"/>
        <c:axId val="0"/>
      </c:bar3DChart>
      <c:catAx>
        <c:axId val="69112192"/>
        <c:scaling>
          <c:orientation val="minMax"/>
        </c:scaling>
        <c:axPos val="b"/>
        <c:tickLblPos val="nextTo"/>
        <c:crossAx val="69113728"/>
        <c:crosses val="autoZero"/>
        <c:auto val="1"/>
        <c:lblAlgn val="ctr"/>
        <c:lblOffset val="100"/>
      </c:catAx>
      <c:valAx>
        <c:axId val="69113728"/>
        <c:scaling>
          <c:orientation val="minMax"/>
        </c:scaling>
        <c:axPos val="l"/>
        <c:numFmt formatCode="General" sourceLinked="1"/>
        <c:tickLblPos val="nextTo"/>
        <c:crossAx val="691121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Вартість утримання 1 учня в Березанській ОТГ та в дообєднаних сільрадах , тис.грн/</a:t>
            </a:r>
            <a:r>
              <a:rPr lang="uk-UA" sz="1200"/>
              <a:t>рік- оплата</a:t>
            </a:r>
            <a:r>
              <a:rPr lang="uk-UA" sz="1200" baseline="0"/>
              <a:t> праці персоналу з 01.09. 2020р.</a:t>
            </a:r>
            <a:endParaRPr lang="ru-RU" sz="12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ЗОШ!$D$31</c:f>
              <c:strCache>
                <c:ptCount val="1"/>
                <c:pt idx="0">
                  <c:v>Вартість утримання 1 учня в Березанській ОТГ та в дообєднаних сільрадах , тис.грн/місяць </c:v>
                </c:pt>
              </c:strCache>
            </c:strRef>
          </c:tx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</c:dLbls>
          <c:cat>
            <c:strRef>
              <c:f>ЗОШ!$C$32:$C$42</c:f>
              <c:strCache>
                <c:ptCount val="11"/>
                <c:pt idx="0">
                  <c:v>Березанський ЗЗСО І-ІІІст</c:v>
                </c:pt>
                <c:pt idx="1">
                  <c:v>Малахівська філія І-ІІст.</c:v>
                </c:pt>
                <c:pt idx="2">
                  <c:v>Калинівський ЗЗСО І-ІІІ ст.</c:v>
                </c:pt>
                <c:pt idx="3">
                  <c:v>Лиманівський ЗЗСО І-ІІІ ст.</c:v>
                </c:pt>
                <c:pt idx="4">
                  <c:v>Комісарівська ЗОШ І-ІІІ ст.</c:v>
                </c:pt>
                <c:pt idx="5">
                  <c:v>Краснопільська ЗОШ І-ІІІ ст.</c:v>
                </c:pt>
                <c:pt idx="6">
                  <c:v>Краснянська ЗОШ І-ІІІ ст.</c:v>
                </c:pt>
                <c:pt idx="7">
                  <c:v>Щасливська ЗОШ І-ІІІ ст.</c:v>
                </c:pt>
                <c:pt idx="8">
                  <c:v>Дмитрівська ЗОШ І-ІІ ст.</c:v>
                </c:pt>
                <c:pt idx="9">
                  <c:v>Прогресівська ЗОШ І-ІІ ст.</c:v>
                </c:pt>
                <c:pt idx="10">
                  <c:v>Ташинська ЗОШ І-ІІ ст.</c:v>
                </c:pt>
              </c:strCache>
            </c:strRef>
          </c:cat>
          <c:val>
            <c:numRef>
              <c:f>ЗОШ!$D$32:$D$42</c:f>
              <c:numCache>
                <c:formatCode>General</c:formatCode>
                <c:ptCount val="11"/>
                <c:pt idx="0">
                  <c:v>17.110000000000014</c:v>
                </c:pt>
                <c:pt idx="1">
                  <c:v>43.620000000000012</c:v>
                </c:pt>
                <c:pt idx="2">
                  <c:v>29.12</c:v>
                </c:pt>
                <c:pt idx="3">
                  <c:v>43.220000000000013</c:v>
                </c:pt>
                <c:pt idx="4">
                  <c:v>44.31</c:v>
                </c:pt>
                <c:pt idx="5">
                  <c:v>32.74</c:v>
                </c:pt>
                <c:pt idx="6">
                  <c:v>18.850000000000001</c:v>
                </c:pt>
                <c:pt idx="7">
                  <c:v>36.270000000000003</c:v>
                </c:pt>
                <c:pt idx="8">
                  <c:v>32.770000000000003</c:v>
                </c:pt>
                <c:pt idx="9">
                  <c:v>50.56</c:v>
                </c:pt>
                <c:pt idx="10">
                  <c:v>41.01</c:v>
                </c:pt>
              </c:numCache>
            </c:numRef>
          </c:val>
        </c:ser>
        <c:shape val="box"/>
        <c:axId val="70060288"/>
        <c:axId val="70066176"/>
        <c:axId val="0"/>
      </c:bar3DChart>
      <c:catAx>
        <c:axId val="70060288"/>
        <c:scaling>
          <c:orientation val="minMax"/>
        </c:scaling>
        <c:axPos val="b"/>
        <c:tickLblPos val="nextTo"/>
        <c:crossAx val="70066176"/>
        <c:crosses val="autoZero"/>
        <c:auto val="1"/>
        <c:lblAlgn val="ctr"/>
        <c:lblOffset val="100"/>
      </c:catAx>
      <c:valAx>
        <c:axId val="70066176"/>
        <c:scaling>
          <c:orientation val="minMax"/>
        </c:scaling>
        <c:axPos val="l"/>
        <c:numFmt formatCode="General" sourceLinked="1"/>
        <c:tickLblPos val="nextTo"/>
        <c:crossAx val="7006028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2900924428402813"/>
          <c:y val="1.3852716895915204E-2"/>
        </c:manualLayout>
      </c:layout>
      <c:txPr>
        <a:bodyPr/>
        <a:lstStyle/>
        <a:p>
          <a:pPr>
            <a:defRPr sz="1500"/>
          </a:pPr>
          <a:endParaRPr lang="ru-RU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ЗОШ!$D$91:$D$92</c:f>
              <c:strCache>
                <c:ptCount val="1"/>
                <c:pt idx="0">
                  <c:v>Кількість учнів на 1 штатну одиниць ЗЗСО на 2020р, Березанська ОТГ та в дообєднаних сільрадах </c:v>
                </c:pt>
              </c:strCache>
            </c:strRef>
          </c:tx>
          <c:dLbls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</c:dLbls>
          <c:cat>
            <c:strRef>
              <c:f>ЗОШ!$C$93:$C$103</c:f>
              <c:strCache>
                <c:ptCount val="11"/>
                <c:pt idx="0">
                  <c:v>Березанський ЗЗСО І-ІІІст</c:v>
                </c:pt>
                <c:pt idx="1">
                  <c:v>Малахівська філія І-ІІст.</c:v>
                </c:pt>
                <c:pt idx="2">
                  <c:v>Калинівський ЗЗСО І-ІІІ ст.</c:v>
                </c:pt>
                <c:pt idx="3">
                  <c:v>Лиманівський ЗЗСО І-ІІІ ст.</c:v>
                </c:pt>
                <c:pt idx="4">
                  <c:v>Комісарівська ЗОШ І-ІІІ ст.</c:v>
                </c:pt>
                <c:pt idx="5">
                  <c:v>Краснопільська ЗОШ І-ІІІ ст.</c:v>
                </c:pt>
                <c:pt idx="6">
                  <c:v>Краснянська ЗОШ І-ІІІ ст.</c:v>
                </c:pt>
                <c:pt idx="7">
                  <c:v>Щасливська ЗОШ І-ІІІ ст.</c:v>
                </c:pt>
                <c:pt idx="8">
                  <c:v>Дмитрівська ЗОШ І-ІІ ст.</c:v>
                </c:pt>
                <c:pt idx="9">
                  <c:v>Прогресівська ЗОШ І-ІІ ст.</c:v>
                </c:pt>
                <c:pt idx="10">
                  <c:v>Ташинська ЗОШ І-ІІ ст.</c:v>
                </c:pt>
              </c:strCache>
            </c:strRef>
          </c:cat>
          <c:val>
            <c:numRef>
              <c:f>ЗОШ!$D$93:$D$103</c:f>
              <c:numCache>
                <c:formatCode>General</c:formatCode>
                <c:ptCount val="11"/>
                <c:pt idx="0">
                  <c:v>5.73</c:v>
                </c:pt>
                <c:pt idx="1">
                  <c:v>2.0299999999999998</c:v>
                </c:pt>
                <c:pt idx="2">
                  <c:v>3.19</c:v>
                </c:pt>
                <c:pt idx="3">
                  <c:v>2.0499999999999998</c:v>
                </c:pt>
                <c:pt idx="4">
                  <c:v>1.9200000000000008</c:v>
                </c:pt>
                <c:pt idx="5">
                  <c:v>2.56</c:v>
                </c:pt>
                <c:pt idx="6">
                  <c:v>4.1399999999999997</c:v>
                </c:pt>
                <c:pt idx="7">
                  <c:v>2.1</c:v>
                </c:pt>
                <c:pt idx="8">
                  <c:v>2.25</c:v>
                </c:pt>
                <c:pt idx="9">
                  <c:v>1.5</c:v>
                </c:pt>
                <c:pt idx="10">
                  <c:v>1.72</c:v>
                </c:pt>
              </c:numCache>
            </c:numRef>
          </c:val>
        </c:ser>
        <c:shape val="box"/>
        <c:axId val="70103424"/>
        <c:axId val="70104960"/>
        <c:axId val="0"/>
      </c:bar3DChart>
      <c:catAx>
        <c:axId val="70103424"/>
        <c:scaling>
          <c:orientation val="minMax"/>
        </c:scaling>
        <c:axPos val="b"/>
        <c:tickLblPos val="nextTo"/>
        <c:crossAx val="70104960"/>
        <c:crosses val="autoZero"/>
        <c:auto val="1"/>
        <c:lblAlgn val="ctr"/>
        <c:lblOffset val="100"/>
      </c:catAx>
      <c:valAx>
        <c:axId val="70104960"/>
        <c:scaling>
          <c:orientation val="minMax"/>
        </c:scaling>
        <c:axPos val="l"/>
        <c:numFmt formatCode="General" sourceLinked="1"/>
        <c:tickLblPos val="nextTo"/>
        <c:crossAx val="7010342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1CD9-AF38-43B2-9CA6-E00788607CCB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A6807-3F99-461C-98BD-E3C6A52DDB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FF32-FA23-41E1-A5E6-4DC0F1A9DDA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FF32-FA23-41E1-A5E6-4DC0F1A9DDA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FF32-FA23-41E1-A5E6-4DC0F1A9DDA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4E9074-C042-40F2-937E-315279DE4E69}" type="datetimeFigureOut">
              <a:rPr lang="ru-RU" smtClean="0"/>
              <a:pPr/>
              <a:t>ср 28.04.21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0DCB27-569A-4FF3-BB75-D4CC9BCA5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no.testportal.com.ua/stat/20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no.testportal.com.ua/stat/20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no.testportal.com.ua/stat/20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3312368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B050"/>
                </a:solidFill>
              </a:rPr>
              <a:t>ГРОМАДСЬКИЙ АУДИТ ОСВІТНЬОЇ МЕРЕЖІ БЕРЕЗАНСЬКОЇ СЕЛИЩНОЇ ГРОМАДИ </a:t>
            </a:r>
            <a:br>
              <a:rPr lang="uk-UA" sz="2800" dirty="0" smtClean="0">
                <a:solidFill>
                  <a:srgbClr val="00B050"/>
                </a:solidFill>
              </a:rPr>
            </a:br>
            <a:r>
              <a:rPr lang="uk-UA" sz="2800" dirty="0" smtClean="0">
                <a:solidFill>
                  <a:srgbClr val="00B050"/>
                </a:solidFill>
              </a:rPr>
              <a:t> </a:t>
            </a:r>
            <a:br>
              <a:rPr lang="uk-UA" sz="2800" dirty="0" smtClean="0">
                <a:solidFill>
                  <a:srgbClr val="00B050"/>
                </a:solidFill>
              </a:rPr>
            </a:br>
            <a:r>
              <a:rPr lang="uk-UA" sz="2800" dirty="0" smtClean="0">
                <a:solidFill>
                  <a:srgbClr val="00B050"/>
                </a:solidFill>
              </a:rPr>
              <a:t>(</a:t>
            </a:r>
            <a:r>
              <a:rPr lang="uk-UA" sz="2400" dirty="0" smtClean="0">
                <a:solidFill>
                  <a:srgbClr val="00B050"/>
                </a:solidFill>
              </a:rPr>
              <a:t>висновки та рекомендації </a:t>
            </a:r>
            <a:r>
              <a:rPr lang="en-US" sz="2400" dirty="0" smtClean="0">
                <a:solidFill>
                  <a:srgbClr val="FF0000"/>
                </a:solidFill>
              </a:rPr>
              <a:t>#</a:t>
            </a:r>
            <a:r>
              <a:rPr lang="uk-UA" sz="2400" dirty="0" err="1" smtClean="0">
                <a:solidFill>
                  <a:srgbClr val="FF0000"/>
                </a:solidFill>
              </a:rPr>
              <a:t>ГромадськаПрефектура</a:t>
            </a:r>
            <a:r>
              <a:rPr lang="uk-UA" sz="2400" dirty="0" smtClean="0">
                <a:solidFill>
                  <a:srgbClr val="00B050"/>
                </a:solidFill>
              </a:rPr>
              <a:t>)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13176"/>
            <a:ext cx="6172200" cy="792088"/>
          </a:xfrm>
        </p:spPr>
        <p:txBody>
          <a:bodyPr>
            <a:noAutofit/>
          </a:bodyPr>
          <a:lstStyle/>
          <a:p>
            <a:r>
              <a:rPr lang="uk-UA" sz="2000" dirty="0" smtClean="0"/>
              <a:t>Проект</a:t>
            </a:r>
            <a:r>
              <a:rPr lang="en-US" sz="2000" dirty="0" smtClean="0"/>
              <a:t>: </a:t>
            </a:r>
            <a:r>
              <a:rPr lang="uk-UA" sz="2000" dirty="0" smtClean="0"/>
              <a:t> </a:t>
            </a:r>
            <a:r>
              <a:rPr lang="uk-UA" sz="2000" dirty="0" err="1" smtClean="0"/>
              <a:t>“Добра</a:t>
            </a:r>
            <a:r>
              <a:rPr lang="uk-UA" sz="2000" dirty="0" smtClean="0"/>
              <a:t> освіта у гармонійних громадах </a:t>
            </a:r>
            <a:r>
              <a:rPr lang="uk-UA" sz="2000" dirty="0" err="1" smtClean="0"/>
              <a:t>Березанщині”</a:t>
            </a:r>
            <a:endParaRPr lang="ru-RU" sz="2000" dirty="0" smtClean="0"/>
          </a:p>
          <a:p>
            <a:endParaRPr lang="ru-RU" sz="36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b="2631"/>
          <a:stretch>
            <a:fillRect/>
          </a:stretch>
        </p:blipFill>
        <p:spPr bwMode="auto">
          <a:xfrm>
            <a:off x="1475656" y="476672"/>
            <a:ext cx="1008112" cy="648072"/>
          </a:xfrm>
          <a:prstGeom prst="rect">
            <a:avLst/>
          </a:prstGeom>
          <a:noFill/>
          <a:ln w="0" algn="in"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4664"/>
            <a:ext cx="1008112" cy="864096"/>
          </a:xfrm>
          <a:prstGeom prst="rect">
            <a:avLst/>
          </a:prstGeom>
          <a:noFill/>
        </p:spPr>
      </p:pic>
      <p:pic>
        <p:nvPicPr>
          <p:cNvPr id="6" name="Рисунок 5" descr="ÐÐµÑÐ± - ÐÐµÑÐµÐ·Ð°Ð½ÑÑÐºÐ¸Ð¹ ÑÐ°Ð¹Ð¾Ð½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04664"/>
            <a:ext cx="9361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285728"/>
            <a:ext cx="12961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43225" y="548680"/>
            <a:ext cx="700088" cy="4990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ЕКО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643313" y="623888"/>
            <a:ext cx="1485900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БЕРЕЗАНЬ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Рекомендації щодо оптимізації освітньої мережі на 2021-2023р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З метою якісного надання послуг дошкільної та загальної середньої освіти та недопущення дискримінаційних проявів щодо периферійних громад.</a:t>
            </a:r>
            <a:endParaRPr lang="ru-RU" dirty="0" smtClean="0"/>
          </a:p>
          <a:p>
            <a:endParaRPr lang="ru-RU" dirty="0" smtClean="0"/>
          </a:p>
          <a:p>
            <a:r>
              <a:rPr lang="uk-UA" b="1" dirty="0" smtClean="0"/>
              <a:t>По – перше, </a:t>
            </a:r>
            <a:r>
              <a:rPr lang="uk-UA" dirty="0" smtClean="0"/>
              <a:t>з метою формування нової </a:t>
            </a:r>
            <a:r>
              <a:rPr lang="uk-UA" dirty="0" err="1" smtClean="0"/>
              <a:t>трирівневневої</a:t>
            </a:r>
            <a:r>
              <a:rPr lang="uk-UA" dirty="0" smtClean="0"/>
              <a:t> системи загальної середньої освіти </a:t>
            </a:r>
            <a:r>
              <a:rPr lang="uk-UA" dirty="0" err="1" smtClean="0"/>
              <a:t>Березанської</a:t>
            </a:r>
            <a:r>
              <a:rPr lang="uk-UA" dirty="0" smtClean="0"/>
              <a:t> селищної ради сформувати </a:t>
            </a:r>
            <a:r>
              <a:rPr lang="uk-UA" b="1" u="sng" dirty="0" smtClean="0"/>
              <a:t>Дорожню карту</a:t>
            </a:r>
            <a:r>
              <a:rPr lang="uk-UA" dirty="0" smtClean="0"/>
              <a:t> оптимізації мережі закладів загальної середньої освіти на 2021-2024 роки</a:t>
            </a:r>
            <a:r>
              <a:rPr lang="uk-UA" b="1" dirty="0" smtClean="0"/>
              <a:t> 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Базові рекомендації до Дорожньої карти</a:t>
            </a:r>
            <a:r>
              <a:rPr lang="uk-UA" b="1" dirty="0" smtClean="0"/>
              <a:t>: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Розглянути можливість </a:t>
            </a:r>
            <a:endParaRPr lang="ru-RU" dirty="0" smtClean="0"/>
          </a:p>
          <a:p>
            <a:pPr lvl="0"/>
            <a:r>
              <a:rPr lang="uk-UA" dirty="0" smtClean="0"/>
              <a:t>створення обласного комунального закладу «</a:t>
            </a:r>
            <a:r>
              <a:rPr lang="uk-UA" dirty="0" err="1" smtClean="0"/>
              <a:t>Березанській</a:t>
            </a:r>
            <a:r>
              <a:rPr lang="uk-UA" dirty="0" smtClean="0"/>
              <a:t> ліцей» (профільна середня освіта, 10-12 класи) для випускників гімназій </a:t>
            </a:r>
            <a:r>
              <a:rPr lang="uk-UA" dirty="0" err="1" smtClean="0"/>
              <a:t>Березанської</a:t>
            </a:r>
            <a:r>
              <a:rPr lang="uk-UA" dirty="0" smtClean="0"/>
              <a:t> і можливо </a:t>
            </a:r>
            <a:r>
              <a:rPr lang="uk-UA" dirty="0" err="1" smtClean="0"/>
              <a:t>Коблівської</a:t>
            </a:r>
            <a:r>
              <a:rPr lang="uk-UA" dirty="0" smtClean="0"/>
              <a:t> громад. </a:t>
            </a:r>
            <a:endParaRPr lang="ru-RU" dirty="0" smtClean="0"/>
          </a:p>
          <a:p>
            <a:pPr lvl="0" fontAlgn="base"/>
            <a:r>
              <a:rPr lang="uk-UA" dirty="0" smtClean="0"/>
              <a:t> переведення здобувачів освіти 2  рівня з с. </a:t>
            </a:r>
            <a:r>
              <a:rPr lang="uk-UA" dirty="0" err="1" smtClean="0"/>
              <a:t>Вікторівка</a:t>
            </a:r>
            <a:r>
              <a:rPr lang="uk-UA" dirty="0" smtClean="0"/>
              <a:t> </a:t>
            </a:r>
            <a:r>
              <a:rPr lang="uk-UA" dirty="0" err="1" smtClean="0"/>
              <a:t>Березанської</a:t>
            </a:r>
            <a:r>
              <a:rPr lang="uk-UA" dirty="0" smtClean="0"/>
              <a:t> громади до </a:t>
            </a:r>
            <a:r>
              <a:rPr lang="uk-UA" dirty="0" err="1" smtClean="0"/>
              <a:t>Рибаківської</a:t>
            </a:r>
            <a:r>
              <a:rPr lang="uk-UA" dirty="0" smtClean="0"/>
              <a:t> ЗЗСО </a:t>
            </a:r>
            <a:r>
              <a:rPr lang="uk-UA" dirty="0" err="1" smtClean="0"/>
              <a:t>Коблівської</a:t>
            </a:r>
            <a:r>
              <a:rPr lang="uk-UA" dirty="0" smtClean="0"/>
              <a:t> громади, а з </a:t>
            </a:r>
            <a:r>
              <a:rPr lang="uk-UA" dirty="0" err="1" smtClean="0"/>
              <a:t>Анатоліївської</a:t>
            </a:r>
            <a:r>
              <a:rPr lang="uk-UA" dirty="0" smtClean="0"/>
              <a:t> ЗЗСО </a:t>
            </a:r>
            <a:r>
              <a:rPr lang="uk-UA" dirty="0" err="1" smtClean="0"/>
              <a:t>Коблівської</a:t>
            </a:r>
            <a:r>
              <a:rPr lang="uk-UA" dirty="0" smtClean="0"/>
              <a:t> громади у </a:t>
            </a:r>
            <a:r>
              <a:rPr lang="uk-UA" dirty="0" err="1" smtClean="0"/>
              <a:t>Березанську</a:t>
            </a:r>
            <a:r>
              <a:rPr lang="uk-UA" dirty="0" smtClean="0"/>
              <a:t> ЗЗСО або </a:t>
            </a:r>
            <a:r>
              <a:rPr lang="uk-UA" dirty="0" err="1" smtClean="0"/>
              <a:t>Краснопільську</a:t>
            </a:r>
            <a:r>
              <a:rPr lang="uk-UA" dirty="0" smtClean="0"/>
              <a:t> ЗЗСО </a:t>
            </a:r>
            <a:r>
              <a:rPr lang="uk-UA" dirty="0" err="1" smtClean="0"/>
              <a:t>Березанської</a:t>
            </a:r>
            <a:r>
              <a:rPr lang="uk-UA" dirty="0" smtClean="0"/>
              <a:t> громади.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Базові рекомендації до Дорожньої карти</a:t>
            </a:r>
            <a:r>
              <a:rPr lang="uk-UA" b="1" dirty="0" smtClean="0"/>
              <a:t>: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Розглянути можливість </a:t>
            </a:r>
            <a:endParaRPr lang="ru-RU" dirty="0" smtClean="0"/>
          </a:p>
          <a:p>
            <a:r>
              <a:rPr lang="uk-UA" dirty="0" smtClean="0"/>
              <a:t>створення шести </a:t>
            </a:r>
            <a:r>
              <a:rPr lang="uk-UA" b="1" dirty="0" smtClean="0"/>
              <a:t>гімназій</a:t>
            </a:r>
            <a:r>
              <a:rPr lang="uk-UA" dirty="0" smtClean="0"/>
              <a:t> на базі: </a:t>
            </a:r>
            <a:r>
              <a:rPr lang="uk-UA" dirty="0" err="1" smtClean="0"/>
              <a:t>Березанської</a:t>
            </a:r>
            <a:r>
              <a:rPr lang="uk-UA" dirty="0" smtClean="0"/>
              <a:t> ЗЗСО, </a:t>
            </a:r>
            <a:r>
              <a:rPr lang="uk-UA" dirty="0" err="1" smtClean="0"/>
              <a:t>Калинівської</a:t>
            </a:r>
            <a:r>
              <a:rPr lang="uk-UA" dirty="0" smtClean="0"/>
              <a:t>, </a:t>
            </a:r>
            <a:r>
              <a:rPr lang="uk-UA" dirty="0" err="1" smtClean="0"/>
              <a:t>Комисарівської</a:t>
            </a:r>
            <a:r>
              <a:rPr lang="uk-UA" dirty="0" smtClean="0"/>
              <a:t>, </a:t>
            </a:r>
            <a:r>
              <a:rPr lang="uk-UA" dirty="0" err="1" smtClean="0"/>
              <a:t>Краснянської</a:t>
            </a:r>
            <a:r>
              <a:rPr lang="uk-UA" dirty="0" smtClean="0"/>
              <a:t>, </a:t>
            </a:r>
            <a:r>
              <a:rPr lang="uk-UA" dirty="0" err="1" smtClean="0"/>
              <a:t>Краснопільської</a:t>
            </a:r>
            <a:r>
              <a:rPr lang="uk-UA" dirty="0" smtClean="0"/>
              <a:t>, та </a:t>
            </a:r>
            <a:r>
              <a:rPr lang="uk-UA" dirty="0" err="1" smtClean="0"/>
              <a:t>Ташинської</a:t>
            </a:r>
            <a:r>
              <a:rPr lang="uk-UA" dirty="0" smtClean="0"/>
              <a:t> ЗЗСО, що мають зручне розташування.</a:t>
            </a:r>
            <a:endParaRPr lang="ru-RU" dirty="0" smtClean="0"/>
          </a:p>
          <a:p>
            <a:r>
              <a:rPr lang="uk-UA" dirty="0" err="1" smtClean="0"/>
              <a:t>Ташинський</a:t>
            </a:r>
            <a:r>
              <a:rPr lang="uk-UA" dirty="0" smtClean="0"/>
              <a:t> і </a:t>
            </a:r>
            <a:r>
              <a:rPr lang="uk-UA" dirty="0" err="1" smtClean="0"/>
              <a:t>Лиманівський</a:t>
            </a:r>
            <a:r>
              <a:rPr lang="uk-UA" dirty="0" smtClean="0"/>
              <a:t> заклади мають поєднати дитячі садки і початкові школи (1-4 класи) .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По - друге</a:t>
            </a:r>
            <a:r>
              <a:rPr lang="uk-UA" dirty="0" smtClean="0"/>
              <a:t>, з метою оптимізації витрат коштів місцевого бюджету на 2021-2024р провести внутрішній аудит штатних розписів дошкільної та загальної середньої освіти  мережі ЗДО </a:t>
            </a:r>
            <a:r>
              <a:rPr lang="uk-UA" dirty="0" err="1" smtClean="0"/>
              <a:t>Березанської</a:t>
            </a:r>
            <a:r>
              <a:rPr lang="uk-UA" dirty="0" smtClean="0"/>
              <a:t> громади. 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2.1.</a:t>
            </a:r>
            <a:r>
              <a:rPr lang="uk-UA" dirty="0" smtClean="0"/>
              <a:t> Розглянути питання ліквідації  </a:t>
            </a:r>
            <a:r>
              <a:rPr lang="uk-UA" dirty="0" err="1" smtClean="0"/>
              <a:t>Прогресівської</a:t>
            </a:r>
            <a:r>
              <a:rPr lang="uk-UA" dirty="0" smtClean="0"/>
              <a:t> ЗЗСО 1-2  ступенів . Перевести здобувачів освіти </a:t>
            </a:r>
            <a:r>
              <a:rPr lang="uk-UA" dirty="0" err="1" smtClean="0"/>
              <a:t>Прогресівської</a:t>
            </a:r>
            <a:r>
              <a:rPr lang="uk-UA" dirty="0" smtClean="0"/>
              <a:t> ЗЗСО у </a:t>
            </a:r>
            <a:r>
              <a:rPr lang="uk-UA" dirty="0" err="1" smtClean="0"/>
              <a:t>Ташинську</a:t>
            </a:r>
            <a:r>
              <a:rPr lang="uk-UA" dirty="0" smtClean="0"/>
              <a:t> ЗЗСО 1-2  ступеню. При цьому, створити на базі 1-ї ступені </a:t>
            </a:r>
            <a:r>
              <a:rPr lang="uk-UA" dirty="0" err="1" smtClean="0"/>
              <a:t>Ташинської</a:t>
            </a:r>
            <a:r>
              <a:rPr lang="uk-UA" dirty="0" smtClean="0"/>
              <a:t> ЗЗСО навчально-виховний комплекс «</a:t>
            </a:r>
            <a:r>
              <a:rPr lang="uk-UA" dirty="0" err="1" smtClean="0"/>
              <a:t>Ташинська</a:t>
            </a:r>
            <a:r>
              <a:rPr lang="uk-UA" dirty="0" smtClean="0"/>
              <a:t> школа 1 ступеню - дитячий садок» 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 smtClean="0"/>
              <a:t>2.2.</a:t>
            </a:r>
            <a:r>
              <a:rPr lang="uk-UA" dirty="0" smtClean="0"/>
              <a:t> Створити на базі </a:t>
            </a:r>
            <a:r>
              <a:rPr lang="uk-UA" dirty="0" err="1" smtClean="0"/>
              <a:t>Дмитрівської</a:t>
            </a:r>
            <a:r>
              <a:rPr lang="uk-UA" dirty="0" smtClean="0"/>
              <a:t> 1-2 ступеню та </a:t>
            </a:r>
            <a:r>
              <a:rPr lang="uk-UA" dirty="0" err="1" smtClean="0"/>
              <a:t>Щасливівської</a:t>
            </a:r>
            <a:r>
              <a:rPr lang="uk-UA" dirty="0" smtClean="0"/>
              <a:t> ЗЗСО 1-3 ступенів</a:t>
            </a:r>
            <a:r>
              <a:rPr lang="uk-UA" i="1" dirty="0" smtClean="0"/>
              <a:t> </a:t>
            </a:r>
            <a:r>
              <a:rPr lang="uk-UA" b="1" dirty="0" smtClean="0"/>
              <a:t>два комунальні заклади</a:t>
            </a:r>
            <a:r>
              <a:rPr lang="uk-UA" dirty="0" smtClean="0"/>
              <a:t> – школи 1 ступеню (1-4 класи) , об’єднані з закладами дошкільної освіти.  При цьому, перевести здобувачів освіти 2-3 рівня </a:t>
            </a:r>
            <a:r>
              <a:rPr lang="uk-UA" dirty="0" err="1" smtClean="0"/>
              <a:t>Дмитрівської</a:t>
            </a:r>
            <a:r>
              <a:rPr lang="uk-UA" dirty="0" smtClean="0"/>
              <a:t> ЗЗСО у </a:t>
            </a:r>
            <a:r>
              <a:rPr lang="uk-UA" dirty="0" err="1" smtClean="0"/>
              <a:t>Комисарівський</a:t>
            </a:r>
            <a:r>
              <a:rPr lang="uk-UA" dirty="0" smtClean="0"/>
              <a:t> ЗЗСО у перспективі </a:t>
            </a:r>
            <a:r>
              <a:rPr lang="uk-UA" dirty="0" err="1" smtClean="0"/>
              <a:t>Комісарівську</a:t>
            </a:r>
            <a:r>
              <a:rPr lang="uk-UA" dirty="0" smtClean="0"/>
              <a:t> гімназію (7,6 км. від с. </a:t>
            </a:r>
            <a:r>
              <a:rPr lang="uk-UA" dirty="0" err="1" smtClean="0"/>
              <a:t>Дмитрівка</a:t>
            </a:r>
            <a:r>
              <a:rPr lang="uk-UA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 smtClean="0"/>
              <a:t>2.3.</a:t>
            </a:r>
            <a:r>
              <a:rPr lang="uk-UA" dirty="0" smtClean="0"/>
              <a:t> Створити навчально-виховний комплекс «</a:t>
            </a:r>
            <a:r>
              <a:rPr lang="uk-UA" dirty="0" err="1" smtClean="0"/>
              <a:t>Щасливівська</a:t>
            </a:r>
            <a:r>
              <a:rPr lang="uk-UA" dirty="0" smtClean="0"/>
              <a:t> загальноосвітня школа 1 ступеню - дитячий садок». При цьому, перевести здобувачів освіти 2-3 рівня у </a:t>
            </a:r>
            <a:r>
              <a:rPr lang="uk-UA" dirty="0" err="1" smtClean="0"/>
              <a:t>Калинівську</a:t>
            </a:r>
            <a:r>
              <a:rPr lang="uk-UA" dirty="0" smtClean="0"/>
              <a:t> ЗЗСО 1-3 ступенів у перспективі </a:t>
            </a:r>
            <a:r>
              <a:rPr lang="uk-UA" dirty="0" err="1" smtClean="0"/>
              <a:t>Калинівську</a:t>
            </a:r>
            <a:r>
              <a:rPr lang="uk-UA" dirty="0" smtClean="0"/>
              <a:t> гімназію (с. Калинівка в 9,1 км від </a:t>
            </a:r>
            <a:r>
              <a:rPr lang="uk-UA" dirty="0" err="1" smtClean="0"/>
              <a:t>с.Щасливе</a:t>
            </a:r>
            <a:r>
              <a:rPr lang="uk-UA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Рекомендації  щодо освітньої мережі Березанської селищної громади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 marL="0" lvl="1" indent="366713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b="1" dirty="0" smtClean="0"/>
              <a:t>2.4</a:t>
            </a:r>
            <a:r>
              <a:rPr lang="uk-UA" sz="2400" dirty="0" smtClean="0"/>
              <a:t>. Створити навчально-виховний комплекс «</a:t>
            </a:r>
            <a:r>
              <a:rPr lang="uk-UA" sz="2400" dirty="0" err="1" smtClean="0"/>
              <a:t>Лиманівська</a:t>
            </a:r>
            <a:r>
              <a:rPr lang="uk-UA" sz="2400" dirty="0" smtClean="0"/>
              <a:t> загальноосвітня школа 1 ступеню - дитячий садок». При цьому, перевести здобувачів освіти 2-3 рівня у </a:t>
            </a:r>
            <a:r>
              <a:rPr lang="uk-UA" sz="2400" dirty="0" err="1" smtClean="0"/>
              <a:t>Краснянську</a:t>
            </a:r>
            <a:r>
              <a:rPr lang="uk-UA" sz="2400" dirty="0" smtClean="0"/>
              <a:t> ЗЗСО 1-3 ступеня – майбутню гімназію. Розгляд разом з </a:t>
            </a:r>
            <a:r>
              <a:rPr lang="uk-UA" sz="2400" dirty="0" err="1" smtClean="0"/>
              <a:t>Коблівською</a:t>
            </a:r>
            <a:r>
              <a:rPr lang="uk-UA" sz="2400" dirty="0" smtClean="0"/>
              <a:t> ОТГ питання переведення здобувачів освіти 2-3 рівня з с. </a:t>
            </a:r>
            <a:r>
              <a:rPr lang="uk-UA" sz="2400" dirty="0" err="1" smtClean="0"/>
              <a:t>Вікторівка</a:t>
            </a:r>
            <a:r>
              <a:rPr lang="uk-UA" sz="2400" dirty="0" smtClean="0"/>
              <a:t> до </a:t>
            </a:r>
            <a:r>
              <a:rPr lang="uk-UA" sz="2400" dirty="0" err="1" smtClean="0"/>
              <a:t>Рибаківської</a:t>
            </a:r>
            <a:r>
              <a:rPr lang="uk-UA" sz="2400" dirty="0" smtClean="0"/>
              <a:t> ЗЗСО.</a:t>
            </a: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err="1" smtClean="0"/>
              <a:t>Сплануємо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спільні</a:t>
            </a:r>
            <a:r>
              <a:rPr lang="ru-RU" sz="5400" b="1" dirty="0" smtClean="0"/>
              <a:t> кроки для </a:t>
            </a:r>
            <a:r>
              <a:rPr lang="ru-RU" sz="5400" b="1" dirty="0" err="1" smtClean="0"/>
              <a:t>доброї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освіти</a:t>
            </a:r>
            <a:r>
              <a:rPr lang="ru-RU" sz="5400" b="1" dirty="0" smtClean="0"/>
              <a:t> у Березанської </a:t>
            </a:r>
            <a:r>
              <a:rPr lang="ru-RU" sz="5400" b="1" dirty="0" err="1" smtClean="0"/>
              <a:t>гармонійної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громад</a:t>
            </a:r>
            <a:r>
              <a:rPr lang="ru-RU" sz="4800" b="1" dirty="0" err="1" smtClean="0"/>
              <a:t>і</a:t>
            </a:r>
            <a:r>
              <a:rPr lang="ru-RU" sz="4800" b="1" dirty="0" smtClean="0"/>
              <a:t>!</a:t>
            </a:r>
          </a:p>
          <a:p>
            <a:pPr algn="ctr">
              <a:buNone/>
            </a:pPr>
            <a:endParaRPr lang="en-US" sz="4500" dirty="0" smtClean="0"/>
          </a:p>
          <a:p>
            <a:pPr algn="ctr">
              <a:buNone/>
            </a:pPr>
            <a:endParaRPr lang="ru-RU" sz="4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Освіта (ДНЗ, ЗЗСО, фізкультура та спорт) в місцевому бюджеті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solidFill>
                  <a:srgbClr val="FF0000"/>
                </a:solidFill>
              </a:rPr>
              <a:t>Фінансування освітньої галузі в 202</a:t>
            </a:r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uk-UA" sz="4000" dirty="0" smtClean="0">
                <a:solidFill>
                  <a:srgbClr val="FF0000"/>
                </a:solidFill>
              </a:rPr>
              <a:t>р разом складає 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76.9</a:t>
            </a:r>
            <a:r>
              <a:rPr lang="uk-UA" sz="6600" dirty="0" smtClean="0">
                <a:solidFill>
                  <a:srgbClr val="FF0000"/>
                </a:solidFill>
              </a:rPr>
              <a:t>% бюджету </a:t>
            </a:r>
            <a:endParaRPr lang="en-US" sz="6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4000" dirty="0" smtClean="0">
                <a:solidFill>
                  <a:srgbClr val="FF0000"/>
                </a:solidFill>
              </a:rPr>
              <a:t>Березанської ОТГ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Вартість послуг дошкільної освіти для місцевого бюджету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928670"/>
          <a:ext cx="8286807" cy="525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Навантаження – дошкільні заклади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928670"/>
          <a:ext cx="8572559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Вартість послуг </a:t>
            </a:r>
            <a:r>
              <a:rPr lang="uk-UA" dirty="0" err="1" smtClean="0"/>
              <a:t>загальносередньої</a:t>
            </a:r>
            <a:r>
              <a:rPr lang="uk-UA" dirty="0" smtClean="0"/>
              <a:t> освіти для місцевого бюджету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357298"/>
          <a:ext cx="864399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uk-UA" dirty="0" smtClean="0"/>
              <a:t>Навантаження загальне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142984"/>
          <a:ext cx="835824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Висновки дослідження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Якість освіти. </a:t>
            </a:r>
            <a:r>
              <a:rPr lang="uk-UA" dirty="0" smtClean="0"/>
              <a:t>Результати ЗНО по загальноосвітнім закладам освіта колишнього </a:t>
            </a:r>
            <a:r>
              <a:rPr lang="uk-UA" dirty="0" err="1" smtClean="0"/>
              <a:t>Березанського</a:t>
            </a:r>
            <a:r>
              <a:rPr lang="uk-UA" dirty="0" smtClean="0"/>
              <a:t> району </a:t>
            </a:r>
            <a:r>
              <a:rPr lang="uk-UA" u="sng" dirty="0" smtClean="0">
                <a:hlinkClick r:id="rId3"/>
              </a:rPr>
              <a:t>https://zno.testportal.com.ua/stat/2020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4" cstate="print"/>
          <a:srcRect l="17998" t="15708" r="2240" b="9275"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Висновки дослідження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Якість освіти. </a:t>
            </a:r>
            <a:r>
              <a:rPr lang="uk-UA" dirty="0" smtClean="0"/>
              <a:t>Результати ЗНО по загальноосвітнім закладам освіта колишнього </a:t>
            </a:r>
            <a:r>
              <a:rPr lang="uk-UA" dirty="0" err="1" smtClean="0"/>
              <a:t>Березанського</a:t>
            </a:r>
            <a:r>
              <a:rPr lang="uk-UA" dirty="0" smtClean="0"/>
              <a:t> району </a:t>
            </a:r>
            <a:r>
              <a:rPr lang="uk-UA" u="sng" dirty="0" smtClean="0">
                <a:hlinkClick r:id="rId3"/>
              </a:rPr>
              <a:t>https://zno.testportal.com.ua/stat/2020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 l="15879" t="10623" r="1868" b="20109"/>
          <a:stretch>
            <a:fillRect/>
          </a:stretch>
        </p:blipFill>
        <p:spPr bwMode="auto">
          <a:xfrm>
            <a:off x="0" y="1152128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Висновки дослідження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8680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Якість освіти. </a:t>
            </a:r>
            <a:r>
              <a:rPr lang="uk-UA" dirty="0" smtClean="0"/>
              <a:t>Результати ЗНО по загальноосвітнім закладам освіта колишнього </a:t>
            </a:r>
            <a:r>
              <a:rPr lang="uk-UA" dirty="0" err="1" smtClean="0"/>
              <a:t>Березанського</a:t>
            </a:r>
            <a:r>
              <a:rPr lang="uk-UA" dirty="0" smtClean="0"/>
              <a:t> району </a:t>
            </a:r>
            <a:r>
              <a:rPr lang="uk-UA" u="sng" dirty="0" smtClean="0">
                <a:hlinkClick r:id="rId3"/>
              </a:rPr>
              <a:t>https://zno.testportal.com.ua/stat/2020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 l="15381" t="10619" r="1244" b="21656"/>
          <a:stretch>
            <a:fillRect/>
          </a:stretch>
        </p:blipFill>
        <p:spPr bwMode="auto">
          <a:xfrm>
            <a:off x="0" y="1124744"/>
            <a:ext cx="9143999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451</TotalTime>
  <Words>647</Words>
  <Application>Microsoft Office PowerPoint</Application>
  <PresentationFormat>Экран (4:3)</PresentationFormat>
  <Paragraphs>50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ГРОМАДСЬКИЙ АУДИТ ОСВІТНЬОЇ МЕРЕЖІ БЕРЕЗАНСЬКОЇ СЕЛИЩНОЇ ГРОМАДИ    (висновки та рекомендації #ГромадськаПрефектура)</vt:lpstr>
      <vt:lpstr>Освіта (ДНЗ, ЗЗСО, фізкультура та спорт) в місцевому бюджеті</vt:lpstr>
      <vt:lpstr>Вартість послуг дошкільної освіти для місцевого бюджету</vt:lpstr>
      <vt:lpstr>Навантаження – дошкільні заклади</vt:lpstr>
      <vt:lpstr>Вартість послуг загальносередньої освіти для місцевого бюджету</vt:lpstr>
      <vt:lpstr>Навантаження загальне</vt:lpstr>
      <vt:lpstr>Висновки дослідження</vt:lpstr>
      <vt:lpstr>Висновки дослідження</vt:lpstr>
      <vt:lpstr>Висновки дослідження</vt:lpstr>
      <vt:lpstr>Рекомендації  щодо освітньої мережі Березанської селищної громади</vt:lpstr>
      <vt:lpstr>Рекомендації  щодо освітньої мережі Березанської селищної громади</vt:lpstr>
      <vt:lpstr>Рекомендації  щодо освітньої мережі Березанської селищної громади</vt:lpstr>
      <vt:lpstr>Рекомендації  щодо освітньої мережі Березанської селищної громади</vt:lpstr>
      <vt:lpstr>Рекомендації  щодо освітньої мережі Березанської селищної громади</vt:lpstr>
      <vt:lpstr>Рекомендації  щодо освітньої мережі Березанської селищної громади</vt:lpstr>
      <vt:lpstr>Рекомендації  щодо освітньої мережі Березанської селищної громади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Добра освіта у гармонійних громадах Березанщині: стан та перспективи</dc:title>
  <dc:creator>Пользователь</dc:creator>
  <cp:lastModifiedBy>Пользователь</cp:lastModifiedBy>
  <cp:revision>68</cp:revision>
  <dcterms:created xsi:type="dcterms:W3CDTF">2020-09-09T06:50:01Z</dcterms:created>
  <dcterms:modified xsi:type="dcterms:W3CDTF">2021-04-28T14:29:08Z</dcterms:modified>
</cp:coreProperties>
</file>